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2" r:id="rId4"/>
    <p:sldId id="257" r:id="rId5"/>
    <p:sldId id="261" r:id="rId6"/>
    <p:sldId id="258" r:id="rId7"/>
    <p:sldId id="274" r:id="rId8"/>
    <p:sldId id="273" r:id="rId9"/>
    <p:sldId id="269" r:id="rId10"/>
    <p:sldId id="276" r:id="rId11"/>
    <p:sldId id="265" r:id="rId12"/>
    <p:sldId id="279" r:id="rId13"/>
    <p:sldId id="288" r:id="rId14"/>
    <p:sldId id="290" r:id="rId15"/>
    <p:sldId id="291" r:id="rId16"/>
    <p:sldId id="280" r:id="rId17"/>
    <p:sldId id="286" r:id="rId18"/>
    <p:sldId id="281" r:id="rId19"/>
    <p:sldId id="283" r:id="rId20"/>
    <p:sldId id="287" r:id="rId21"/>
    <p:sldId id="294" r:id="rId22"/>
    <p:sldId id="295" r:id="rId23"/>
    <p:sldId id="296" r:id="rId24"/>
    <p:sldId id="285" r:id="rId25"/>
    <p:sldId id="278" r:id="rId26"/>
    <p:sldId id="293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anielewicz" initials="KD" lastIdx="1" clrIdx="0">
    <p:extLst>
      <p:ext uri="{19B8F6BF-5375-455C-9EA6-DF929625EA0E}">
        <p15:presenceInfo xmlns:p15="http://schemas.microsoft.com/office/powerpoint/2012/main" userId="d633d1ff7cd8c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endParaRPr lang="en-GB" dirty="0"/>
          </a:p>
          <a:p>
            <a:r>
              <a:rPr lang="en-GB" dirty="0"/>
              <a:t>More examples VS Code</a:t>
            </a:r>
          </a:p>
          <a:p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apr</a:t>
            </a:r>
            <a:r>
              <a:rPr lang="en-GB" dirty="0"/>
              <a:t> 2017 ,TS is official </a:t>
            </a:r>
            <a:r>
              <a:rPr lang="en-GB" dirty="0" err="1"/>
              <a:t>lang</a:t>
            </a:r>
            <a:r>
              <a:rPr lang="en-GB" dirty="0"/>
              <a:t> in Google.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8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3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6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pl-PL" noProof="0"/>
              <a:t>Kliknij, aby edytować styl wzorca podtytułu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695" y="1957194"/>
            <a:ext cx="7555299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916800" y="6618288"/>
            <a:ext cx="3206749" cy="209550"/>
          </a:xfrm>
        </p:spPr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0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51" y="959145"/>
            <a:ext cx="10987028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6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0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2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4234" y="1989138"/>
            <a:ext cx="11535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8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177" y="1891054"/>
            <a:ext cx="6032665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-1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2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5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12192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Edytuj style wzorca tekstu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Drugi poziom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Trzeci poziom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Czwarty poziom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967" y="6426200"/>
            <a:ext cx="916516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pl-PL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6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967" y="6256338"/>
            <a:ext cx="28448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>
                <a:solidFill>
                  <a:srgbClr val="000000"/>
                </a:solidFill>
              </a:rPr>
              <a:t>Volvo Group IT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6800" y="6618288"/>
            <a:ext cx="320674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" y="0"/>
            <a:ext cx="214159" cy="6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from-fundamentals-to-functional-js/table-of-contents" TargetMode="External"/><Relationship Id="rId2" Type="http://schemas.openxmlformats.org/officeDocument/2006/relationships/hyperlink" Target="https://github.com/dankrz/Js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babeljs.io/learn-es2015/" TargetMode="External"/><Relationship Id="rId4" Type="http://schemas.openxmlformats.org/officeDocument/2006/relationships/hyperlink" Target="https://developer.mozilla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3744138"/>
            <a:ext cx="10316633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84" y="5067300"/>
            <a:ext cx="8534400" cy="507235"/>
          </a:xfrm>
        </p:spPr>
        <p:txBody>
          <a:bodyPr>
            <a:normAutofit/>
          </a:bodyPr>
          <a:lstStyle/>
          <a:p>
            <a:r>
              <a:rPr lang="en-GB" dirty="0"/>
              <a:t>Krzysztof Danielewicz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5" y="730340"/>
            <a:ext cx="7956949" cy="283363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022018" y="602563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40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</a:t>
            </a:r>
            <a:r>
              <a:rPr lang="en-GB" b="1" dirty="0">
                <a:solidFill>
                  <a:srgbClr val="00B0F0"/>
                </a:solidFill>
              </a:rPr>
              <a:t>let</a:t>
            </a:r>
            <a:br>
              <a:rPr lang="en-GB" dirty="0"/>
            </a:br>
            <a:endParaRPr lang="pl-PL" dirty="0"/>
          </a:p>
        </p:txBody>
      </p:sp>
      <p:pic>
        <p:nvPicPr>
          <p:cNvPr id="4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DABA0567-CFCA-48C2-9CCE-CD1DFD8E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365125"/>
            <a:ext cx="4038838" cy="24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 mechanism where </a:t>
            </a:r>
            <a:r>
              <a:rPr lang="en-US" sz="2800" b="1" dirty="0"/>
              <a:t>variables</a:t>
            </a:r>
            <a:r>
              <a:rPr lang="en-US" sz="2800" dirty="0"/>
              <a:t> and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declarations</a:t>
            </a:r>
            <a:r>
              <a:rPr lang="en-US" sz="2800" dirty="0"/>
              <a:t> are moved to the </a:t>
            </a:r>
            <a:r>
              <a:rPr lang="en-US" sz="2800" b="1" dirty="0"/>
              <a:t>top</a:t>
            </a:r>
            <a:r>
              <a:rPr lang="en-US" sz="2800" dirty="0"/>
              <a:t> of their scope before code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4" name="Symbol zastępczy zawartości 8">
            <a:extLst>
              <a:ext uri="{FF2B5EF4-FFF2-40B4-BE49-F238E27FC236}">
                <a16:creationId xmlns:a16="http://schemas.microsoft.com/office/drawing/2014/main" id="{97FF4BFA-902F-44E0-AF15-533E24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676897"/>
            <a:ext cx="5505322" cy="41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1/2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E87D87F-5B01-41D2-8F1D-7ED5105C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53" y="610576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2/2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A8D95D-D48A-44B1-9123-7DE1E50A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1" y="678045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b="1" dirty="0"/>
              <a:t>closure</a:t>
            </a:r>
            <a:r>
              <a:rPr lang="en-US" sz="2800" dirty="0"/>
              <a:t> is an inner function that has access to the outer (enclosing) function's variables and scope chain.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closure</a:t>
            </a:r>
            <a:r>
              <a:rPr lang="en-US" sz="2400" dirty="0"/>
              <a:t> has three scope chains: </a:t>
            </a:r>
          </a:p>
          <a:p>
            <a:r>
              <a:rPr lang="en-US" sz="2400" dirty="0"/>
              <a:t>it has access to its </a:t>
            </a:r>
            <a:r>
              <a:rPr lang="en-US" sz="2400" b="1" dirty="0"/>
              <a:t>own scope </a:t>
            </a:r>
            <a:r>
              <a:rPr lang="en-US" sz="2400" dirty="0"/>
              <a:t>(variables defined between its curly brackets), </a:t>
            </a:r>
          </a:p>
          <a:p>
            <a:r>
              <a:rPr lang="en-US" sz="2400" dirty="0"/>
              <a:t>it has access to the </a:t>
            </a:r>
            <a:r>
              <a:rPr lang="en-US" sz="2400" b="1" dirty="0"/>
              <a:t>outer function's variables</a:t>
            </a:r>
            <a:r>
              <a:rPr lang="en-US" sz="2400" dirty="0"/>
              <a:t>, </a:t>
            </a:r>
          </a:p>
          <a:p>
            <a:r>
              <a:rPr lang="en-US" sz="2400" dirty="0"/>
              <a:t>and it has access to the </a:t>
            </a:r>
            <a:r>
              <a:rPr lang="en-US" sz="2400" b="1" dirty="0"/>
              <a:t>global variables</a:t>
            </a:r>
            <a:r>
              <a:rPr lang="en-US" sz="2400" dirty="0"/>
              <a:t>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E93244-F2E9-41ED-ABEB-4EBB6084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70" y="2390096"/>
            <a:ext cx="2315906" cy="1726712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89BFB9E2-7422-4598-932E-36A18F491214}"/>
              </a:ext>
            </a:extLst>
          </p:cNvPr>
          <p:cNvSpPr txBox="1">
            <a:spLocks/>
          </p:cNvSpPr>
          <p:nvPr/>
        </p:nvSpPr>
        <p:spPr>
          <a:xfrm>
            <a:off x="450576" y="3211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pl-PL" b="0" dirty="0"/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21ECA-0AA1-4B5E-AF19-9B98E57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37" y="1773295"/>
            <a:ext cx="4271263" cy="3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C19CC8-FA6D-43C4-B947-59187553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5" y="931294"/>
            <a:ext cx="3457231" cy="1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97314"/>
              </p:ext>
            </p:extLst>
          </p:nvPr>
        </p:nvGraphicFramePr>
        <p:xfrm>
          <a:off x="627961" y="2049136"/>
          <a:ext cx="10714821" cy="3689350"/>
        </p:xfrm>
        <a:graphic>
          <a:graphicData uri="http://schemas.openxmlformats.org/drawingml/2006/table">
            <a:tbl>
              <a:tblPr/>
              <a:tblGrid>
                <a:gridCol w="2170796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22400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029638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636922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rowser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featurs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suported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browsers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operator,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– ECMAScript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69FA1A-D4FF-4331-8C00-6C5A664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1" y="448536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9920"/>
              </p:ext>
            </p:extLst>
          </p:nvPr>
        </p:nvGraphicFramePr>
        <p:xfrm>
          <a:off x="2981170" y="1828915"/>
          <a:ext cx="5905041" cy="3897187"/>
        </p:xfrm>
        <a:graphic>
          <a:graphicData uri="http://schemas.openxmlformats.org/drawingml/2006/table">
            <a:tbl>
              <a:tblPr/>
              <a:tblGrid>
                <a:gridCol w="3122175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2782866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pl-PL" sz="2800" b="0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FAE8DA8-56C9-4ABE-9EC9-0B4EFE60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549"/>
            <a:ext cx="1637063" cy="9997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EB1C2DC-8286-4B1E-B044-8F2EC5B0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23349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Strict mode</a:t>
            </a:r>
            <a:r>
              <a:rPr lang="en-US" sz="2800" dirty="0"/>
              <a:t> is a way to introduce better error-checking into your code. </a:t>
            </a:r>
          </a:p>
          <a:p>
            <a:endParaRPr lang="en-US" sz="2400" dirty="0"/>
          </a:p>
          <a:p>
            <a:r>
              <a:rPr lang="en-US" sz="2400" dirty="0"/>
              <a:t>Put in the </a:t>
            </a:r>
            <a:r>
              <a:rPr lang="en-US" sz="2400" b="1" dirty="0"/>
              <a:t>beginning</a:t>
            </a:r>
            <a:r>
              <a:rPr lang="en-US" sz="2400" dirty="0"/>
              <a:t> of the </a:t>
            </a:r>
            <a:r>
              <a:rPr lang="en-US" sz="2400" b="1" dirty="0"/>
              <a:t>file</a:t>
            </a:r>
            <a:r>
              <a:rPr lang="en-US" sz="2400" dirty="0"/>
              <a:t> or the </a:t>
            </a:r>
            <a:r>
              <a:rPr lang="en-US" sz="2400" b="1" dirty="0"/>
              <a:t>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“use strict”;</a:t>
            </a:r>
          </a:p>
          <a:p>
            <a:endParaRPr lang="en-US" sz="2400" dirty="0"/>
          </a:p>
          <a:p>
            <a:r>
              <a:rPr lang="en-US" sz="2400" b="1" dirty="0"/>
              <a:t>Recommended only for new code and inside </a:t>
            </a:r>
            <a:r>
              <a:rPr lang="en-US" sz="2400" b="1" dirty="0" err="1"/>
              <a:t>iife</a:t>
            </a:r>
            <a:r>
              <a:rPr lang="en-US" sz="2400" dirty="0"/>
              <a:t>. Strange bugs / behavior for legacy code when is turned of.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pic>
        <p:nvPicPr>
          <p:cNvPr id="4098" name="Picture 2" descr="http://blog.guinatal.com/wp-content/uploads/2015/10/strict-mode.png">
            <a:extLst>
              <a:ext uri="{FF2B5EF4-FFF2-40B4-BE49-F238E27FC236}">
                <a16:creationId xmlns:a16="http://schemas.microsoft.com/office/drawing/2014/main" id="{5ABFF341-C273-47B7-A00B-A847D6B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20" y="2954218"/>
            <a:ext cx="2688115" cy="12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.net</a:t>
            </a:r>
            <a:r>
              <a:rPr lang="en-GB" sz="2400" dirty="0"/>
              <a:t> developer with 7 year experience </a:t>
            </a:r>
          </a:p>
          <a:p>
            <a:r>
              <a:rPr lang="en-GB" sz="2400" dirty="0"/>
              <a:t>Expertise in Front-end technologies: JS, </a:t>
            </a:r>
            <a:r>
              <a:rPr lang="en-GB" sz="2400" dirty="0" err="1"/>
              <a:t>angularJS</a:t>
            </a:r>
            <a:r>
              <a:rPr lang="en-GB" sz="2400" dirty="0"/>
              <a:t>, CSS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sz="2400" dirty="0"/>
              <a:t>Offline web app using Application Cache, AngularJS</a:t>
            </a:r>
          </a:p>
          <a:p>
            <a:pPr marL="457200" lvl="1" indent="0">
              <a:buNone/>
            </a:pPr>
            <a:r>
              <a:rPr lang="en-GB" sz="2400" dirty="0"/>
              <a:t>The app estimates maintenance cost of Volvo Penta engines.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Restrictions: </a:t>
            </a:r>
          </a:p>
          <a:p>
            <a:r>
              <a:rPr lang="en-US" sz="2400" dirty="0"/>
              <a:t>Using a </a:t>
            </a:r>
            <a:r>
              <a:rPr lang="en-US" sz="2400" b="1" dirty="0"/>
              <a:t>variable without declaring</a:t>
            </a:r>
            <a:r>
              <a:rPr lang="en-US" sz="2400" dirty="0"/>
              <a:t> it.</a:t>
            </a:r>
          </a:p>
          <a:p>
            <a:r>
              <a:rPr lang="en-US" sz="2400" dirty="0"/>
              <a:t>Writing to a </a:t>
            </a:r>
            <a:r>
              <a:rPr lang="en-US" sz="2400" b="1" dirty="0"/>
              <a:t>read-only property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of </a:t>
            </a:r>
            <a:r>
              <a:rPr lang="en-US" sz="2400" b="1" dirty="0"/>
              <a:t>this </a:t>
            </a:r>
            <a:r>
              <a:rPr lang="en-US" sz="2400" dirty="0"/>
              <a:t>is not converted to the global object when it is null or undefined. </a:t>
            </a:r>
          </a:p>
          <a:p>
            <a:r>
              <a:rPr lang="en-US" sz="2400" b="1" dirty="0"/>
              <a:t>Deleting </a:t>
            </a:r>
            <a:r>
              <a:rPr lang="en-US" sz="2400" dirty="0"/>
              <a:t>a variable, a function, or an argument.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pic>
        <p:nvPicPr>
          <p:cNvPr id="2052" name="Picture 4" descr="http://blog.guinatal.com/wp-content/uploads/2015/10/strict-mode.png">
            <a:extLst>
              <a:ext uri="{FF2B5EF4-FFF2-40B4-BE49-F238E27FC236}">
                <a16:creationId xmlns:a16="http://schemas.microsoft.com/office/drawing/2014/main" id="{8152072B-809F-4B38-A67D-6A76134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60" y="1497150"/>
            <a:ext cx="2632113" cy="11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Arrow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Classes</a:t>
            </a:r>
            <a:endParaRPr lang="pl-PL" sz="2400" dirty="0"/>
          </a:p>
          <a:p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strings</a:t>
            </a:r>
            <a:endParaRPr lang="pl-PL" sz="2400" dirty="0"/>
          </a:p>
          <a:p>
            <a:r>
              <a:rPr lang="pl-PL" sz="2400" dirty="0" err="1"/>
              <a:t>Let</a:t>
            </a:r>
            <a:r>
              <a:rPr lang="pl-PL" sz="2400" dirty="0"/>
              <a:t> + </a:t>
            </a:r>
            <a:r>
              <a:rPr lang="pl-PL" sz="2400" dirty="0" err="1"/>
              <a:t>Const</a:t>
            </a:r>
            <a:endParaRPr lang="pl-PL" sz="2400" dirty="0"/>
          </a:p>
          <a:p>
            <a:r>
              <a:rPr lang="pl-PL" sz="2400" dirty="0" err="1"/>
              <a:t>Iterators</a:t>
            </a:r>
            <a:r>
              <a:rPr lang="pl-PL" sz="2400" dirty="0"/>
              <a:t> + For … Of</a:t>
            </a:r>
          </a:p>
          <a:p>
            <a:r>
              <a:rPr lang="pl-PL" sz="2400" dirty="0" err="1"/>
              <a:t>Modules</a:t>
            </a:r>
            <a:r>
              <a:rPr lang="en-GB" sz="2400" dirty="0"/>
              <a:t> and much more…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</a:t>
            </a:r>
            <a:r>
              <a:rPr lang="en-GB" dirty="0"/>
              <a:t>ES2015</a:t>
            </a:r>
            <a:r>
              <a:rPr lang="pl-PL" dirty="0"/>
              <a:t>)</a:t>
            </a:r>
          </a:p>
        </p:txBody>
      </p:sp>
      <p:pic>
        <p:nvPicPr>
          <p:cNvPr id="4" name="Picture 2" descr="1482783056455362000.png (1532×732)">
            <a:extLst>
              <a:ext uri="{FF2B5EF4-FFF2-40B4-BE49-F238E27FC236}">
                <a16:creationId xmlns:a16="http://schemas.microsoft.com/office/drawing/2014/main" id="{7AB0E6ED-B68F-476F-9745-B38F616B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3" y="2796235"/>
            <a:ext cx="6562187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AAF000F-FA9F-43C2-B129-88E329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2" y="517146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sz="2600" dirty="0"/>
              <a:t>Code with static typing</a:t>
            </a:r>
            <a:endParaRPr lang="pl-PL" sz="2600" dirty="0"/>
          </a:p>
          <a:p>
            <a:r>
              <a:rPr lang="en-GB" sz="2600" dirty="0"/>
              <a:t>Annotations</a:t>
            </a:r>
            <a:endParaRPr lang="pl-PL" sz="2600" dirty="0"/>
          </a:p>
          <a:p>
            <a:r>
              <a:rPr lang="en-GB" sz="2600" dirty="0"/>
              <a:t>Interfaces, </a:t>
            </a:r>
            <a:r>
              <a:rPr lang="en-GB" sz="2600" dirty="0" err="1"/>
              <a:t>enums</a:t>
            </a:r>
            <a:endParaRPr lang="en-GB" sz="2600" dirty="0"/>
          </a:p>
          <a:p>
            <a:r>
              <a:rPr lang="en-GB" sz="2600" dirty="0" err="1"/>
              <a:t>Intellisense</a:t>
            </a:r>
            <a:r>
              <a:rPr lang="en-GB" sz="2600" dirty="0"/>
              <a:t> </a:t>
            </a:r>
            <a:endParaRPr lang="pl-PL" sz="2600" dirty="0"/>
          </a:p>
          <a:p>
            <a:r>
              <a:rPr lang="pl-PL" sz="2600" dirty="0" err="1"/>
              <a:t>Await</a:t>
            </a:r>
            <a:r>
              <a:rPr lang="pl-PL" sz="2600" dirty="0"/>
              <a:t> / </a:t>
            </a:r>
            <a:r>
              <a:rPr lang="pl-PL" sz="2600" dirty="0" err="1"/>
              <a:t>Async</a:t>
            </a:r>
            <a:endParaRPr lang="en-GB" sz="2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CDEF672C-3AFF-4028-9C2E-2B69BDE6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49" y="1264013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mherman.org/assets/img/blog/typescript-logo.png">
            <a:extLst>
              <a:ext uri="{FF2B5EF4-FFF2-40B4-BE49-F238E27FC236}">
                <a16:creationId xmlns:a16="http://schemas.microsoft.com/office/drawing/2014/main" id="{FC9DB69F-1652-4F7E-89B7-2AD5B9D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48" y="309238"/>
            <a:ext cx="5038399" cy="13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19F12D-EA59-4576-8C3B-CD9DA14C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948" y="4290082"/>
            <a:ext cx="9370270" cy="13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400" dirty="0" err="1"/>
              <a:t>TypeScript</a:t>
            </a:r>
            <a:endParaRPr lang="pl-PL" sz="2400" dirty="0"/>
          </a:p>
          <a:p>
            <a:pPr lvl="2"/>
            <a:r>
              <a:rPr lang="pl-PL" sz="2400" dirty="0"/>
              <a:t>Tools: node.js </a:t>
            </a:r>
            <a:r>
              <a:rPr lang="pl-PL" sz="2400" dirty="0" err="1"/>
              <a:t>tools</a:t>
            </a:r>
            <a:r>
              <a:rPr lang="pl-PL" sz="2400" dirty="0"/>
              <a:t>, Visual Studio, VS </a:t>
            </a:r>
            <a:r>
              <a:rPr lang="pl-PL" sz="2400" dirty="0" err="1"/>
              <a:t>Code</a:t>
            </a:r>
            <a:endParaRPr lang="pl-PL" sz="2400" dirty="0"/>
          </a:p>
          <a:p>
            <a:pPr lvl="2"/>
            <a:r>
              <a:rPr lang="en-GB" sz="2400" dirty="0"/>
              <a:t> </a:t>
            </a:r>
            <a:r>
              <a:rPr lang="pl-PL" sz="2400" dirty="0" err="1"/>
              <a:t>allow-js</a:t>
            </a:r>
            <a:r>
              <a:rPr lang="en-GB" sz="2400" dirty="0"/>
              <a:t> option, t</a:t>
            </a:r>
            <a:r>
              <a:rPr lang="pl-PL" sz="2400" dirty="0" err="1"/>
              <a:t>ype</a:t>
            </a:r>
            <a:r>
              <a:rPr lang="pl-PL" sz="2400" dirty="0"/>
              <a:t> </a:t>
            </a:r>
            <a:r>
              <a:rPr lang="pl-PL" sz="2400" dirty="0" err="1"/>
              <a:t>definitions</a:t>
            </a:r>
            <a:r>
              <a:rPr lang="en-GB" sz="2400" dirty="0"/>
              <a:t> </a:t>
            </a:r>
            <a:endParaRPr lang="pl-PL" sz="2400" dirty="0"/>
          </a:p>
          <a:p>
            <a:pPr lvl="1"/>
            <a:r>
              <a:rPr lang="pl-PL" sz="2400" dirty="0" err="1"/>
              <a:t>ECMAScript</a:t>
            </a:r>
            <a:r>
              <a:rPr lang="pl-PL" sz="2400" dirty="0"/>
              <a:t> 2015 (ES6)</a:t>
            </a:r>
          </a:p>
          <a:p>
            <a:pPr lvl="2"/>
            <a:r>
              <a:rPr lang="pl-PL" sz="2400" dirty="0" err="1"/>
              <a:t>BabelJS</a:t>
            </a:r>
            <a:endParaRPr lang="pl-PL" sz="2400" dirty="0"/>
          </a:p>
          <a:p>
            <a:pPr lvl="1"/>
            <a:r>
              <a:rPr lang="en-GB" sz="2400" dirty="0"/>
              <a:t>Output code is t</a:t>
            </a:r>
            <a:r>
              <a:rPr lang="pl-PL" sz="2400" dirty="0" err="1"/>
              <a:t>argeting</a:t>
            </a:r>
            <a:r>
              <a:rPr lang="pl-PL" sz="2400" dirty="0"/>
              <a:t> </a:t>
            </a:r>
            <a:r>
              <a:rPr lang="en-GB" sz="2400" dirty="0"/>
              <a:t>standards :</a:t>
            </a:r>
          </a:p>
          <a:p>
            <a:pPr lvl="2"/>
            <a:r>
              <a:rPr lang="en-GB" sz="2400" dirty="0"/>
              <a:t> </a:t>
            </a:r>
            <a:r>
              <a:rPr lang="pl-PL" sz="2400" dirty="0"/>
              <a:t>ES 3, ES 5, ES 2015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en-GB" dirty="0"/>
              <a:t> – </a:t>
            </a:r>
            <a:r>
              <a:rPr lang="pl-PL" dirty="0" err="1"/>
              <a:t>Transpilers</a:t>
            </a: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D94480-05BE-4E4C-A9FE-D83AAF70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4" y="1418082"/>
            <a:ext cx="2533879" cy="13514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A14BF2A-4D22-4F5E-990E-00494E2C2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57" y="3288127"/>
            <a:ext cx="3395606" cy="1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55DBD2-E8A2-4BDC-A678-4552783EA59C}"/>
              </a:ext>
            </a:extLst>
          </p:cNvPr>
          <p:cNvSpPr txBox="1"/>
          <p:nvPr/>
        </p:nvSpPr>
        <p:spPr>
          <a:xfrm>
            <a:off x="584462" y="610332"/>
            <a:ext cx="2714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Q &amp;A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Code + Presentation</a:t>
            </a:r>
            <a:r>
              <a:rPr lang="en-GB" sz="2400"/>
              <a:t>: </a:t>
            </a:r>
            <a:r>
              <a:rPr lang="en-GB" sz="2400">
                <a:hlinkClick r:id="rId2"/>
              </a:rPr>
              <a:t>https://github.com/dankrz/JsTraining</a:t>
            </a:r>
            <a:r>
              <a:rPr lang="en-GB" sz="2400"/>
              <a:t> </a:t>
            </a:r>
            <a:endParaRPr lang="en-GB" sz="2400" dirty="0">
              <a:hlinkClick r:id="rId3"/>
            </a:endParaRPr>
          </a:p>
          <a:p>
            <a:r>
              <a:rPr lang="pl-PL" sz="2400" dirty="0">
                <a:hlinkClick r:id="rId3"/>
              </a:rPr>
              <a:t>https://app.pluralsight.com/library/courses/javascript-from-fundamentals-to-functional-js/table-of-contents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4"/>
              </a:rPr>
              <a:t>https://developer.mozilla.org/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5"/>
              </a:rPr>
              <a:t>https://babeljs.io/learn-es2015/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6"/>
              </a:rPr>
              <a:t>https://www.typescriptlang.org/</a:t>
            </a:r>
            <a:r>
              <a:rPr lang="en-GB" sz="2400" dirty="0"/>
              <a:t> </a:t>
            </a:r>
          </a:p>
          <a:p>
            <a:r>
              <a:rPr lang="en-US" sz="2400" dirty="0"/>
              <a:t>“JavaScript: The Good Parts”, by Douglas </a:t>
            </a:r>
            <a:r>
              <a:rPr lang="en-US" sz="2400" dirty="0" err="1"/>
              <a:t>Crockford</a:t>
            </a:r>
            <a:endParaRPr lang="en-US" sz="2400" dirty="0"/>
          </a:p>
          <a:p>
            <a:endParaRPr lang="en-GB" sz="2400" dirty="0"/>
          </a:p>
          <a:p>
            <a:endParaRPr lang="pl-PL" sz="2400" dirty="0"/>
          </a:p>
          <a:p>
            <a:endParaRPr lang="en-US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" y="1027906"/>
            <a:ext cx="1174142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6" y="1497150"/>
            <a:ext cx="10972800" cy="4133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4" name="AutoShape 2" descr="Image result for agenda">
            <a:extLst>
              <a:ext uri="{FF2B5EF4-FFF2-40B4-BE49-F238E27FC236}">
                <a16:creationId xmlns:a16="http://schemas.microsoft.com/office/drawing/2014/main" id="{B53C2A3B-358A-47AB-B3D8-39F215377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7648" y="25715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4" name="Picture 4" descr="http://cityoflosalamitos.org/wp-content/uploads/2017/05/agenda.jpg">
            <a:extLst>
              <a:ext uri="{FF2B5EF4-FFF2-40B4-BE49-F238E27FC236}">
                <a16:creationId xmlns:a16="http://schemas.microsoft.com/office/drawing/2014/main" id="{3C76F380-DA5C-4624-AD98-F4E1C41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1" y="1733321"/>
            <a:ext cx="33623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</a:t>
            </a:r>
            <a:r>
              <a:rPr lang="en-US" sz="2400" dirty="0"/>
              <a:t> has only two types of </a:t>
            </a:r>
            <a:r>
              <a:rPr lang="en-US" sz="2400" b="1" dirty="0"/>
              <a:t>scope</a:t>
            </a:r>
            <a:r>
              <a:rPr lang="en-US" sz="2400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Global scope – </a:t>
            </a:r>
            <a:r>
              <a:rPr lang="en-US" sz="2400" dirty="0"/>
              <a:t>global is nothing but a window level </a:t>
            </a:r>
            <a:r>
              <a:rPr lang="en-US" sz="2400" b="1" dirty="0"/>
              <a:t>scope</a:t>
            </a:r>
            <a:r>
              <a:rPr lang="en-US" sz="2400" dirty="0"/>
              <a:t>. Here, </a:t>
            </a:r>
            <a:r>
              <a:rPr lang="en-US" sz="2400" b="1" dirty="0"/>
              <a:t>variable</a:t>
            </a:r>
            <a:r>
              <a:rPr lang="en-US" sz="2400" dirty="0"/>
              <a:t> present throughout the application. </a:t>
            </a:r>
          </a:p>
          <a:p>
            <a:endParaRPr lang="en-US" sz="2400" dirty="0"/>
          </a:p>
          <a:p>
            <a:r>
              <a:rPr lang="en-US" sz="2400" b="1" dirty="0"/>
              <a:t>Functional</a:t>
            </a:r>
            <a:r>
              <a:rPr lang="en-US" sz="2400" dirty="0"/>
              <a:t> </a:t>
            </a:r>
            <a:r>
              <a:rPr lang="en-US" sz="2400" b="1" dirty="0"/>
              <a:t>scope – variable</a:t>
            </a:r>
            <a:r>
              <a:rPr lang="en-US" sz="2400" dirty="0"/>
              <a:t> declared within a function with </a:t>
            </a:r>
            <a:r>
              <a:rPr lang="en-US" sz="2400" dirty="0" err="1"/>
              <a:t>var</a:t>
            </a:r>
            <a:r>
              <a:rPr lang="en-US" sz="2400" dirty="0"/>
              <a:t> keyword has functional </a:t>
            </a:r>
            <a:r>
              <a:rPr lang="en-US" sz="2400" b="1" dirty="0"/>
              <a:t>scope. </a:t>
            </a:r>
            <a:r>
              <a:rPr lang="en-US" sz="2400" dirty="0"/>
              <a:t>Variable declared there are not visible outside.</a:t>
            </a:r>
            <a:endParaRPr lang="en-GB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3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id="{9AD6FBBA-AAFE-41D8-9775-AA0BB379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30" y="659984"/>
            <a:ext cx="3517054" cy="2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</a:t>
            </a:r>
            <a:r>
              <a:rPr lang="en-GB" b="1" dirty="0">
                <a:solidFill>
                  <a:srgbClr val="00B0F0"/>
                </a:solidFill>
              </a:rPr>
              <a:t>function</a:t>
            </a:r>
            <a:r>
              <a:rPr lang="en-GB" dirty="0"/>
              <a:t>” create a scope 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https://cdn3.iconfinder.com/data/icons/databases-2/512/function-512.png">
            <a:extLst>
              <a:ext uri="{FF2B5EF4-FFF2-40B4-BE49-F238E27FC236}">
                <a16:creationId xmlns:a16="http://schemas.microsoft.com/office/drawing/2014/main" id="{F0469B91-0BF5-4526-ACB4-BE3703BC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43" y="1825625"/>
            <a:ext cx="2519190" cy="25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1079652" y="2974553"/>
            <a:ext cx="4175393" cy="837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id="{24E6D796-6329-409C-8ADD-6B4198CB88F7}"/>
              </a:ext>
            </a:extLst>
          </p:cNvPr>
          <p:cNvSpPr/>
          <p:nvPr/>
        </p:nvSpPr>
        <p:spPr>
          <a:xfrm>
            <a:off x="838200" y="285612"/>
            <a:ext cx="675861" cy="6559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135332"/>
            <a:ext cx="3687893" cy="6875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b="1" dirty="0"/>
              <a:t>“</a:t>
            </a:r>
            <a:r>
              <a:rPr lang="en-GB" b="1" dirty="0">
                <a:solidFill>
                  <a:srgbClr val="00B0F0"/>
                </a:solidFill>
              </a:rPr>
              <a:t>for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while</a:t>
            </a:r>
            <a:r>
              <a:rPr lang="en-GB" b="1" dirty="0"/>
              <a:t>”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41075" y="293721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0" name="Picture 2" descr="http://chameleonassociates.com/wp-content/uploads/2015/01/broken_window.png">
            <a:extLst>
              <a:ext uri="{FF2B5EF4-FFF2-40B4-BE49-F238E27FC236}">
                <a16:creationId xmlns:a16="http://schemas.microsoft.com/office/drawing/2014/main" id="{0F74873C-5902-41B3-9CE0-0EFE6735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28" y="1670806"/>
            <a:ext cx="2977309" cy="32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87DF4A1E-96B4-4B2A-BA84-190CC1F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5B8163C-6C15-4386-B087-1EC89318DAE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IIFE is a JavaScript </a:t>
            </a:r>
            <a:r>
              <a:rPr lang="en-US" sz="2400" b="1" dirty="0"/>
              <a:t>function</a:t>
            </a:r>
            <a:r>
              <a:rPr lang="en-US" sz="2400" dirty="0"/>
              <a:t> that </a:t>
            </a:r>
            <a:r>
              <a:rPr lang="en-US" sz="2400" b="1" dirty="0"/>
              <a:t>runs </a:t>
            </a:r>
            <a:r>
              <a:rPr lang="en-US" sz="2400" dirty="0"/>
              <a:t>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800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IIFE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Immediately Invoked Function Expressions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B8B3BD-2381-4E79-A200-308AEEF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60" y="3264570"/>
            <a:ext cx="3251557" cy="2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6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pic>
        <p:nvPicPr>
          <p:cNvPr id="1030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E847E9AE-1FC8-449B-BCD9-3C96ACC2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83" y="46343"/>
            <a:ext cx="3448448" cy="21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ECMAScript 2015 (ES2015/ES6): The 6th edition of ECMAScript, standardized in 2015</a:t>
            </a:r>
            <a:endParaRPr lang="en-GB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800" dirty="0"/>
              <a:t>ECMA2015 introduces </a:t>
            </a:r>
            <a:r>
              <a:rPr lang="en-GB" sz="2800" dirty="0">
                <a:solidFill>
                  <a:srgbClr val="00B0F0"/>
                </a:solidFill>
              </a:rPr>
              <a:t>let</a:t>
            </a:r>
            <a:r>
              <a:rPr lang="en-GB" sz="2800" dirty="0"/>
              <a:t> and </a:t>
            </a:r>
            <a:r>
              <a:rPr lang="en-GB" sz="2800" dirty="0" err="1">
                <a:solidFill>
                  <a:srgbClr val="00B0F0"/>
                </a:solidFill>
              </a:rPr>
              <a:t>const</a:t>
            </a:r>
            <a:r>
              <a:rPr lang="en-GB" sz="2800" dirty="0"/>
              <a:t> keywords which </a:t>
            </a:r>
            <a:r>
              <a:rPr lang="en-GB" sz="2800" b="1" dirty="0"/>
              <a:t>create scopes for variables and constant in block </a:t>
            </a:r>
            <a:r>
              <a:rPr lang="en-GB" sz="2800" dirty="0"/>
              <a:t>statements: if, while,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4EDDBAE-8A38-4CC5-A2A7-F550A25C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99024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ZzSyr4oUWb4MIeXWoXWg"/>
</p:tagLst>
</file>

<file path=ppt/theme/theme1.xml><?xml version="1.0" encoding="utf-8"?>
<a:theme xmlns:a="http://schemas.openxmlformats.org/drawingml/2006/main" name="volvo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lvo" id="{904B22B1-9657-4C43-B10B-28D94DB872D0}" vid="{1F70878B-1063-4245-B2A1-BBD10A32BC7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volvo</Template>
  <TotalTime>4148</TotalTime>
  <Words>795</Words>
  <Application>Microsoft Office PowerPoint</Application>
  <PresentationFormat>Panoramiczny</PresentationFormat>
  <Paragraphs>254</Paragraphs>
  <Slides>26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Symbol</vt:lpstr>
      <vt:lpstr>Times New Roman</vt:lpstr>
      <vt:lpstr>volvo</vt:lpstr>
      <vt:lpstr>JavaScript Training JS is not perfect but works  </vt:lpstr>
      <vt:lpstr>About me</vt:lpstr>
      <vt:lpstr>Agenda</vt:lpstr>
      <vt:lpstr>Scopes of variable</vt:lpstr>
      <vt:lpstr> “function” create a scope </vt:lpstr>
      <vt:lpstr>       “for”, “if”, “while”  don’t create a scope</vt:lpstr>
      <vt:lpstr>IIFE  Immediately Invoked Function Expressions</vt:lpstr>
      <vt:lpstr>Fix with IIFE  </vt:lpstr>
      <vt:lpstr>ES2015 – let + const = JS safe scope</vt:lpstr>
      <vt:lpstr>Fix with let </vt:lpstr>
      <vt:lpstr>Hoisting</vt:lpstr>
      <vt:lpstr>Inheritance with prototype 1/2</vt:lpstr>
      <vt:lpstr>Inheritance with prototype 2/2</vt:lpstr>
      <vt:lpstr>Closure</vt:lpstr>
      <vt:lpstr>Closure example</vt:lpstr>
      <vt:lpstr>Module pattern</vt:lpstr>
      <vt:lpstr>JS standards – ECMAScript</vt:lpstr>
      <vt:lpstr>ECMAScript5 – C# Linq vs array functions</vt:lpstr>
      <vt:lpstr>ECMAScript5 – strict mode</vt:lpstr>
      <vt:lpstr>Strict mode – ECMAScript5</vt:lpstr>
      <vt:lpstr>Future – ECMAScript 2015 (ES2015)</vt:lpstr>
      <vt:lpstr>               </vt:lpstr>
      <vt:lpstr>Hybrid solutions – Transpilers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274</cp:revision>
  <dcterms:created xsi:type="dcterms:W3CDTF">2018-01-14T21:20:36Z</dcterms:created>
  <dcterms:modified xsi:type="dcterms:W3CDTF">2018-01-23T23:39:14Z</dcterms:modified>
</cp:coreProperties>
</file>