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2" r:id="rId4"/>
    <p:sldId id="267" r:id="rId5"/>
    <p:sldId id="257" r:id="rId6"/>
    <p:sldId id="261" r:id="rId7"/>
    <p:sldId id="258" r:id="rId8"/>
    <p:sldId id="274" r:id="rId9"/>
    <p:sldId id="273" r:id="rId10"/>
    <p:sldId id="269" r:id="rId11"/>
    <p:sldId id="276" r:id="rId12"/>
    <p:sldId id="264" r:id="rId13"/>
    <p:sldId id="265" r:id="rId14"/>
    <p:sldId id="270" r:id="rId15"/>
    <p:sldId id="266" r:id="rId16"/>
    <p:sldId id="271" r:id="rId17"/>
    <p:sldId id="277" r:id="rId18"/>
    <p:sldId id="282" r:id="rId19"/>
    <p:sldId id="279" r:id="rId20"/>
    <p:sldId id="280" r:id="rId21"/>
    <p:sldId id="281" r:id="rId22"/>
    <p:sldId id="283" r:id="rId23"/>
    <p:sldId id="284" r:id="rId24"/>
    <p:sldId id="285" r:id="rId25"/>
    <p:sldId id="278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85619" autoAdjust="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2215-4A9B-41A2-BE1E-32070F33B33D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2AE2-02A2-4B8F-AAEA-7ADC3F971F8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657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declared in global scopes are </a:t>
            </a:r>
            <a:r>
              <a:rPr lang="en-GB" dirty="0" err="1"/>
              <a:t>avilable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JS Syntax is similar to C syntax languages (Java, C#). Syntax is the same for statements i.e.: while, </a:t>
            </a:r>
            <a:r>
              <a:rPr lang="en-GB" dirty="0">
                <a:solidFill>
                  <a:srgbClr val="00B0F0"/>
                </a:solidFill>
              </a:rPr>
              <a:t>for</a:t>
            </a:r>
            <a:r>
              <a:rPr lang="en-GB" dirty="0"/>
              <a:t>, </a:t>
            </a:r>
            <a:r>
              <a:rPr lang="en-GB" dirty="0">
                <a:solidFill>
                  <a:srgbClr val="00B0F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00B0F0"/>
                </a:solidFill>
              </a:rPr>
              <a:t>function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lock statements </a:t>
            </a:r>
            <a:r>
              <a:rPr lang="en-GB" u="sng" dirty="0"/>
              <a:t>apart from “function” </a:t>
            </a:r>
            <a:r>
              <a:rPr lang="en-GB" dirty="0"/>
              <a:t>have different behaviour to the modern languages. They </a:t>
            </a:r>
            <a:r>
              <a:rPr lang="en-GB" b="1" dirty="0">
                <a:solidFill>
                  <a:srgbClr val="FF0000"/>
                </a:solidFill>
              </a:rPr>
              <a:t>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NOT create local scopes </a:t>
            </a:r>
            <a:r>
              <a:rPr lang="en-GB" dirty="0"/>
              <a:t>with </a:t>
            </a:r>
            <a:r>
              <a:rPr lang="en-GB" dirty="0" err="1">
                <a:solidFill>
                  <a:srgbClr val="00B0F0"/>
                </a:solidFill>
              </a:rPr>
              <a:t>var</a:t>
            </a:r>
            <a:r>
              <a:rPr lang="en-GB" dirty="0"/>
              <a:t> statement.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0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time method, property is defined for all instance of objects.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762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50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the </a:t>
            </a:r>
            <a:r>
              <a:rPr lang="en-GB" b="1" dirty="0"/>
              <a:t>global </a:t>
            </a:r>
            <a:r>
              <a:rPr lang="en-GB" dirty="0"/>
              <a:t>variable temp overrides inside function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18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would you use if?</a:t>
            </a:r>
          </a:p>
          <a:p>
            <a:pPr marL="0" indent="0">
              <a:buNone/>
            </a:pPr>
            <a:r>
              <a:rPr lang="en-US" dirty="0"/>
              <a:t>To Avoid Polluting the Global Scope. </a:t>
            </a:r>
          </a:p>
          <a:p>
            <a:pPr marL="0" indent="0">
              <a:buNone/>
            </a:pPr>
            <a:r>
              <a:rPr lang="en-US" dirty="0"/>
              <a:t>To fix issues with blocks: if, while, for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15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closure, function in JS.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84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39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hositng</a:t>
            </a:r>
            <a:r>
              <a:rPr lang="en-GB" dirty="0"/>
              <a:t>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0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Usage of closure to emulate </a:t>
            </a:r>
            <a:r>
              <a:rPr lang="en-GB" b="1" dirty="0"/>
              <a:t>private</a:t>
            </a:r>
            <a:r>
              <a:rPr lang="en-GB" dirty="0"/>
              <a:t> member functions, variables.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VS Code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68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72AE2-02A2-4B8F-AAEA-7ADC3F971F8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6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713CD-4A2F-4382-B6E1-DF48B4B4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5D0417-8673-4599-8D37-35A7F5F7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B7FFEA-C586-4F18-8C47-47E82BFA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1213E8-C7D6-471F-AE59-6123984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7DFBA-90BC-42C7-868E-F88374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6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1CF82-E3D8-4A1A-B6E8-51852010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1E9EA8-EDE6-4DD4-B0C2-7A4C4131E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A9F7D9-DE09-4E71-AE41-72247F26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5C85AA-D5A9-41D3-B093-FF97588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90276F-C9F8-45E1-9A07-BACCE9B8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48C3C5-50AA-4561-BC79-29F266007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D46F3C-A0B0-4BE2-B882-68D14D7FA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F64566-F47E-4DB2-94F4-88C6A0C7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FE68AB-B1EF-4ABA-9C74-9709EFC2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33CEA-7EC7-4114-99FE-E0EC42A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145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124BC1-676F-453B-9D4B-5BCE4502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9B9A1C-154E-4669-9409-9AF9BF3E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DF11E7-69B0-44BE-8FA8-5747685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70639-5316-436B-A6E6-272812B3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821B2-8427-47E9-BEEA-6154191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C8790-6D8F-42C2-8EF2-B0A995C1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772819-2E6E-42EA-A994-8D5A106D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D2D888-EAC7-402E-B08C-84C9DA1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A4FCF2-8BED-4395-A9C1-B9295A9A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5A31A-1CAF-49F0-920F-1A058CAC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1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38DC-47EA-45DF-932B-BA2CA836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0020B-A7AA-4F58-959E-2322E74AB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5CFFB0-426F-4A40-8DEF-E9E3397B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FA5FDE-472A-4D62-8FDA-0D46F66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A8FB3-F47A-424C-BB00-67BEC2C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452A1B-E423-4EC3-9BCD-22B37357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2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D55F30-860E-44F5-ADA2-5ACD49C7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8CA372-D0CA-483F-8D2E-8D68AEAA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90083-DD54-4126-A659-960340FB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04290E-F9BC-4C52-8615-7750E304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10E023-10B4-4B16-A76F-37BF4CC92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C6DBB80-B071-4573-A34F-FB9DA1B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6F7624-54EA-4050-AFD5-2E69DE4C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95B66A-1F91-45F3-A39A-71A74D2A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82F9B-4013-478D-A5AD-993175E8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62FC33B-BF7E-40CE-9529-989C143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1B7449A-AD11-40D3-BC02-62710057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7D3217-03F4-4477-86F5-8B5FD66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1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5B86F02-59C0-4B0F-BE01-D6FD2B5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95278C-94EA-4BE9-83D8-018FFFE8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F785F1-B0B8-400F-A874-164CD4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42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7E0E3-4F23-49A1-94FE-E33065BB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6D624-0470-4E71-AAEE-CBF452B8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50601A-6B33-45AB-92E5-10BF569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171D79-0605-4F4D-8F2A-C42872A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F0E706-D6CE-4E45-9AE9-79B44DEA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36A8C-A6C3-4473-BA46-3D8C2B82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1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E339-4B80-4FD2-BF02-B5B2A8C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FEEF24-DAD5-43C4-8891-75059FF3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9A9BD5-F9C4-49D2-9B0C-59D20195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D3F702-EFD4-4D31-BBB7-423A189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7394CD-FCDB-412F-AD39-3DA2BB1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FE8B06-3AAD-4046-BC54-BBE4E669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2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E45EE6-AD69-4786-8044-54B82F75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FA3754-7929-4BC4-93DA-E9DC674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A8DA1F-98C8-44FF-A155-6BEDE6E7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09B5-6BF9-4018-AF21-4D72641C658B}" type="datetimeFigureOut">
              <a:rPr lang="pl-PL" smtClean="0"/>
              <a:t>21.01.2018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97A1DA-3A69-44A5-BB9A-DF48311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0CD0FB-F963-418F-809E-7604632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3800-CD4E-489A-9265-036D917EB5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app.pluralsight.com/library/courses/javascript-from-fundamentals-to-functional-j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93245-636D-432B-AD53-D64F8D68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JavaScript</a:t>
            </a:r>
            <a:r>
              <a:rPr lang="en-GB" dirty="0"/>
              <a:t> </a:t>
            </a:r>
            <a:r>
              <a:rPr lang="en-GB" b="1" dirty="0"/>
              <a:t>Training</a:t>
            </a:r>
            <a:br>
              <a:rPr lang="en-GB" dirty="0"/>
            </a:br>
            <a:r>
              <a:rPr lang="en-GB" sz="5300" dirty="0"/>
              <a:t>JS is not perfect but works</a:t>
            </a:r>
            <a:br>
              <a:rPr lang="en-GB" dirty="0"/>
            </a:br>
            <a:br>
              <a:rPr lang="en-GB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F29CD-9B58-4E32-9D72-7D6236B8F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Krzysztof Danielewicz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DC62E-81E4-4280-9B3D-41DEA426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80" y="2536898"/>
            <a:ext cx="5520639" cy="196601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2D8FE86-D8B2-41C5-8D4A-1ADED7F43B5A}"/>
              </a:ext>
            </a:extLst>
          </p:cNvPr>
          <p:cNvSpPr txBox="1"/>
          <p:nvPr/>
        </p:nvSpPr>
        <p:spPr>
          <a:xfrm>
            <a:off x="1233889" y="6125378"/>
            <a:ext cx="537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Special thanks to: </a:t>
            </a:r>
            <a:r>
              <a:rPr lang="en-GB" dirty="0" err="1"/>
              <a:t>Maracelina</a:t>
            </a:r>
            <a:r>
              <a:rPr lang="en-GB" dirty="0"/>
              <a:t> </a:t>
            </a:r>
            <a:r>
              <a:rPr lang="en-GB" dirty="0" err="1"/>
              <a:t>Skopek</a:t>
            </a:r>
            <a:r>
              <a:rPr lang="en-GB" dirty="0"/>
              <a:t>-, Anton </a:t>
            </a:r>
            <a:r>
              <a:rPr lang="en-GB" dirty="0" err="1"/>
              <a:t>Horetskyi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85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F0200-5C49-46AC-A3D9-B1AB79DA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ECMA2015 – let + </a:t>
            </a:r>
            <a:r>
              <a:rPr lang="en-GB" dirty="0" err="1"/>
              <a:t>const</a:t>
            </a:r>
            <a:r>
              <a:rPr lang="en-GB" dirty="0"/>
              <a:t> = JS safe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0260BC-0C60-4EDD-9947-0CEE87C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ECMAScript 6</a:t>
            </a:r>
            <a:r>
              <a:rPr lang="en-US" dirty="0"/>
              <a:t> (ES6)/ ECMAScript 2015 (ES2015): The 6th edition of ECMAScript, standardized in 2015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ECMA2015 introduces </a:t>
            </a:r>
            <a:r>
              <a:rPr lang="en-GB" dirty="0">
                <a:solidFill>
                  <a:srgbClr val="00B0F0"/>
                </a:solidFill>
              </a:rPr>
              <a:t>let</a:t>
            </a:r>
            <a:r>
              <a:rPr lang="en-GB" dirty="0"/>
              <a:t> and </a:t>
            </a:r>
            <a:r>
              <a:rPr lang="en-GB" dirty="0" err="1">
                <a:solidFill>
                  <a:srgbClr val="00B0F0"/>
                </a:solidFill>
              </a:rPr>
              <a:t>const</a:t>
            </a:r>
            <a:r>
              <a:rPr lang="en-GB" dirty="0"/>
              <a:t> keywords which </a:t>
            </a:r>
            <a:r>
              <a:rPr lang="en-GB" dirty="0">
                <a:solidFill>
                  <a:schemeClr val="accent6"/>
                </a:solidFill>
              </a:rPr>
              <a:t>create scopes for variables and constant in block </a:t>
            </a:r>
            <a:r>
              <a:rPr lang="en-GB" dirty="0"/>
              <a:t>statements: if, while, for.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4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let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288DE-249C-4AB5-890C-2ACC32A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8240627-4E3A-4B7D-8A46-96940A5A3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17119"/>
            <a:ext cx="6549886" cy="4912415"/>
          </a:xfrm>
        </p:spPr>
      </p:pic>
    </p:spTree>
    <p:extLst>
      <p:ext uri="{BB962C8B-B14F-4D97-AF65-F5344CB8AC3E}">
        <p14:creationId xmlns:p14="http://schemas.microsoft.com/office/powerpoint/2010/main" val="6084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E4FC62-AE9F-4639-925E-E02FB36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Hoisting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03A168-22CE-4B3C-BC83-8F9EBE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mechanism where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declarations</a:t>
            </a:r>
            <a:r>
              <a:rPr lang="en-US" dirty="0"/>
              <a:t> are moved to the </a:t>
            </a:r>
            <a:r>
              <a:rPr lang="en-US" b="1" dirty="0"/>
              <a:t>top</a:t>
            </a:r>
            <a:r>
              <a:rPr lang="en-US" dirty="0"/>
              <a:t> of their scope before code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hosting.js, hosting.2.js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89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F7715-21C7-4B85-82AB-ECEC3E3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A8C1D-A8F7-448C-BB42-D203912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166A64-60C2-4A4C-9418-1AD16F08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17" y="1690688"/>
            <a:ext cx="647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B87AF-86C3-45AB-B596-533D7067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Clousure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D47D1-8BB9-440A-A960-0BA6590D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closure</a:t>
            </a:r>
            <a:r>
              <a:rPr lang="en-US" dirty="0"/>
              <a:t> is an inner function that has access to the outer (enclosing) function's variables—scope chain.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closure</a:t>
            </a:r>
            <a:r>
              <a:rPr lang="en-US" dirty="0"/>
              <a:t> has three scope chains: </a:t>
            </a:r>
          </a:p>
          <a:p>
            <a:pPr marL="0" indent="0">
              <a:buNone/>
            </a:pPr>
            <a:r>
              <a:rPr lang="en-US" dirty="0"/>
              <a:t>it has access to its </a:t>
            </a:r>
            <a:r>
              <a:rPr lang="en-US" b="1" dirty="0"/>
              <a:t>own scope </a:t>
            </a:r>
            <a:r>
              <a:rPr lang="en-US" dirty="0"/>
              <a:t>(variables defined between its curly brackets), </a:t>
            </a:r>
          </a:p>
          <a:p>
            <a:pPr marL="0" indent="0">
              <a:buNone/>
            </a:pPr>
            <a:r>
              <a:rPr lang="en-US" dirty="0"/>
              <a:t>it has access to the </a:t>
            </a:r>
            <a:r>
              <a:rPr lang="en-US" b="1" dirty="0"/>
              <a:t>outer function's variables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and it has access to the </a:t>
            </a:r>
            <a:r>
              <a:rPr lang="en-US" b="1" dirty="0"/>
              <a:t>global variables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9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271B8-3F3F-40D3-B378-C18BAB7C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 example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BC9333-0F67-4516-8D50-7E74C1FC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‘Volvo’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</a:rPr>
              <a:t>	console.log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displayName</a:t>
            </a:r>
            <a:r>
              <a:rPr lang="en-GB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myFunc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889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8A634-D10B-4AEE-979E-F02F59C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JS</a:t>
            </a:r>
            <a:endParaRPr lang="pl-PL" dirty="0"/>
          </a:p>
        </p:txBody>
      </p:sp>
      <p:pic>
        <p:nvPicPr>
          <p:cNvPr id="4098" name="Picture 2" descr="Image result for class diagram">
            <a:extLst>
              <a:ext uri="{FF2B5EF4-FFF2-40B4-BE49-F238E27FC236}">
                <a16:creationId xmlns:a16="http://schemas.microsoft.com/office/drawing/2014/main" id="{2D4368A4-1C04-4963-A04E-B4BBF421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94" y="1786617"/>
            <a:ext cx="7109792" cy="381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E6D71C-C03F-48D4-8FD2-75F48A9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literal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D21EC-6D95-4F2B-9A8F-CE4D362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object1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a: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b: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c: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55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9E6BE-B243-4F45-A1B5-D3972A7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9E9E0F-F50D-406E-A0C1-3AEE3379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Animal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prototype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4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92530-A4C7-47F6-8CBA-D4D7400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CAB4E5-4947-4D88-BD73-30344DD3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developer with 7 year experience </a:t>
            </a:r>
          </a:p>
          <a:p>
            <a:r>
              <a:rPr lang="en-GB" dirty="0"/>
              <a:t>Expertise in Front-end technologies: JS, </a:t>
            </a:r>
            <a:r>
              <a:rPr lang="en-GB" dirty="0" err="1"/>
              <a:t>angularJS</a:t>
            </a:r>
            <a:r>
              <a:rPr lang="en-GB" dirty="0"/>
              <a:t>, CSS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Current assignment Total Cost of Ownership for Volvo Penta </a:t>
            </a:r>
          </a:p>
          <a:p>
            <a:pPr marL="457200" lvl="1" indent="0">
              <a:buNone/>
            </a:pPr>
            <a:r>
              <a:rPr lang="en-GB" dirty="0"/>
              <a:t>Offline web app using Application Cache </a:t>
            </a:r>
          </a:p>
          <a:p>
            <a:pPr marL="457200" lvl="1" indent="0">
              <a:buNone/>
            </a:pPr>
            <a:r>
              <a:rPr lang="en-GB" dirty="0"/>
              <a:t>AngularJS</a:t>
            </a:r>
          </a:p>
          <a:p>
            <a:pPr marL="457200" lvl="1" indent="0">
              <a:buNone/>
            </a:pPr>
            <a:r>
              <a:rPr lang="en-GB" dirty="0"/>
              <a:t>The app estimates maintenance cost of Volvo Penta engines.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95A2E4-2AF9-4825-A8B6-CE3850EF5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13558" y="180473"/>
            <a:ext cx="2576361" cy="19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DA06-8B01-4974-8F7A-23DC022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pattern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9FF454-6407-4A9C-A7EE-A7D25406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57536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noProof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MODULE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{},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privateVariable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privateMethod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1080"/>
                </a:solidFill>
                <a:latin typeface="Consolas" panose="020B0609020204030204" pitchFamily="49" charset="0"/>
              </a:rPr>
              <a:t>moduleProperty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pl-PL" dirty="0" err="1">
                <a:solidFill>
                  <a:srgbClr val="795E26"/>
                </a:solidFill>
                <a:latin typeface="Consolas" panose="020B0609020204030204" pitchFamily="49" charset="0"/>
              </a:rPr>
              <a:t>moduleMethod</a:t>
            </a:r>
            <a:r>
              <a:rPr lang="pl-PL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() {}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}());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222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24111-12E4-45C0-867E-B4E651A2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C# </a:t>
            </a:r>
            <a:r>
              <a:rPr lang="en-GB" dirty="0" err="1"/>
              <a:t>Linq</a:t>
            </a:r>
            <a:r>
              <a:rPr lang="en-GB" dirty="0"/>
              <a:t> vs array function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FD6E3A1-3AAA-46D4-8528-F77B532C6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8712"/>
              </p:ext>
            </p:extLst>
          </p:nvPr>
        </p:nvGraphicFramePr>
        <p:xfrm>
          <a:off x="2069431" y="1809549"/>
          <a:ext cx="7738711" cy="3484341"/>
        </p:xfrm>
        <a:graphic>
          <a:graphicData uri="http://schemas.openxmlformats.org/drawingml/2006/table">
            <a:tbl>
              <a:tblPr/>
              <a:tblGrid>
                <a:gridCol w="3986609">
                  <a:extLst>
                    <a:ext uri="{9D8B030D-6E8A-4147-A177-3AD203B41FA5}">
                      <a16:colId xmlns:a16="http://schemas.microsoft.com/office/drawing/2014/main" val="2050930475"/>
                    </a:ext>
                  </a:extLst>
                </a:gridCol>
                <a:gridCol w="3752102">
                  <a:extLst>
                    <a:ext uri="{9D8B030D-6E8A-4147-A177-3AD203B41FA5}">
                      <a16:colId xmlns:a16="http://schemas.microsoft.com/office/drawing/2014/main" val="764268481"/>
                    </a:ext>
                  </a:extLst>
                </a:gridCol>
              </a:tblGrid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ECMAScript5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1720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Where()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366795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Select()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map()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0330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Any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some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52129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All()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every()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732614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Aggregate()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reduce()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11153"/>
                  </a:ext>
                </a:extLst>
              </a:tr>
              <a:tr h="497763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ForEach()//List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12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1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6BE46-468D-4516-8225-06CD6E2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ECMAScript5 – strict mode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BFD25-F9C3-46CD-86CE-0D782653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 mode</a:t>
            </a:r>
            <a:r>
              <a:rPr lang="en-US" dirty="0"/>
              <a:t> is a way to introduce better error-checking into your code. When you use </a:t>
            </a:r>
            <a:r>
              <a:rPr lang="en-US" b="1" dirty="0"/>
              <a:t>strict mode</a:t>
            </a:r>
            <a:r>
              <a:rPr lang="en-US" dirty="0"/>
              <a:t>, you cannot, for example, use implicitly declared variables, or assign a value to a read-only property, or add a property to an object that is not extensible</a:t>
            </a:r>
          </a:p>
          <a:p>
            <a:endParaRPr lang="en-US" dirty="0"/>
          </a:p>
          <a:p>
            <a:r>
              <a:rPr lang="en-US" dirty="0"/>
              <a:t>“use strict”;</a:t>
            </a:r>
          </a:p>
          <a:p>
            <a:endParaRPr lang="en-US" dirty="0"/>
          </a:p>
          <a:p>
            <a:r>
              <a:rPr lang="en-US" b="1" dirty="0"/>
              <a:t>Only for new code, inside </a:t>
            </a:r>
            <a:r>
              <a:rPr lang="en-US" b="1" dirty="0" err="1"/>
              <a:t>iffe</a:t>
            </a:r>
            <a:r>
              <a:rPr lang="en-US" dirty="0"/>
              <a:t>. Strange bugs / behavior for legacy code when is turned of.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855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D354FC-E5D9-467C-A3DA-C73FDA6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B0688C-EC6C-4297-B777-08602E68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12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B77F4-5851-4373-896E-9D4790EA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532A8-27DC-4097-B4AD-28A12AF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90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DE656-23A3-472B-9028-539E41B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B7354-5CB8-4095-B8FB-473185CF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https://app.pluralsight.com/library/courses/javascript-from-fundamentals-to-functional-js/table-of-contents</a:t>
            </a:r>
            <a:r>
              <a:rPr lang="en-GB" dirty="0"/>
              <a:t> </a:t>
            </a:r>
          </a:p>
          <a:p>
            <a:endParaRPr lang="en-GB" dirty="0">
              <a:hlinkClick r:id="rId3"/>
            </a:endParaRPr>
          </a:p>
          <a:p>
            <a:r>
              <a:rPr lang="pl-PL" dirty="0">
                <a:hlinkClick r:id="rId3"/>
              </a:rPr>
              <a:t>https://developer.mozilla.org/</a:t>
            </a:r>
            <a:r>
              <a:rPr lang="en-GB" dirty="0"/>
              <a:t> </a:t>
            </a:r>
          </a:p>
          <a:p>
            <a:endParaRPr lang="en-US" dirty="0"/>
          </a:p>
          <a:p>
            <a:r>
              <a:rPr lang="en-US" dirty="0"/>
              <a:t>“JavaScript: The Good Parts”, by Douglas </a:t>
            </a:r>
            <a:r>
              <a:rPr lang="en-US" dirty="0" err="1"/>
              <a:t>Crockford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26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D4781-3483-4102-9647-FA6A456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D82390-55E3-4805-8D90-54DBAC6C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Understanding JS</a:t>
            </a:r>
          </a:p>
          <a:p>
            <a:pPr lvl="1"/>
            <a:r>
              <a:rPr lang="en-GB" dirty="0"/>
              <a:t>scopes, closure, hoisting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Objective JS </a:t>
            </a:r>
          </a:p>
          <a:p>
            <a:pPr lvl="1"/>
            <a:r>
              <a:rPr lang="en-GB" dirty="0"/>
              <a:t>object literal, prototype, module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ECMAScript5</a:t>
            </a:r>
          </a:p>
          <a:p>
            <a:pPr lvl="1"/>
            <a:r>
              <a:rPr lang="en-GB" dirty="0"/>
              <a:t> array functions, strict mode,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Future and necessary fixes</a:t>
            </a:r>
          </a:p>
          <a:p>
            <a:pPr lvl="1"/>
            <a:r>
              <a:rPr lang="en-GB" dirty="0"/>
              <a:t>ECMAScript2015, TypeScript, </a:t>
            </a:r>
            <a:r>
              <a:rPr lang="en-GB" dirty="0" err="1"/>
              <a:t>Transpillers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BA28FEA-11B1-4CFD-8C3A-83F74FD9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280344"/>
            <a:ext cx="8510584" cy="5896619"/>
          </a:xfr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8FBBBC71-E9BC-4D7C-92EF-CD881E4586F5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F590A08-7177-4676-95F1-D6675900836D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9CADC2-464B-4662-A905-9C78A94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974" y="365125"/>
            <a:ext cx="5797826" cy="1325563"/>
          </a:xfrm>
        </p:spPr>
        <p:txBody>
          <a:bodyPr/>
          <a:lstStyle/>
          <a:p>
            <a:r>
              <a:rPr lang="en-GB" dirty="0"/>
              <a:t>Scopes of variables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59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8F6BD-CB79-4DF2-B530-93A9150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415820"/>
            <a:ext cx="10515600" cy="1325563"/>
          </a:xfrm>
        </p:spPr>
        <p:txBody>
          <a:bodyPr/>
          <a:lstStyle/>
          <a:p>
            <a:r>
              <a:rPr lang="en-GB" dirty="0"/>
              <a:t>Scopes of variable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C3744-2045-44E7-837F-D49C8FFF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JavaScript</a:t>
            </a:r>
            <a:r>
              <a:rPr lang="en-US" dirty="0"/>
              <a:t> has only two types of </a:t>
            </a:r>
            <a:r>
              <a:rPr lang="en-US" b="1" dirty="0"/>
              <a:t>scope</a:t>
            </a:r>
            <a:r>
              <a:rPr lang="en-US" dirty="0"/>
              <a:t> 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Global scope </a:t>
            </a:r>
            <a:r>
              <a:rPr lang="en-US" dirty="0"/>
              <a:t>: Global is nothing but a window level </a:t>
            </a:r>
            <a:r>
              <a:rPr lang="en-US" b="1" dirty="0"/>
              <a:t>scope</a:t>
            </a:r>
            <a:r>
              <a:rPr lang="en-US" dirty="0"/>
              <a:t>. Here, </a:t>
            </a:r>
            <a:r>
              <a:rPr lang="en-US" b="1" dirty="0"/>
              <a:t>variable</a:t>
            </a:r>
            <a:r>
              <a:rPr lang="en-US" dirty="0"/>
              <a:t> present throughout the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</a:t>
            </a:r>
            <a:r>
              <a:rPr lang="en-US" dirty="0"/>
              <a:t> </a:t>
            </a:r>
            <a:r>
              <a:rPr lang="en-US" b="1" dirty="0"/>
              <a:t>scope</a:t>
            </a:r>
            <a:r>
              <a:rPr lang="en-US" dirty="0"/>
              <a:t> : </a:t>
            </a:r>
            <a:r>
              <a:rPr lang="en-US" b="1" dirty="0"/>
              <a:t>Variable</a:t>
            </a:r>
            <a:r>
              <a:rPr lang="en-US" dirty="0"/>
              <a:t> declared within a function with </a:t>
            </a:r>
            <a:r>
              <a:rPr lang="en-US" dirty="0" err="1"/>
              <a:t>var</a:t>
            </a:r>
            <a:r>
              <a:rPr lang="en-US" dirty="0"/>
              <a:t> keyword has functional </a:t>
            </a:r>
            <a:r>
              <a:rPr lang="en-US" b="1" dirty="0"/>
              <a:t>scope. </a:t>
            </a:r>
            <a:r>
              <a:rPr lang="en-US" dirty="0"/>
              <a:t>Variable declared there are not visible outside.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934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55DC-4E2E-45F6-82A0-0E7656A8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GB" dirty="0"/>
              <a:t>	“function” create a scope 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2B2373E-E5BA-479F-89FA-12C3FC7018A9}"/>
              </a:ext>
            </a:extLst>
          </p:cNvPr>
          <p:cNvSpPr/>
          <p:nvPr/>
        </p:nvSpPr>
        <p:spPr>
          <a:xfrm>
            <a:off x="641075" y="3338512"/>
            <a:ext cx="5262768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5F2416-72AD-481B-853A-0575FB0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‘INNER’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4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sz="32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Uśmiechnięta buźka 3">
            <a:extLst>
              <a:ext uri="{FF2B5EF4-FFF2-40B4-BE49-F238E27FC236}">
                <a16:creationId xmlns:a16="http://schemas.microsoft.com/office/drawing/2014/main" id="{ED6D7D81-8EFD-4A50-9658-71D8F468CE9C}"/>
              </a:ext>
            </a:extLst>
          </p:cNvPr>
          <p:cNvSpPr/>
          <p:nvPr/>
        </p:nvSpPr>
        <p:spPr>
          <a:xfrm>
            <a:off x="1053549" y="681037"/>
            <a:ext cx="675861" cy="65598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A76B395-FF69-4550-BEB4-3FC21AB8914D}"/>
              </a:ext>
            </a:extLst>
          </p:cNvPr>
          <p:cNvSpPr/>
          <p:nvPr/>
        </p:nvSpPr>
        <p:spPr>
          <a:xfrm>
            <a:off x="641075" y="5905094"/>
            <a:ext cx="9292197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2800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sz="2800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sz="2800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‘OUTER'</a:t>
            </a:r>
            <a:r>
              <a:rPr lang="en-GB" sz="2800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800" b="1" u="sng" dirty="0">
              <a:solidFill>
                <a:srgbClr val="008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56EDD65E-0BFF-49BE-B1BE-64F498E62143}"/>
              </a:ext>
            </a:extLst>
          </p:cNvPr>
          <p:cNvSpPr/>
          <p:nvPr/>
        </p:nvSpPr>
        <p:spPr>
          <a:xfrm>
            <a:off x="806989" y="3278553"/>
            <a:ext cx="5989982" cy="99391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FC05E8-B10E-4A1E-A803-7040C218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721"/>
            <a:ext cx="10515600" cy="1325563"/>
          </a:xfrm>
        </p:spPr>
        <p:txBody>
          <a:bodyPr/>
          <a:lstStyle/>
          <a:p>
            <a:r>
              <a:rPr lang="en-GB" dirty="0"/>
              <a:t>       “</a:t>
            </a:r>
            <a:r>
              <a:rPr lang="en-GB" b="1" u="sng" dirty="0"/>
              <a:t>for”, “if”, “while”</a:t>
            </a:r>
            <a:r>
              <a:rPr lang="en-GB" b="1" dirty="0"/>
              <a:t>  </a:t>
            </a:r>
            <a:r>
              <a:rPr lang="en-GB" dirty="0"/>
              <a:t>don’t create a scope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3E0B28-793E-42EA-A7A7-E0C5D9A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3794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‘OUTER’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600" b="1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‘INNER'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l-PL" dirty="0"/>
          </a:p>
        </p:txBody>
      </p:sp>
      <p:sp>
        <p:nvSpPr>
          <p:cNvPr id="4" name="Znak mnożenia 3">
            <a:extLst>
              <a:ext uri="{FF2B5EF4-FFF2-40B4-BE49-F238E27FC236}">
                <a16:creationId xmlns:a16="http://schemas.microsoft.com/office/drawing/2014/main" id="{3B8840BA-6011-4DD9-BF15-C4C836DAAF48}"/>
              </a:ext>
            </a:extLst>
          </p:cNvPr>
          <p:cNvSpPr/>
          <p:nvPr/>
        </p:nvSpPr>
        <p:spPr>
          <a:xfrm>
            <a:off x="690770" y="571464"/>
            <a:ext cx="1030357" cy="7700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225C6-B39E-4AB3-8A3B-C74F69CA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05" y="1825625"/>
            <a:ext cx="4194550" cy="23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C0D29-EA2A-4548-8F42-726DBDF5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IFFE </a:t>
            </a:r>
            <a:br>
              <a:rPr lang="en-GB" dirty="0"/>
            </a:br>
            <a:r>
              <a:rPr lang="en-GB" dirty="0"/>
              <a:t>Immediately Invoked Function Expressions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DB322C-1461-4441-84C5-A57D191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IIFE is a JavaScript function that runs as soon as it is 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l-PL" b="1" noProof="1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580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F846F-F808-477F-B768-B830B95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Fix with IFFE </a:t>
            </a:r>
            <a:br>
              <a:rPr lang="en-GB" dirty="0"/>
            </a:b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78CBC48-8BC1-423C-9137-C2D451BB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u="sng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r>
              <a:rPr lang="en-GB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l-PL" sz="32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/ if / 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l-PL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u="sng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'inner’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u="sng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  <a:endParaRPr lang="en-GB" sz="3200" b="1" u="sng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endParaRPr lang="en-GB" dirty="0">
              <a:solidFill>
                <a:srgbClr val="267F99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GB" b="1" u="sng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Console prints: </a:t>
            </a:r>
            <a:r>
              <a:rPr lang="en-GB" b="1" u="sng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'outer'</a:t>
            </a:r>
            <a:endParaRPr lang="pl-PL" sz="32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919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503</Words>
  <Application>Microsoft Office PowerPoint</Application>
  <PresentationFormat>Panoramiczny</PresentationFormat>
  <Paragraphs>212</Paragraphs>
  <Slides>25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Motyw pakietu Office</vt:lpstr>
      <vt:lpstr>JavaScript Training JS is not perfect but works  </vt:lpstr>
      <vt:lpstr>About me</vt:lpstr>
      <vt:lpstr>Agenda</vt:lpstr>
      <vt:lpstr>Scopes of variables</vt:lpstr>
      <vt:lpstr>Scopes of variable</vt:lpstr>
      <vt:lpstr> “function” create a scope </vt:lpstr>
      <vt:lpstr>       “for”, “if”, “while”  don’t create a scope</vt:lpstr>
      <vt:lpstr>IFFE  Immediately Invoked Function Expressions</vt:lpstr>
      <vt:lpstr>Fix with IFFE  </vt:lpstr>
      <vt:lpstr>ECMA2015 – let + const = JS safe scope</vt:lpstr>
      <vt:lpstr>Fix with let </vt:lpstr>
      <vt:lpstr>Hoisting</vt:lpstr>
      <vt:lpstr>Hoisting</vt:lpstr>
      <vt:lpstr>Clousure</vt:lpstr>
      <vt:lpstr>Clousure</vt:lpstr>
      <vt:lpstr>Closure example</vt:lpstr>
      <vt:lpstr>Objective JS</vt:lpstr>
      <vt:lpstr>Object literal</vt:lpstr>
      <vt:lpstr>Prototype</vt:lpstr>
      <vt:lpstr>Module pattern</vt:lpstr>
      <vt:lpstr>ECMAScript5 – C# Linq vs array function</vt:lpstr>
      <vt:lpstr>ECMAScript5 – strict mode</vt:lpstr>
      <vt:lpstr>Future</vt:lpstr>
      <vt:lpstr>Q&amp;A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Training</dc:title>
  <dc:creator>Krzysztof Danielewicz</dc:creator>
  <cp:lastModifiedBy>Krzysztof Danielewicz</cp:lastModifiedBy>
  <cp:revision>122</cp:revision>
  <dcterms:created xsi:type="dcterms:W3CDTF">2018-01-14T21:20:36Z</dcterms:created>
  <dcterms:modified xsi:type="dcterms:W3CDTF">2018-01-21T15:04:11Z</dcterms:modified>
</cp:coreProperties>
</file>