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2" r:id="rId4"/>
    <p:sldId id="267" r:id="rId5"/>
    <p:sldId id="257" r:id="rId6"/>
    <p:sldId id="261" r:id="rId7"/>
    <p:sldId id="258" r:id="rId8"/>
    <p:sldId id="274" r:id="rId9"/>
    <p:sldId id="273" r:id="rId10"/>
    <p:sldId id="269" r:id="rId11"/>
    <p:sldId id="276" r:id="rId12"/>
    <p:sldId id="264" r:id="rId13"/>
    <p:sldId id="265" r:id="rId14"/>
    <p:sldId id="277" r:id="rId15"/>
    <p:sldId id="279" r:id="rId16"/>
    <p:sldId id="288" r:id="rId17"/>
    <p:sldId id="289" r:id="rId18"/>
    <p:sldId id="290" r:id="rId19"/>
    <p:sldId id="291" r:id="rId20"/>
    <p:sldId id="280" r:id="rId21"/>
    <p:sldId id="286" r:id="rId22"/>
    <p:sldId id="281" r:id="rId23"/>
    <p:sldId id="283" r:id="rId24"/>
    <p:sldId id="287" r:id="rId25"/>
    <p:sldId id="284" r:id="rId26"/>
    <p:sldId id="294" r:id="rId27"/>
    <p:sldId id="292" r:id="rId28"/>
    <p:sldId id="295" r:id="rId29"/>
    <p:sldId id="296" r:id="rId30"/>
    <p:sldId id="285" r:id="rId31"/>
    <p:sldId id="278" r:id="rId32"/>
    <p:sldId id="293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19" autoAdjust="0"/>
  </p:normalViewPr>
  <p:slideViewPr>
    <p:cSldViewPr snapToGrid="0">
      <p:cViewPr varScale="1">
        <p:scale>
          <a:sx n="101" d="100"/>
          <a:sy n="101" d="100"/>
        </p:scale>
        <p:origin x="-34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2018-01-23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Pragma strict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way to tell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"be a stricter compiler". That is, it should throw errors when you try to do dumb things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allows. C# is by nature "stricter" and doesn't need to be told to do that.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284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327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58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  <a:r>
              <a:rPr lang="pl-PL" dirty="0"/>
              <a:t>,</a:t>
            </a:r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hositng</a:t>
            </a:r>
            <a:r>
              <a:rPr lang="en-GB" dirty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72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examples VS Code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65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E90713CD-4A2F-4382-B6E1-DF48B4B4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725D0417-8673-4599-8D37-35A7F5F7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63B7FFEA-C586-4F18-8C47-47E82BFA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2F1213E8-C7D6-471F-AE59-6123984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D137DFBA-90BC-42C7-868E-F883748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6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681CF82-E3D8-4A1A-B6E8-51852010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xmlns="" id="{8D1E9EA8-EDE6-4DD4-B0C2-7A4C4131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C0A9F7D9-DE09-4E71-AE41-72247F26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EB5C85AA-D5A9-41D3-B093-FF9758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A990276F-C9F8-45E1-9A07-BACCE9B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7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xmlns="" id="{4748C3C5-50AA-4561-BC79-29F266007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xmlns="" id="{27D46F3C-A0B0-4BE2-B882-68D14D7FA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04F64566-F47E-4DB2-94F4-88C6A0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56FE68AB-B1EF-4ABA-9C74-9709EFC2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28B33CEA-7EC7-4114-99FE-E0EC42A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45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E124BC1-676F-453B-9D4B-5BCE4502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99B9A1C-154E-4669-9409-9AF9BF3E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63DF11E7-69B0-44BE-8FA8-5747685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9D370639-5316-436B-A6E6-272812B3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890821B2-8427-47E9-BEEA-6154191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5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E5C8790-6D8F-42C2-8EF2-B0A995C1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44772819-2E6E-42EA-A994-8D5A106D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41D2D888-EAC7-402E-B08C-84C9DA1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C8A4FCF2-8BED-4395-A9C1-B9295A9A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54A5A31A-1CAF-49F0-920F-1A058CAC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F6E38DC-47EA-45DF-932B-BA2CA836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D10020B-A7AA-4F58-959E-2322E74AB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D05CFFB0-426F-4A40-8DEF-E9E3397B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11FA5FDE-472A-4D62-8FDA-0D46F66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EA9A8FB3-F47A-424C-BB00-67BEC2C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A8452A1B-E423-4EC3-9BCD-22B3735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9D55F30-860E-44F5-ADA2-5ACD49C7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FF8CA372-D0CA-483F-8D2E-8D68AEAA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70F90083-DD54-4126-A659-960340FB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xmlns="" id="{0304290E-F9BC-4C52-8615-7750E304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xmlns="" id="{6B10E023-10B4-4B16-A76F-37BF4CC92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xmlns="" id="{EC6DBB80-B071-4573-A34F-FB9DA1B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xmlns="" id="{376F7624-54EA-4050-AFD5-2E69DE4C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xmlns="" id="{D295B66A-1F91-45F3-A39A-71A74D2A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A882F9B-4013-478D-A5AD-993175E8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662FC33B-BF7E-40CE-9529-989C143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31B7449A-AD11-40D3-BC02-62710057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xmlns="" id="{497D3217-03F4-4477-86F5-8B5FD66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1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xmlns="" id="{55B86F02-59C0-4B0F-BE01-D6FD2B5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xmlns="" id="{2695278C-94EA-4BE9-83D8-018FFFE8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xmlns="" id="{BBF785F1-B0B8-400F-A874-164CD40E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157E0E3-4F23-49A1-94FE-E33065BB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C96D624-0470-4E71-AAEE-CBF452B8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9550601A-6B33-45AB-92E5-10BF569A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B6171D79-0605-4F4D-8F2A-C42872A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25F0E706-D6CE-4E45-9AE9-79B44DEA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82036A8C-A6C3-4473-BA46-3D8C2B82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1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C57E339-4B80-4FD2-BF02-B5B2A8C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57FEEF24-DAD5-43C4-8891-75059FF3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AE9A9BD5-F9C4-49D2-9B0C-59D20195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32D3F702-EFD4-4D31-BBB7-423A189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387394CD-FCDB-412F-AD39-3DA2BB1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66FE8B06-3AAD-4046-BC54-BBE4E66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29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xmlns="" id="{C2E45EE6-AD69-4786-8044-54B82F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91FA3754-7929-4BC4-93DA-E9DC674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5EA8DA1F-98C8-44FF-A155-6BEDE6E7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09B5-6BF9-4018-AF21-4D72641C658B}" type="datetimeFigureOut">
              <a:rPr lang="pl-PL" smtClean="0"/>
              <a:t>2018-01-23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CC97A1DA-3A69-44A5-BB9A-DF483110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B80CD0FB-F963-418F-809E-7604632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7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app.pluralsight.com/library/courses/javascript-from-fundamentals-to-functional-js/table-of-conten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/>
            </a:r>
            <a:br>
              <a:rPr lang="en-GB" dirty="0"/>
            </a:br>
            <a:r>
              <a:rPr lang="en-GB" sz="5300" dirty="0"/>
              <a:t>JS is not perfect but works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Krzysztof Danielewicz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80" y="2536898"/>
            <a:ext cx="5520639" cy="196601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xmlns="" id="{A2D8FE86-D8B2-41C5-8D4A-1ADED7F43B5A}"/>
              </a:ext>
            </a:extLst>
          </p:cNvPr>
          <p:cNvSpPr txBox="1"/>
          <p:nvPr/>
        </p:nvSpPr>
        <p:spPr>
          <a:xfrm>
            <a:off x="1233889" y="6125378"/>
            <a:ext cx="606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Special thanks to: </a:t>
            </a:r>
            <a:r>
              <a:rPr lang="en-GB" dirty="0" err="1"/>
              <a:t>Maracelina</a:t>
            </a:r>
            <a:r>
              <a:rPr lang="en-GB" dirty="0"/>
              <a:t> </a:t>
            </a:r>
            <a:r>
              <a:rPr lang="en-GB" dirty="0" err="1"/>
              <a:t>Skopek</a:t>
            </a:r>
            <a:r>
              <a:rPr lang="en-GB" dirty="0"/>
              <a:t>-</a:t>
            </a:r>
            <a:r>
              <a:rPr lang="pl-PL" dirty="0" err="1"/>
              <a:t>Szermik</a:t>
            </a:r>
            <a:r>
              <a:rPr lang="en-GB" dirty="0"/>
              <a:t>, Anton </a:t>
            </a:r>
            <a:r>
              <a:rPr lang="en-GB" dirty="0" err="1"/>
              <a:t>Horetskyi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ECMAScript 6</a:t>
            </a:r>
            <a:r>
              <a:rPr lang="en-US" dirty="0"/>
              <a:t> (ES6)/ ECMAScript 2015 (ES2015): The 6th edition of ECMAScript, standardized in 2015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ECMA2015 introduces </a:t>
            </a:r>
            <a:r>
              <a:rPr lang="en-GB" dirty="0">
                <a:solidFill>
                  <a:srgbClr val="00B0F0"/>
                </a:solidFill>
              </a:rPr>
              <a:t>let</a:t>
            </a:r>
            <a:r>
              <a:rPr lang="en-GB" dirty="0"/>
              <a:t> and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keywords which </a:t>
            </a:r>
            <a:r>
              <a:rPr lang="en-GB" dirty="0">
                <a:solidFill>
                  <a:schemeClr val="accent6"/>
                </a:solidFill>
              </a:rPr>
              <a:t>create scopes for variables and constant in block </a:t>
            </a:r>
            <a:r>
              <a:rPr lang="en-GB" dirty="0"/>
              <a:t>statements: if, while, for.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let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CE288DE-249C-4AB5-890C-2ACC32A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xmlns="" id="{F8240627-4E3A-4B7D-8A46-96940A5A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17119"/>
            <a:ext cx="6549886" cy="4912415"/>
          </a:xfrm>
        </p:spPr>
      </p:pic>
    </p:spTree>
    <p:extLst>
      <p:ext uri="{BB962C8B-B14F-4D97-AF65-F5344CB8AC3E}">
        <p14:creationId xmlns:p14="http://schemas.microsoft.com/office/powerpoint/2010/main" val="60845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mechanism where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declarations</a:t>
            </a:r>
            <a:r>
              <a:rPr lang="en-US" dirty="0"/>
              <a:t> are moved to the </a:t>
            </a:r>
            <a:r>
              <a:rPr lang="en-US" b="1" dirty="0"/>
              <a:t>top</a:t>
            </a:r>
            <a:r>
              <a:rPr lang="en-US" dirty="0"/>
              <a:t> of their scope before code execution.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CF8A634-D10B-4AEE-979E-F02F59CC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JS</a:t>
            </a:r>
            <a:endParaRPr lang="pl-PL" dirty="0"/>
          </a:p>
        </p:txBody>
      </p:sp>
      <p:pic>
        <p:nvPicPr>
          <p:cNvPr id="4098" name="Picture 2" descr="Image result for class diagram">
            <a:extLst>
              <a:ext uri="{FF2B5EF4-FFF2-40B4-BE49-F238E27FC236}">
                <a16:creationId xmlns:a16="http://schemas.microsoft.com/office/drawing/2014/main" xmlns="" id="{2D4368A4-1C04-4963-A04E-B4BBF421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94" y="1786617"/>
            <a:ext cx="7109792" cy="38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1347094-CBC9-4F40-8CB6-20CB7DA3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AA37FCC-879B-4A9A-AB96-751011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	Animal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noProof="1">
                <a:solidFill>
                  <a:srgbClr val="A31515"/>
                </a:solidFill>
                <a:latin typeface="Consolas" panose="020B0609020204030204" pitchFamily="49" charset="0"/>
              </a:rPr>
              <a:t>"cat"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constructor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makeSound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noProof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noProof="1">
                <a:solidFill>
                  <a:srgbClr val="A31515"/>
                </a:solidFill>
                <a:latin typeface="Consolas" panose="020B0609020204030204" pitchFamily="49" charset="0"/>
              </a:rPr>
              <a:t>'meow '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259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57F7715-21C7-4B85-82AB-ECEC3E3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F7A8C1D-A8F7-448C-BB42-D203912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16166A64-60C2-4A4C-9418-1AD16F08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17" y="1690688"/>
            <a:ext cx="6477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7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closure</a:t>
            </a:r>
            <a:r>
              <a:rPr lang="en-US" dirty="0"/>
              <a:t> has three scope chains: </a:t>
            </a:r>
          </a:p>
          <a:p>
            <a:pPr marL="0" indent="0">
              <a:buNone/>
            </a:pPr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pPr marL="0" indent="0">
              <a:buNone/>
            </a:pPr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044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36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developer with 7 year experience </a:t>
            </a:r>
          </a:p>
          <a:p>
            <a:r>
              <a:rPr lang="en-GB" dirty="0"/>
              <a:t>Expertise in Front-end technologies: JS, </a:t>
            </a:r>
            <a:r>
              <a:rPr lang="en-GB" dirty="0" err="1"/>
              <a:t>angularJS</a:t>
            </a:r>
            <a:r>
              <a:rPr lang="en-GB" dirty="0"/>
              <a:t>, CSS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dirty="0"/>
              <a:t>Offline web app using Application Cache </a:t>
            </a:r>
          </a:p>
          <a:p>
            <a:pPr marL="457200" lvl="1" indent="0">
              <a:buNone/>
            </a:pPr>
            <a:r>
              <a:rPr lang="en-GB" dirty="0"/>
              <a:t>AngularJS</a:t>
            </a:r>
          </a:p>
          <a:p>
            <a:pPr marL="457200" lvl="1" indent="0">
              <a:buNone/>
            </a:pPr>
            <a:r>
              <a:rPr lang="en-GB" dirty="0"/>
              <a:t>The app estimates maintenance cost of Volvo Penta engines.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7FD532B-33EF-4359-9F34-DDF39F7B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standards  - ECMAScript</a:t>
            </a:r>
            <a:endParaRPr lang="pl-PL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xmlns="" id="{E5DFC999-7C3C-4BC4-87C2-C6DF6C9E0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870074"/>
              </p:ext>
            </p:extLst>
          </p:nvPr>
        </p:nvGraphicFramePr>
        <p:xfrm>
          <a:off x="638978" y="2071170"/>
          <a:ext cx="10410941" cy="3580441"/>
        </p:xfrm>
        <a:graphic>
          <a:graphicData uri="http://schemas.openxmlformats.org/drawingml/2006/table">
            <a:tbl>
              <a:tblPr/>
              <a:tblGrid>
                <a:gridCol w="1718632">
                  <a:extLst>
                    <a:ext uri="{9D8B030D-6E8A-4147-A177-3AD203B41FA5}">
                      <a16:colId xmlns:a16="http://schemas.microsoft.com/office/drawing/2014/main" xmlns="" val="3773107332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xmlns="" val="2741677970"/>
                    </a:ext>
                  </a:extLst>
                </a:gridCol>
                <a:gridCol w="2544896">
                  <a:extLst>
                    <a:ext uri="{9D8B030D-6E8A-4147-A177-3AD203B41FA5}">
                      <a16:colId xmlns:a16="http://schemas.microsoft.com/office/drawing/2014/main" xmlns="" val="1825846188"/>
                    </a:ext>
                  </a:extLst>
                </a:gridCol>
                <a:gridCol w="3767769">
                  <a:extLst>
                    <a:ext uri="{9D8B030D-6E8A-4147-A177-3AD203B41FA5}">
                      <a16:colId xmlns:a16="http://schemas.microsoft.com/office/drawing/2014/main" xmlns="" val="2979017345"/>
                    </a:ext>
                  </a:extLst>
                </a:gridCol>
                <a:gridCol w="1145755">
                  <a:extLst>
                    <a:ext uri="{9D8B030D-6E8A-4147-A177-3AD203B41FA5}">
                      <a16:colId xmlns:a16="http://schemas.microsoft.com/office/drawing/2014/main" xmlns="" val="3369921248"/>
                    </a:ext>
                  </a:extLst>
                </a:gridCol>
              </a:tblGrid>
              <a:tr h="295748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released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</a:t>
                      </a:r>
                      <a:r>
                        <a:rPr lang="pl-P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featurs added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</a:t>
                      </a:r>
                      <a:r>
                        <a:rPr lang="pl-P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(IE8)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8979996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Older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 Expressions, try/catch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3024620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IE11, all morder browsers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strict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tions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JSON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7933428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2015 (6)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96%-99% latest Edge, Chrome, FF, Safari 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440673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2016 (7)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72%-87% Edge, 82% FF, 90% CH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exponential operator, Array includes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480239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6835475"/>
                  </a:ext>
                </a:extLst>
              </a:tr>
              <a:tr h="817895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on: http://kangax.github.io/compat-table/es6/ 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484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9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</a:t>
            </a:r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xmlns="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38712"/>
              </p:ext>
            </p:extLst>
          </p:nvPr>
        </p:nvGraphicFramePr>
        <p:xfrm>
          <a:off x="2069431" y="1809549"/>
          <a:ext cx="7738711" cy="3484341"/>
        </p:xfrm>
        <a:graphic>
          <a:graphicData uri="http://schemas.openxmlformats.org/drawingml/2006/table">
            <a:tbl>
              <a:tblPr/>
              <a:tblGrid>
                <a:gridCol w="3986609">
                  <a:extLst>
                    <a:ext uri="{9D8B030D-6E8A-4147-A177-3AD203B41FA5}">
                      <a16:colId xmlns:a16="http://schemas.microsoft.com/office/drawing/2014/main" xmlns="" val="2050930475"/>
                    </a:ext>
                  </a:extLst>
                </a:gridCol>
                <a:gridCol w="3752102">
                  <a:extLst>
                    <a:ext uri="{9D8B030D-6E8A-4147-A177-3AD203B41FA5}">
                      <a16:colId xmlns:a16="http://schemas.microsoft.com/office/drawing/2014/main" xmlns="" val="764268481"/>
                    </a:ext>
                  </a:extLst>
                </a:gridCol>
              </a:tblGrid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61720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136679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40330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5652129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0732614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8311153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ForEach()//List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112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D66BE46-468D-4516-8225-06CD6E2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strict mode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51BFD25-F9C3-46CD-86CE-0D782653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Strict mode</a:t>
            </a:r>
            <a:r>
              <a:rPr lang="en-US" dirty="0"/>
              <a:t> is a way to introduce better error-checking into your code. When you use </a:t>
            </a:r>
            <a:r>
              <a:rPr lang="en-US" b="1" dirty="0"/>
              <a:t>strict mode</a:t>
            </a:r>
            <a:r>
              <a:rPr lang="en-US" dirty="0"/>
              <a:t>, you cannot, for example, use implicitly declared variables, or assign a value to a read-only property, or add a property to an object that is not extensible</a:t>
            </a:r>
          </a:p>
          <a:p>
            <a:endParaRPr lang="en-US" dirty="0"/>
          </a:p>
          <a:p>
            <a:r>
              <a:rPr lang="en-US" dirty="0"/>
              <a:t>“use strict”;</a:t>
            </a:r>
          </a:p>
          <a:p>
            <a:endParaRPr lang="en-US" dirty="0"/>
          </a:p>
          <a:p>
            <a:r>
              <a:rPr lang="en-US" b="1" dirty="0"/>
              <a:t>Recommended only for new code and inside </a:t>
            </a:r>
            <a:r>
              <a:rPr lang="en-US" b="1" dirty="0" err="1"/>
              <a:t>iffe</a:t>
            </a:r>
            <a:r>
              <a:rPr lang="en-US" dirty="0"/>
              <a:t>. Strange bugs / behavior for legacy code when is turned of.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8558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5F0BCE7-89BF-4A04-8184-B6B4B698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 mode – ECMAScript5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AE1461AD-4115-4E1B-862F-F33B3908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Strict mode</a:t>
            </a:r>
            <a:r>
              <a:rPr lang="en-US" dirty="0"/>
              <a:t> is a way to introduce better error-checking into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Restrictions: </a:t>
            </a:r>
          </a:p>
          <a:p>
            <a:r>
              <a:rPr lang="en-US" dirty="0"/>
              <a:t>Using a variable without declaring it.</a:t>
            </a:r>
          </a:p>
          <a:p>
            <a:r>
              <a:rPr lang="en-US" dirty="0"/>
              <a:t>Writing to a read-only property.</a:t>
            </a:r>
          </a:p>
          <a:p>
            <a:r>
              <a:rPr lang="en-US" dirty="0"/>
              <a:t>The value of this is not converted to the global object when it is null or undefined. </a:t>
            </a:r>
          </a:p>
          <a:p>
            <a:r>
              <a:rPr lang="en-US" dirty="0"/>
              <a:t>Deleting a variable, a function, or an argument.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052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9D354FC-E5D9-467C-A3DA-C73FDA6B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r>
              <a:rPr lang="pl-PL" dirty="0"/>
              <a:t> – </a:t>
            </a:r>
            <a:r>
              <a:rPr lang="pl-PL" dirty="0" err="1"/>
              <a:t>ECMAScript</a:t>
            </a:r>
            <a:r>
              <a:rPr lang="pl-PL" dirty="0"/>
              <a:t> 2015 (6)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8B0688C-EC6C-4297-B777-08602E68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pl-PL" dirty="0"/>
          </a:p>
        </p:txBody>
      </p:sp>
      <p:pic>
        <p:nvPicPr>
          <p:cNvPr id="3074" name="Picture 2" descr="1482783056455362000.png (1532×732)">
            <a:extLst>
              <a:ext uri="{FF2B5EF4-FFF2-40B4-BE49-F238E27FC236}">
                <a16:creationId xmlns:a16="http://schemas.microsoft.com/office/drawing/2014/main" xmlns="" id="{AE925239-ACC4-4AAA-88C3-8CA0E740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56" y="2275855"/>
            <a:ext cx="7586949" cy="362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129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EB8C33-B252-4022-B763-913841FA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Features</a:t>
            </a:r>
            <a:r>
              <a:rPr lang="pl-PL" dirty="0"/>
              <a:t>	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29A404E-1102-4415-8649-BBFF595F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Arrow </a:t>
            </a:r>
            <a:r>
              <a:rPr lang="pl-PL" dirty="0" err="1"/>
              <a:t>functions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Classes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Template</a:t>
            </a:r>
            <a:r>
              <a:rPr lang="pl-PL" dirty="0"/>
              <a:t> </a:t>
            </a:r>
            <a:r>
              <a:rPr lang="pl-PL" dirty="0" err="1"/>
              <a:t>strings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Let</a:t>
            </a:r>
            <a:r>
              <a:rPr lang="pl-PL" dirty="0"/>
              <a:t> + </a:t>
            </a:r>
            <a:r>
              <a:rPr lang="pl-PL" dirty="0" err="1"/>
              <a:t>Const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Iterators</a:t>
            </a:r>
            <a:r>
              <a:rPr lang="pl-PL" dirty="0"/>
              <a:t> + For … Of</a:t>
            </a:r>
          </a:p>
          <a:p>
            <a:endParaRPr lang="pl-PL" dirty="0"/>
          </a:p>
          <a:p>
            <a:r>
              <a:rPr lang="pl-PL" dirty="0" err="1"/>
              <a:t>Modules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18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BAC168D-6F4E-44F0-AE13-981027F4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4" descr="https://cdn-images-1.medium.com/max/1200/1*GrV-nz5YZLitg0aaj62IiQ.png">
            <a:extLst>
              <a:ext uri="{FF2B5EF4-FFF2-40B4-BE49-F238E27FC236}">
                <a16:creationId xmlns:a16="http://schemas.microsoft.com/office/drawing/2014/main" xmlns="" id="{BD44DD0C-D193-4BA1-A09E-FC5E4690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47" y="2007988"/>
            <a:ext cx="2842024" cy="284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mherman.org/assets/img/blog/typescript-logo.png">
            <a:extLst>
              <a:ext uri="{FF2B5EF4-FFF2-40B4-BE49-F238E27FC236}">
                <a16:creationId xmlns:a16="http://schemas.microsoft.com/office/drawing/2014/main" xmlns="" id="{7EAA1EB7-C7F4-4DF0-BF81-36F09B01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35" y="312579"/>
            <a:ext cx="5970224" cy="162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4D24F4C7-ED06-4F77-A9B3-6543B7A09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816" y="5101305"/>
            <a:ext cx="81819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38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6ECDBDC-8AAD-4FBE-871E-6F6D081D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              </a:t>
            </a:r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2F56E1A-B99F-4CEF-BD1D-83514A87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l-PL" dirty="0"/>
          </a:p>
          <a:p>
            <a:r>
              <a:rPr lang="en-GB" dirty="0"/>
              <a:t>Code with static typing</a:t>
            </a:r>
          </a:p>
          <a:p>
            <a:endParaRPr lang="pl-PL" dirty="0"/>
          </a:p>
          <a:p>
            <a:r>
              <a:rPr lang="en-GB" dirty="0"/>
              <a:t>Annotations</a:t>
            </a:r>
          </a:p>
          <a:p>
            <a:endParaRPr lang="pl-PL" dirty="0"/>
          </a:p>
          <a:p>
            <a:r>
              <a:rPr lang="en-GB" dirty="0"/>
              <a:t>Interfaces, </a:t>
            </a:r>
            <a:r>
              <a:rPr lang="en-GB" dirty="0" err="1"/>
              <a:t>enums</a:t>
            </a:r>
            <a:endParaRPr lang="pl-PL" dirty="0"/>
          </a:p>
          <a:p>
            <a:endParaRPr lang="en-GB" dirty="0"/>
          </a:p>
          <a:p>
            <a:r>
              <a:rPr lang="en-GB" dirty="0" err="1"/>
              <a:t>Intellisense</a:t>
            </a:r>
            <a:r>
              <a:rPr lang="en-GB" dirty="0"/>
              <a:t> 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Await</a:t>
            </a:r>
            <a:r>
              <a:rPr lang="pl-PL" dirty="0"/>
              <a:t> / </a:t>
            </a:r>
            <a:r>
              <a:rPr lang="pl-PL" dirty="0" err="1"/>
              <a:t>Async</a:t>
            </a:r>
            <a:endParaRPr lang="en-GB" dirty="0"/>
          </a:p>
        </p:txBody>
      </p:sp>
      <p:pic>
        <p:nvPicPr>
          <p:cNvPr id="8196" name="Picture 4" descr="https://s.gravatar.com/avatar/17e414f1d3c2a1c190a1fe04d9850286?size=496&amp;default=retro">
            <a:extLst>
              <a:ext uri="{FF2B5EF4-FFF2-40B4-BE49-F238E27FC236}">
                <a16:creationId xmlns:a16="http://schemas.microsoft.com/office/drawing/2014/main" xmlns="" id="{AC8448C3-B202-41AD-84C7-C5536E0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349"/>
            <a:ext cx="1610299" cy="16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49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C33AF74-8990-468E-8EA1-D8B89BC1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pl-PL" dirty="0"/>
              <a:t> - </a:t>
            </a:r>
            <a:r>
              <a:rPr lang="pl-PL" dirty="0" err="1"/>
              <a:t>Transpillers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8B648E3-BE6B-48A4-832B-F1017982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 err="1"/>
              <a:t>TypeScript</a:t>
            </a:r>
            <a:endParaRPr lang="pl-PL" dirty="0"/>
          </a:p>
          <a:p>
            <a:pPr lvl="2"/>
            <a:r>
              <a:rPr lang="pl-PL" dirty="0"/>
              <a:t>Tools: node.js </a:t>
            </a:r>
            <a:r>
              <a:rPr lang="pl-PL" dirty="0" err="1"/>
              <a:t>tools</a:t>
            </a:r>
            <a:r>
              <a:rPr lang="pl-PL" dirty="0"/>
              <a:t>, Visual Studio, VS </a:t>
            </a:r>
            <a:r>
              <a:rPr lang="pl-PL" dirty="0" err="1"/>
              <a:t>Code</a:t>
            </a:r>
            <a:endParaRPr lang="pl-PL" dirty="0"/>
          </a:p>
          <a:p>
            <a:pPr lvl="2"/>
            <a:r>
              <a:rPr lang="pl-PL" dirty="0" err="1"/>
              <a:t>allow-js</a:t>
            </a:r>
            <a:endParaRPr lang="pl-PL" dirty="0"/>
          </a:p>
          <a:p>
            <a:pPr lvl="2"/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definitions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err="1"/>
              <a:t>ECMAScript</a:t>
            </a:r>
            <a:r>
              <a:rPr lang="pl-PL" dirty="0"/>
              <a:t> 2015 (ES6)</a:t>
            </a:r>
          </a:p>
          <a:p>
            <a:pPr lvl="2"/>
            <a:r>
              <a:rPr lang="pl-PL" dirty="0" err="1"/>
              <a:t>BabelJS</a:t>
            </a:r>
            <a:endParaRPr lang="pl-PL" dirty="0"/>
          </a:p>
          <a:p>
            <a:pPr marL="914400" lvl="2" indent="0">
              <a:buNone/>
            </a:pPr>
            <a:endParaRPr lang="pl-PL" dirty="0"/>
          </a:p>
          <a:p>
            <a:pPr lvl="1"/>
            <a:r>
              <a:rPr lang="pl-PL" dirty="0" err="1"/>
              <a:t>Targeting</a:t>
            </a:r>
            <a:r>
              <a:rPr lang="pl-PL" dirty="0"/>
              <a:t> ES 3, ES 5, ES 2015 </a:t>
            </a:r>
          </a:p>
        </p:txBody>
      </p:sp>
    </p:spTree>
    <p:extLst>
      <p:ext uri="{BB962C8B-B14F-4D97-AF65-F5344CB8AC3E}">
        <p14:creationId xmlns:p14="http://schemas.microsoft.com/office/powerpoint/2010/main" val="143428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Understanding JS</a:t>
            </a:r>
          </a:p>
          <a:p>
            <a:pPr lvl="1"/>
            <a:r>
              <a:rPr lang="en-GB" dirty="0"/>
              <a:t>scopes,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 JS </a:t>
            </a:r>
          </a:p>
          <a:p>
            <a:pPr lvl="1"/>
            <a:r>
              <a:rPr lang="en-GB" dirty="0"/>
              <a:t>prototype, </a:t>
            </a:r>
            <a:r>
              <a:rPr lang="en-GB" strike="sngStrike" dirty="0"/>
              <a:t>closure,</a:t>
            </a:r>
            <a:r>
              <a:rPr lang="en-GB" dirty="0"/>
              <a:t>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ECMAScript5</a:t>
            </a:r>
          </a:p>
          <a:p>
            <a:pPr lvl="1"/>
            <a:r>
              <a:rPr lang="en-GB" dirty="0"/>
              <a:t> array functions, strict mode,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Future and necessary fixes</a:t>
            </a:r>
          </a:p>
          <a:p>
            <a:pPr lvl="1"/>
            <a:r>
              <a:rPr lang="en-GB" dirty="0" smtClean="0"/>
              <a:t>ECMAScript2015</a:t>
            </a:r>
            <a:r>
              <a:rPr lang="pl-PL" dirty="0" smtClean="0"/>
              <a:t>,</a:t>
            </a:r>
            <a:r>
              <a:rPr lang="en-GB" dirty="0" smtClean="0"/>
              <a:t> </a:t>
            </a:r>
            <a:r>
              <a:rPr lang="en-GB" dirty="0"/>
              <a:t>TypeScript, </a:t>
            </a:r>
            <a:r>
              <a:rPr lang="en-GB" dirty="0" err="1"/>
              <a:t>Transpillers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08B77F4-5851-4373-896E-9D4790E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1C532A8-27DC-4097-B4AD-28A12AFC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http://www.wns.com/Portals/0/Images/HeaderBanner/desktop/756/106/QnA_header.jpg">
            <a:extLst>
              <a:ext uri="{FF2B5EF4-FFF2-40B4-BE49-F238E27FC236}">
                <a16:creationId xmlns:a16="http://schemas.microsoft.com/office/drawing/2014/main" xmlns="" id="{74FB1B95-B264-4983-8393-6D220178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8"/>
            <a:ext cx="12192000" cy="665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907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https://app.pluralsight.com/library/courses/javascript-from-fundamentals-to-functional-js/table-of-contents</a:t>
            </a:r>
            <a:r>
              <a:rPr lang="en-GB" dirty="0"/>
              <a:t> </a:t>
            </a:r>
          </a:p>
          <a:p>
            <a:endParaRPr lang="en-GB" dirty="0">
              <a:hlinkClick r:id="rId3"/>
            </a:endParaRPr>
          </a:p>
          <a:p>
            <a:r>
              <a:rPr lang="pl-PL" dirty="0">
                <a:hlinkClick r:id="rId3"/>
              </a:rPr>
              <a:t>https://developer.mozilla.org/</a:t>
            </a:r>
            <a:r>
              <a:rPr lang="en-GB" dirty="0"/>
              <a:t> </a:t>
            </a:r>
          </a:p>
          <a:p>
            <a:endParaRPr lang="en-US" dirty="0"/>
          </a:p>
          <a:p>
            <a:r>
              <a:rPr lang="en-US" dirty="0"/>
              <a:t>“JavaScript: The Good Parts”, by Douglas </a:t>
            </a:r>
            <a:r>
              <a:rPr lang="en-US" dirty="0" err="1"/>
              <a:t>Crockford</a:t>
            </a:r>
            <a:endParaRPr lang="pl-PL" dirty="0"/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9595173-8118-423B-B6DE-9B9ABBB5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FFBC775E-A408-426B-AD64-D760CE49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feedback.jpg (2101×888)">
            <a:extLst>
              <a:ext uri="{FF2B5EF4-FFF2-40B4-BE49-F238E27FC236}">
                <a16:creationId xmlns:a16="http://schemas.microsoft.com/office/drawing/2014/main" xmlns="" id="{039166BD-E3EB-4B9E-9CED-885F07B9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906"/>
            <a:ext cx="121920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xmlns="" id="{6BA28FEA-11B1-4CFD-8C3A-83F74FD9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" y="280344"/>
            <a:ext cx="8510584" cy="5896619"/>
          </a:xfr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xmlns="" id="{8FBBBC71-E9BC-4D7C-92EF-CD881E4586F5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xmlns="" id="{0F590A08-7177-4676-95F1-D6675900836D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D9CADC2-464B-4662-A905-9C78A94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974" y="365125"/>
            <a:ext cx="5797826" cy="1325563"/>
          </a:xfrm>
        </p:spPr>
        <p:txBody>
          <a:bodyPr/>
          <a:lstStyle/>
          <a:p>
            <a:r>
              <a:rPr lang="en-GB" dirty="0"/>
              <a:t>Scopes of variables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9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JavaScript</a:t>
            </a:r>
            <a:r>
              <a:rPr lang="en-US" dirty="0"/>
              <a:t> has only two types of </a:t>
            </a:r>
            <a:r>
              <a:rPr lang="en-US" b="1" dirty="0"/>
              <a:t>scope</a:t>
            </a:r>
            <a:r>
              <a:rPr lang="en-US" dirty="0"/>
              <a:t> 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Global scope </a:t>
            </a:r>
            <a:r>
              <a:rPr lang="en-US" dirty="0"/>
              <a:t>: Global is nothing but a window level </a:t>
            </a:r>
            <a:r>
              <a:rPr lang="en-US" b="1" dirty="0"/>
              <a:t>scope</a:t>
            </a:r>
            <a:r>
              <a:rPr lang="en-US" dirty="0"/>
              <a:t>. Here, </a:t>
            </a:r>
            <a:r>
              <a:rPr lang="en-US" b="1" dirty="0"/>
              <a:t>variable</a:t>
            </a:r>
            <a:r>
              <a:rPr lang="en-US" dirty="0"/>
              <a:t> present throughout the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</a:t>
            </a:r>
            <a:r>
              <a:rPr lang="en-US" dirty="0"/>
              <a:t> </a:t>
            </a:r>
            <a:r>
              <a:rPr lang="en-US" b="1" dirty="0"/>
              <a:t>scope</a:t>
            </a:r>
            <a:r>
              <a:rPr lang="en-US" dirty="0"/>
              <a:t> : </a:t>
            </a:r>
            <a:r>
              <a:rPr lang="en-US" b="1" dirty="0"/>
              <a:t>Variable</a:t>
            </a:r>
            <a:r>
              <a:rPr lang="en-US" dirty="0"/>
              <a:t> declared within a function with </a:t>
            </a:r>
            <a:r>
              <a:rPr lang="en-US" dirty="0" err="1"/>
              <a:t>var</a:t>
            </a:r>
            <a:r>
              <a:rPr lang="en-US" dirty="0"/>
              <a:t> keyword has functional </a:t>
            </a:r>
            <a:r>
              <a:rPr lang="en-US" b="1" dirty="0"/>
              <a:t>scope. </a:t>
            </a:r>
            <a:r>
              <a:rPr lang="en-US" dirty="0"/>
              <a:t>Variable declared there are not visible outside.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“function” create a scope 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xmlns="" id="{62B2373E-E5BA-479F-89FA-12C3FC7018A9}"/>
              </a:ext>
            </a:extLst>
          </p:cNvPr>
          <p:cNvSpPr/>
          <p:nvPr/>
        </p:nvSpPr>
        <p:spPr>
          <a:xfrm>
            <a:off x="641075" y="3338512"/>
            <a:ext cx="5262768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32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Uśmiechnięta buźka 3">
            <a:extLst>
              <a:ext uri="{FF2B5EF4-FFF2-40B4-BE49-F238E27FC236}">
                <a16:creationId xmlns:a16="http://schemas.microsoft.com/office/drawing/2014/main" xmlns="" id="{ED6D7D81-8EFD-4A50-9658-71D8F468CE9C}"/>
              </a:ext>
            </a:extLst>
          </p:cNvPr>
          <p:cNvSpPr/>
          <p:nvPr/>
        </p:nvSpPr>
        <p:spPr>
          <a:xfrm>
            <a:off x="1053549" y="681037"/>
            <a:ext cx="675861" cy="65598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xmlns="" id="{8A76B395-FF69-4550-BEB4-3FC21AB8914D}"/>
              </a:ext>
            </a:extLst>
          </p:cNvPr>
          <p:cNvSpPr/>
          <p:nvPr/>
        </p:nvSpPr>
        <p:spPr>
          <a:xfrm>
            <a:off x="641075" y="5905094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xmlns="" id="{56EDD65E-0BFF-49BE-B1BE-64F498E62143}"/>
              </a:ext>
            </a:extLst>
          </p:cNvPr>
          <p:cNvSpPr/>
          <p:nvPr/>
        </p:nvSpPr>
        <p:spPr>
          <a:xfrm>
            <a:off x="806989" y="3278553"/>
            <a:ext cx="5989982" cy="99391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“</a:t>
            </a:r>
            <a:r>
              <a:rPr lang="en-GB" b="1" u="sng" dirty="0"/>
              <a:t>for”, “if”, “while”</a:t>
            </a:r>
            <a:r>
              <a:rPr lang="en-GB" b="1" dirty="0"/>
              <a:t>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A53E0B28-793E-42EA-A7A7-E0C5D9AC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3794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xmlns="" id="{3B8840BA-6011-4DD9-BF15-C4C836DAAF48}"/>
              </a:ext>
            </a:extLst>
          </p:cNvPr>
          <p:cNvSpPr/>
          <p:nvPr/>
        </p:nvSpPr>
        <p:spPr>
          <a:xfrm>
            <a:off x="690770" y="571464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650225C6-B39E-4AB3-8A3B-C74F69CA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05" y="1825625"/>
            <a:ext cx="4194550" cy="23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IFFE </a:t>
            </a:r>
            <a:br>
              <a:rPr lang="en-GB" dirty="0"/>
            </a:br>
            <a:r>
              <a:rPr lang="en-GB" dirty="0"/>
              <a:t>Immediately Invoked Function Expressions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IIFE is a JavaScript function that runs 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IFFE 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2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</TotalTime>
  <Words>645</Words>
  <Application>Microsoft Office PowerPoint</Application>
  <PresentationFormat>Custom</PresentationFormat>
  <Paragraphs>288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Motyw pakietu Office</vt:lpstr>
      <vt:lpstr>JavaScript Training JS is not perfect but works  </vt:lpstr>
      <vt:lpstr>About me</vt:lpstr>
      <vt:lpstr>Agenda</vt:lpstr>
      <vt:lpstr>Scopes of variables</vt:lpstr>
      <vt:lpstr>Scopes of variable</vt:lpstr>
      <vt:lpstr> “function” create a scope </vt:lpstr>
      <vt:lpstr>       “for”, “if”, “while”  don’t create a scope</vt:lpstr>
      <vt:lpstr>IFFE  Immediately Invoked Function Expressions</vt:lpstr>
      <vt:lpstr>Fix with IFFE  </vt:lpstr>
      <vt:lpstr>ECMA2015 – let + const = JS safe scope</vt:lpstr>
      <vt:lpstr>Fix with let </vt:lpstr>
      <vt:lpstr>Hoisting</vt:lpstr>
      <vt:lpstr>Hoisting</vt:lpstr>
      <vt:lpstr>Objective JS</vt:lpstr>
      <vt:lpstr>Prototype</vt:lpstr>
      <vt:lpstr>Inheritance with prototype</vt:lpstr>
      <vt:lpstr>Clousure</vt:lpstr>
      <vt:lpstr>Clousure</vt:lpstr>
      <vt:lpstr>Closure example</vt:lpstr>
      <vt:lpstr>Module pattern</vt:lpstr>
      <vt:lpstr>JS standards  - ECMAScript</vt:lpstr>
      <vt:lpstr>ECMAScript5 – C# Linq vs array function</vt:lpstr>
      <vt:lpstr>ECMAScript5 – strict mode</vt:lpstr>
      <vt:lpstr>Strict mode – ECMAScript5</vt:lpstr>
      <vt:lpstr>Future – ECMAScript 2015 (6)</vt:lpstr>
      <vt:lpstr>Features  </vt:lpstr>
      <vt:lpstr>PowerPoint Presentation</vt:lpstr>
      <vt:lpstr>               Features</vt:lpstr>
      <vt:lpstr>Hybrid solutions - Transpillers </vt:lpstr>
      <vt:lpstr>Q&amp;A</vt:lpstr>
      <vt:lpstr>References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Danielewicz Krzysztof</cp:lastModifiedBy>
  <cp:revision>155</cp:revision>
  <dcterms:created xsi:type="dcterms:W3CDTF">2018-01-14T21:20:36Z</dcterms:created>
  <dcterms:modified xsi:type="dcterms:W3CDTF">2018-01-23T12:47:16Z</dcterms:modified>
</cp:coreProperties>
</file>