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65" r:id="rId3"/>
    <p:sldId id="318" r:id="rId4"/>
    <p:sldId id="308" r:id="rId5"/>
    <p:sldId id="319" r:id="rId6"/>
    <p:sldId id="325" r:id="rId7"/>
    <p:sldId id="309" r:id="rId8"/>
    <p:sldId id="330" r:id="rId9"/>
    <p:sldId id="321" r:id="rId10"/>
    <p:sldId id="322" r:id="rId11"/>
    <p:sldId id="324" r:id="rId12"/>
    <p:sldId id="323" r:id="rId13"/>
    <p:sldId id="326" r:id="rId14"/>
    <p:sldId id="327" r:id="rId15"/>
    <p:sldId id="328" r:id="rId16"/>
    <p:sldId id="329" r:id="rId17"/>
    <p:sldId id="331" r:id="rId18"/>
    <p:sldId id="332" r:id="rId19"/>
    <p:sldId id="333" r:id="rId20"/>
    <p:sldId id="334" r:id="rId21"/>
    <p:sldId id="335" r:id="rId22"/>
    <p:sldId id="336" r:id="rId23"/>
    <p:sldId id="337" r:id="rId24"/>
  </p:sldIdLst>
  <p:sldSz cx="12188825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202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C69C6-EE0B-4D8B-9C71-C36EFED094F2}" type="datetimeFigureOut">
              <a:rPr lang="en-US"/>
              <a:t>4/20/2016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D202-58A1-4ABD-B068-DFFCA0C44EA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4/20/2016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no more of this mess, SDN allows you to represent this programmatically.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8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8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3 key pieces are in place</a:t>
            </a:r>
            <a:r>
              <a:rPr lang="en-US" baseline="0" dirty="0" smtClean="0"/>
              <a:t> to allow Docker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7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11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65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62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3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59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0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rge ocean wave" title="Ocean Wa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1612" cy="6857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4411" y="0"/>
            <a:ext cx="4572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8813" y="1600200"/>
            <a:ext cx="4572001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8813" y="5562599"/>
            <a:ext cx="4571999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609600"/>
            <a:ext cx="19812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09600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419599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4015" y="1828800"/>
            <a:ext cx="441960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802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802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ocean wave (semitransparent)" title="Ocean Wav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4/20/2016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pic>
        <p:nvPicPr>
          <p:cNvPr id="10" name="Picture 9" descr="Large ocean wave" title="Ocean Wav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4758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156" y="0"/>
            <a:ext cx="2286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612" y="1828800"/>
            <a:ext cx="9144001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4/20/2016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1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68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oanimate.com/videos/09oi0YH-GjYc?utm_source=linkshare&amp;utm_medium=linkshare&amp;utm_campaign=usercont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C</a:t>
            </a:r>
            <a:r>
              <a:rPr lang="en-US" sz="5400" dirty="0" smtClean="0"/>
              <a:t>ontainers </a:t>
            </a:r>
            <a:r>
              <a:rPr lang="en-US" sz="5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711200" dist="50800" dir="5400000" algn="ctr" rotWithShape="0">
                    <a:srgbClr val="000000">
                      <a:alpha val="43137"/>
                    </a:srgbClr>
                  </a:outerShdw>
                </a:effectLst>
              </a:rPr>
              <a:t>Demystified</a:t>
            </a:r>
            <a:endParaRPr lang="en-US" sz="54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711200" dist="50800" dir="540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085012" y="3049587"/>
            <a:ext cx="4571999" cy="835025"/>
          </a:xfrm>
        </p:spPr>
        <p:txBody>
          <a:bodyPr/>
          <a:lstStyle/>
          <a:p>
            <a:r>
              <a:rPr lang="it-IT" dirty="0" smtClean="0"/>
              <a:t>Kevin Booth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1" y="5885773"/>
            <a:ext cx="2381250" cy="666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5685389"/>
            <a:ext cx="2284413" cy="106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Unified File System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Allows for the concept of “layering” file systems</a:t>
            </a:r>
          </a:p>
          <a:p>
            <a:pPr fontAlgn="base"/>
            <a:r>
              <a:rPr lang="en-US" dirty="0" smtClean="0"/>
              <a:t>Only maintains the differences between each layer</a:t>
            </a:r>
          </a:p>
          <a:p>
            <a:pPr fontAlgn="base"/>
            <a:r>
              <a:rPr lang="en-US" dirty="0" smtClean="0"/>
              <a:t>The final resultant filesystem view is the sum of the differences between each layer + the base image (think </a:t>
            </a:r>
            <a:r>
              <a:rPr lang="en-US" dirty="0" err="1" smtClean="0"/>
              <a:t>Git</a:t>
            </a:r>
            <a:r>
              <a:rPr lang="en-US" dirty="0" smtClean="0"/>
              <a:t>, but with file systems)</a:t>
            </a:r>
            <a:endParaRPr lang="en-US" dirty="0"/>
          </a:p>
          <a:p>
            <a:r>
              <a:rPr lang="en-US" dirty="0" smtClean="0"/>
              <a:t>Application image sizes remain more manageable the VM images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5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Containers Software Defined Networking (SDN)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Allows</a:t>
            </a:r>
            <a:r>
              <a:rPr lang="en-US" b="1" dirty="0" smtClean="0"/>
              <a:t> </a:t>
            </a:r>
            <a:r>
              <a:rPr lang="en-US" dirty="0" smtClean="0"/>
              <a:t>programmatic abstraction of physical networking resources.</a:t>
            </a:r>
          </a:p>
          <a:p>
            <a:pPr fontAlgn="base"/>
            <a:r>
              <a:rPr lang="en-US" dirty="0" smtClean="0"/>
              <a:t>Allows agility compared to physical networking giving dynamic control</a:t>
            </a:r>
          </a:p>
          <a:p>
            <a:pPr fontAlgn="base"/>
            <a:r>
              <a:rPr lang="en-US" dirty="0" smtClean="0"/>
              <a:t>Being able to create new networking interfaces on the fly solved a very important piece of the Docker puzzle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Containers Software Defined Networking (SDN)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i.ebayimg.com/00/z/yiQAAOxy2d9SVl7Z/$T2eC16JHJIMFHJNgbBhnBSVl7Yterw~~_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2438400"/>
            <a:ext cx="25148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qual 3"/>
          <p:cNvSpPr/>
          <p:nvPr/>
        </p:nvSpPr>
        <p:spPr>
          <a:xfrm>
            <a:off x="4159096" y="2927795"/>
            <a:ext cx="914400" cy="6858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12" y="2066355"/>
            <a:ext cx="5066143" cy="12317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3614" y="4343400"/>
            <a:ext cx="4499999" cy="68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086" y="3815055"/>
            <a:ext cx="7820115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9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Containers Software Defined Networking (SDN)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dirty="0"/>
          </a:p>
          <a:p>
            <a:endParaRPr lang="en-US" dirty="0"/>
          </a:p>
        </p:txBody>
      </p:sp>
      <p:pic>
        <p:nvPicPr>
          <p:cNvPr id="6146" name="Picture 2" descr="https://s-media-cache-ak0.pinimg.com/736x/0a/e2/71/0ae271bfa5becb4d9ea65a359d1fdfc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676400"/>
            <a:ext cx="4267200" cy="49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72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The pieces fit together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dirty="0"/>
          </a:p>
          <a:p>
            <a:endParaRPr lang="en-US" dirty="0"/>
          </a:p>
        </p:txBody>
      </p:sp>
      <p:pic>
        <p:nvPicPr>
          <p:cNvPr id="7170" name="Picture 2" descr="https://www.mera.com/sites/default/files/SoftwareDefinedNetworking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1908810"/>
            <a:ext cx="2438400" cy="19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>
          <a:xfrm>
            <a:off x="3929061" y="2257424"/>
            <a:ext cx="1447800" cy="13373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http://collabnix.com/wp-content/uploads/2015/03/docker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744" y="1607256"/>
            <a:ext cx="2100262" cy="259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lus 7"/>
          <p:cNvSpPr/>
          <p:nvPr/>
        </p:nvSpPr>
        <p:spPr>
          <a:xfrm>
            <a:off x="7418702" y="2234564"/>
            <a:ext cx="1447800" cy="13373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6" name="Picture 8" descr="https://static.lwn.net/images/2014/cgroups-proc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1447800"/>
            <a:ext cx="2110181" cy="298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552801" y="5410200"/>
            <a:ext cx="101346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67138" y="4206240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SDN</a:t>
            </a:r>
            <a:endParaRPr lang="en-US" sz="4400" dirty="0"/>
          </a:p>
        </p:txBody>
      </p:sp>
      <p:pic>
        <p:nvPicPr>
          <p:cNvPr id="7178" name="Picture 10" descr="http://november-eleven.github.io/docker-101/images/container-docker-blue-whal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208" y="5567548"/>
            <a:ext cx="1625203" cy="126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84293" y="4328697"/>
            <a:ext cx="2880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Layered File System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923212" y="4661534"/>
            <a:ext cx="414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c</a:t>
            </a:r>
            <a:r>
              <a:rPr lang="en-US" sz="2800" dirty="0" err="1" smtClean="0"/>
              <a:t>groups</a:t>
            </a:r>
            <a:r>
              <a:rPr lang="en-US" sz="2800" dirty="0" smtClean="0"/>
              <a:t>/namespaces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970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The how</a:t>
            </a: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1979612" y="1230868"/>
            <a:ext cx="952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Dockerfile</a:t>
            </a:r>
            <a:r>
              <a:rPr lang="en-US" dirty="0"/>
              <a:t> </a:t>
            </a:r>
            <a:r>
              <a:rPr lang="en-US" dirty="0" smtClean="0"/>
              <a:t>– breaks down all manual steps of creating an environment into a repeatable, automatable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Installing dependencies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Copying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Exposing 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Running arbitrary commands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Naming a base (target) operating system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Just like an </a:t>
            </a:r>
            <a:r>
              <a:rPr lang="en-US" dirty="0" err="1" smtClean="0"/>
              <a:t>msbuild</a:t>
            </a:r>
            <a:r>
              <a:rPr lang="en-US" dirty="0" smtClean="0"/>
              <a:t>/grunt/gulp/maven </a:t>
            </a:r>
            <a:r>
              <a:rPr lang="en-US" dirty="0" err="1" smtClean="0"/>
              <a:t>etc</a:t>
            </a:r>
            <a:r>
              <a:rPr lang="en-US" dirty="0" smtClean="0"/>
              <a:t> file for your </a:t>
            </a:r>
            <a:r>
              <a:rPr lang="en-US" dirty="0" err="1" smtClean="0"/>
              <a:t>application+environment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 smtClean="0"/>
              <a:t>are the first things you do when you get a new machine? Or how do you configure your machine for a new project?  Those steps are analogous to </a:t>
            </a:r>
            <a:r>
              <a:rPr lang="en-US" dirty="0" err="1" smtClean="0"/>
              <a:t>Dockerfile</a:t>
            </a:r>
            <a:r>
              <a:rPr lang="en-US" dirty="0" smtClean="0"/>
              <a:t>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0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The how : </a:t>
            </a:r>
            <a:r>
              <a:rPr lang="en-US" dirty="0" err="1" smtClean="0">
                <a:effectLst/>
              </a:rPr>
              <a:t>Dockerfile</a:t>
            </a:r>
            <a:r>
              <a:rPr lang="en-US" dirty="0" smtClean="0">
                <a:effectLst/>
              </a:rPr>
              <a:t> commands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612" y="1828800"/>
            <a:ext cx="9144001" cy="4419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FROM – I need an environment based on this OS, or based on another image</a:t>
            </a:r>
          </a:p>
          <a:p>
            <a:r>
              <a:rPr lang="en-US" dirty="0" smtClean="0"/>
              <a:t>ADD – Adds files from the local machine into the container</a:t>
            </a:r>
            <a:endParaRPr lang="en-US" dirty="0"/>
          </a:p>
          <a:p>
            <a:r>
              <a:rPr lang="en-US" dirty="0" smtClean="0"/>
              <a:t>CMD – Executes a command within the container during build time</a:t>
            </a:r>
            <a:endParaRPr lang="en-US" dirty="0"/>
          </a:p>
          <a:p>
            <a:r>
              <a:rPr lang="en-US" dirty="0" smtClean="0"/>
              <a:t>ENTRYPOINT – Allows container to be configured as executable</a:t>
            </a:r>
            <a:endParaRPr lang="en-US" dirty="0"/>
          </a:p>
          <a:p>
            <a:r>
              <a:rPr lang="en-US" dirty="0" smtClean="0"/>
              <a:t>ENV – Adds environment variables to container</a:t>
            </a:r>
            <a:endParaRPr lang="en-US" dirty="0"/>
          </a:p>
          <a:p>
            <a:r>
              <a:rPr lang="en-US" dirty="0" smtClean="0"/>
              <a:t>EXPOSE – Allows network ports/</a:t>
            </a:r>
            <a:r>
              <a:rPr lang="en-US" dirty="0" err="1" smtClean="0"/>
              <a:t>docker</a:t>
            </a:r>
            <a:r>
              <a:rPr lang="en-US" dirty="0" smtClean="0"/>
              <a:t> network resources to be exposed to outside</a:t>
            </a:r>
            <a:endParaRPr lang="en-US" dirty="0"/>
          </a:p>
          <a:p>
            <a:r>
              <a:rPr lang="en-US" dirty="0" smtClean="0"/>
              <a:t>MAINTAINER – The person/persons maintaining the </a:t>
            </a:r>
            <a:r>
              <a:rPr lang="en-US" dirty="0" err="1" smtClean="0"/>
              <a:t>dockerfile</a:t>
            </a:r>
            <a:endParaRPr lang="en-US" dirty="0"/>
          </a:p>
          <a:p>
            <a:r>
              <a:rPr lang="en-US" dirty="0" smtClean="0"/>
              <a:t>RUN – Executes arbitrary commands during build</a:t>
            </a:r>
            <a:endParaRPr lang="en-US" dirty="0"/>
          </a:p>
          <a:p>
            <a:r>
              <a:rPr lang="en-US" dirty="0" smtClean="0"/>
              <a:t>USER – Sets the user the following commands should be executed as</a:t>
            </a:r>
            <a:endParaRPr lang="en-US" dirty="0"/>
          </a:p>
          <a:p>
            <a:r>
              <a:rPr lang="en-US" dirty="0" smtClean="0"/>
              <a:t>VOLUME – Mounts external volumes into the container (good for servers)</a:t>
            </a:r>
            <a:endParaRPr lang="en-US" dirty="0"/>
          </a:p>
          <a:p>
            <a:r>
              <a:rPr lang="en-US" dirty="0" smtClean="0"/>
              <a:t>WORKDIR – Sets working directory for following commands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9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Scenario : Need to serve </a:t>
            </a:r>
            <a:r>
              <a:rPr lang="en-US" dirty="0" err="1" smtClean="0">
                <a:effectLst/>
              </a:rPr>
              <a:t>Asp.Net</a:t>
            </a:r>
            <a:r>
              <a:rPr lang="en-US" dirty="0" smtClean="0">
                <a:effectLst/>
              </a:rPr>
              <a:t> 5 pages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612" y="1828800"/>
            <a:ext cx="9144001" cy="441960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Well, we need a base image that can run </a:t>
            </a:r>
            <a:r>
              <a:rPr lang="en-US" dirty="0" err="1" smtClean="0"/>
              <a:t>coreclr</a:t>
            </a:r>
            <a:r>
              <a:rPr lang="en-US" dirty="0" smtClean="0"/>
              <a:t>:</a:t>
            </a:r>
          </a:p>
          <a:p>
            <a:pPr lvl="1" fontAlgn="base"/>
            <a:endParaRPr lang="en-US" dirty="0" smtClean="0"/>
          </a:p>
          <a:p>
            <a:pPr fontAlgn="base"/>
            <a:r>
              <a:rPr lang="en-US" dirty="0" smtClean="0"/>
              <a:t>Hmmm, we need the </a:t>
            </a:r>
            <a:r>
              <a:rPr lang="en-US" dirty="0" err="1" smtClean="0"/>
              <a:t>aspnet</a:t>
            </a:r>
            <a:r>
              <a:rPr lang="en-US" dirty="0" smtClean="0"/>
              <a:t> runtime:</a:t>
            </a:r>
          </a:p>
          <a:p>
            <a:pPr lvl="1" fontAlgn="base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 make sure it’s in the path:</a:t>
            </a:r>
          </a:p>
          <a:p>
            <a:endParaRPr lang="en-US" dirty="0" smtClean="0"/>
          </a:p>
          <a:p>
            <a:r>
              <a:rPr lang="en-US" dirty="0" smtClean="0"/>
              <a:t>We’ll need a port to communicate on: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180" y="3200400"/>
            <a:ext cx="7867650" cy="1009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612" y="2381250"/>
            <a:ext cx="1781175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4180" y="4673930"/>
            <a:ext cx="4048125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0612" y="5820950"/>
            <a:ext cx="15525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0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Scenario : Need to serve </a:t>
            </a:r>
            <a:r>
              <a:rPr lang="en-US" dirty="0" err="1" smtClean="0">
                <a:effectLst/>
              </a:rPr>
              <a:t>Asp.Net</a:t>
            </a:r>
            <a:r>
              <a:rPr lang="en-US" dirty="0" smtClean="0">
                <a:effectLst/>
              </a:rPr>
              <a:t> 5 pages : Demo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612" y="1828800"/>
            <a:ext cx="9144001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Demo Docker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6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Scenario : Need to serve </a:t>
            </a:r>
            <a:r>
              <a:rPr lang="en-US" dirty="0" err="1" smtClean="0">
                <a:effectLst/>
              </a:rPr>
              <a:t>Asp.Net</a:t>
            </a:r>
            <a:r>
              <a:rPr lang="en-US" dirty="0" smtClean="0">
                <a:effectLst/>
              </a:rPr>
              <a:t> 5 pages : Demo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612" y="1828800"/>
            <a:ext cx="9144001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We will want to build </a:t>
            </a:r>
            <a:r>
              <a:rPr lang="en-US" dirty="0" smtClean="0"/>
              <a:t>many </a:t>
            </a:r>
            <a:r>
              <a:rPr lang="en-US" dirty="0" smtClean="0"/>
              <a:t>new containers for different </a:t>
            </a:r>
            <a:r>
              <a:rPr lang="en-US" dirty="0" err="1" smtClean="0"/>
              <a:t>.Net</a:t>
            </a:r>
            <a:r>
              <a:rPr lang="en-US" dirty="0" smtClean="0"/>
              <a:t> applications, so we will keep our base container the same</a:t>
            </a:r>
          </a:p>
          <a:p>
            <a:r>
              <a:rPr lang="en-US" dirty="0" smtClean="0"/>
              <a:t>We will build our next container by referencing the first container:</a:t>
            </a:r>
          </a:p>
          <a:p>
            <a:endParaRPr lang="en-US" dirty="0"/>
          </a:p>
          <a:p>
            <a:r>
              <a:rPr lang="en-US" dirty="0" smtClean="0"/>
              <a:t>Now we need an application to run:</a:t>
            </a:r>
          </a:p>
          <a:p>
            <a:endParaRPr lang="en-US" dirty="0" smtClean="0"/>
          </a:p>
          <a:p>
            <a:r>
              <a:rPr lang="en-US" dirty="0" smtClean="0"/>
              <a:t>And finally let’s build and launch the app: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163" y="3861212"/>
            <a:ext cx="2574471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63" y="5026231"/>
            <a:ext cx="65151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163" y="6107009"/>
            <a:ext cx="36480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5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143000"/>
          </a:xfrm>
        </p:spPr>
        <p:txBody>
          <a:bodyPr anchor="t">
            <a:noAutofit/>
          </a:bodyPr>
          <a:lstStyle/>
          <a:p>
            <a:r>
              <a:rPr lang="en-US" dirty="0" smtClean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</a:t>
            </a:r>
            <a:r>
              <a:rPr lang="en-US" dirty="0" smtClean="0"/>
              <a:t>: The why, and the what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containers for building and shipping applications?</a:t>
            </a:r>
          </a:p>
          <a:p>
            <a:r>
              <a:rPr lang="en-US" dirty="0" smtClean="0"/>
              <a:t>What are containers?  This problem has been solved a myriad of different ways, what makes Docker and similar technologies different?</a:t>
            </a:r>
          </a:p>
          <a:p>
            <a:r>
              <a:rPr lang="en-US" dirty="0" smtClean="0"/>
              <a:t>How do you use containers? When do you use containers?</a:t>
            </a:r>
          </a:p>
          <a:p>
            <a:r>
              <a:rPr lang="en-US" dirty="0" smtClean="0"/>
              <a:t>Are you tired of the word “containers” yet?  You will 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8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Scenario : Need to serve </a:t>
            </a:r>
            <a:r>
              <a:rPr lang="en-US" dirty="0" err="1" smtClean="0">
                <a:effectLst/>
              </a:rPr>
              <a:t>Asp.Net</a:t>
            </a:r>
            <a:r>
              <a:rPr lang="en-US" dirty="0" smtClean="0">
                <a:effectLst/>
              </a:rPr>
              <a:t> 5 pages : Demo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612" y="1828800"/>
            <a:ext cx="9144001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Demo Docker application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1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Scenario : Need to serve </a:t>
            </a:r>
            <a:r>
              <a:rPr lang="en-US" dirty="0" err="1" smtClean="0">
                <a:effectLst/>
              </a:rPr>
              <a:t>Asp.Net</a:t>
            </a:r>
            <a:r>
              <a:rPr lang="en-US" dirty="0" smtClean="0">
                <a:effectLst/>
              </a:rPr>
              <a:t> 5 pages : Demo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612" y="1828800"/>
            <a:ext cx="9144001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Demo Docker application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7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Scenario : Need to serve </a:t>
            </a:r>
            <a:r>
              <a:rPr lang="en-US" dirty="0" err="1" smtClean="0">
                <a:effectLst/>
              </a:rPr>
              <a:t>Asp.Net</a:t>
            </a:r>
            <a:r>
              <a:rPr lang="en-US" dirty="0" smtClean="0">
                <a:effectLst/>
              </a:rPr>
              <a:t> 5 pages : </a:t>
            </a:r>
            <a:r>
              <a:rPr lang="en-US" dirty="0" err="1" smtClean="0">
                <a:effectLst/>
              </a:rPr>
              <a:t>Anoth</a:t>
            </a:r>
            <a:r>
              <a:rPr lang="en-US" dirty="0" smtClean="0">
                <a:effectLst/>
              </a:rPr>
              <a:t> Container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612" y="1828800"/>
            <a:ext cx="9144001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Demo Docker </a:t>
            </a:r>
            <a:r>
              <a:rPr lang="en-US" dirty="0" err="1" smtClean="0"/>
              <a:t>sql</a:t>
            </a:r>
            <a:r>
              <a:rPr lang="en-US" dirty="0" smtClean="0"/>
              <a:t> server </a:t>
            </a:r>
            <a:r>
              <a:rPr lang="en-US" dirty="0" smtClean="0"/>
              <a:t>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143000"/>
          </a:xfrm>
        </p:spPr>
        <p:txBody>
          <a:bodyPr anchor="t">
            <a:noAutofit/>
          </a:bodyPr>
          <a:lstStyle/>
          <a:p>
            <a:r>
              <a:rPr lang="en-US" dirty="0" smtClean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</a:t>
            </a:r>
            <a:r>
              <a:rPr lang="en-US" dirty="0" smtClean="0"/>
              <a:t>: The problem</a:t>
            </a:r>
            <a:endParaRPr lang="en-US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12" y="1219200"/>
            <a:ext cx="9210675" cy="51816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143000"/>
          </a:xfrm>
        </p:spPr>
        <p:txBody>
          <a:bodyPr anchor="t">
            <a:noAutofit/>
          </a:bodyPr>
          <a:lstStyle/>
          <a:p>
            <a:r>
              <a:rPr lang="en-US" dirty="0" smtClean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</a:t>
            </a:r>
            <a:r>
              <a:rPr lang="en-US" dirty="0" smtClean="0"/>
              <a:t>: </a:t>
            </a:r>
            <a:r>
              <a:rPr lang="en-US" sz="2800" dirty="0" smtClean="0"/>
              <a:t>Container definition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79611" y="1524000"/>
            <a:ext cx="9144001" cy="4419600"/>
          </a:xfrm>
        </p:spPr>
        <p:txBody>
          <a:bodyPr/>
          <a:lstStyle/>
          <a:p>
            <a:r>
              <a:rPr lang="en-US" dirty="0" smtClean="0"/>
              <a:t>A container </a:t>
            </a:r>
            <a:r>
              <a:rPr lang="en-US" dirty="0"/>
              <a:t>consists of an entire runtime environment: an application, plus all its dependencies, libraries and other binaries, and configuration files needed to run it, bundled into one package. By </a:t>
            </a:r>
            <a:r>
              <a:rPr lang="en-US" dirty="0" smtClean="0"/>
              <a:t>“containerizing” </a:t>
            </a:r>
            <a:r>
              <a:rPr lang="en-US" dirty="0"/>
              <a:t>the application platform and its dependencies, differences in OS distributions and underlying infrastructure are </a:t>
            </a:r>
            <a:r>
              <a:rPr lang="en-US" b="1" i="1" dirty="0"/>
              <a:t>abstracted away</a:t>
            </a:r>
            <a:r>
              <a:rPr lang="en-US" b="1" i="1" dirty="0" smtClean="0"/>
              <a:t>.</a:t>
            </a:r>
          </a:p>
          <a:p>
            <a:r>
              <a:rPr lang="en-US" dirty="0" smtClean="0"/>
              <a:t>By containerizing applications, you’ve taken away risk and introduced the ability to automate</a:t>
            </a:r>
          </a:p>
          <a:p>
            <a:r>
              <a:rPr lang="en-US" dirty="0" smtClean="0"/>
              <a:t>Maximum physical resource utilization</a:t>
            </a:r>
          </a:p>
          <a:p>
            <a:r>
              <a:rPr lang="en-US" dirty="0" smtClean="0"/>
              <a:t>The build process is </a:t>
            </a:r>
            <a:r>
              <a:rPr lang="en-US" b="1" i="1" dirty="0" smtClean="0"/>
              <a:t>repeatable </a:t>
            </a:r>
            <a:r>
              <a:rPr lang="en-US" dirty="0" smtClean="0"/>
              <a:t>using </a:t>
            </a:r>
            <a:r>
              <a:rPr lang="en-US" i="1" dirty="0" err="1" smtClean="0"/>
              <a:t>Dockerfiles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0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143000"/>
          </a:xfrm>
        </p:spPr>
        <p:txBody>
          <a:bodyPr anchor="t">
            <a:noAutofit/>
          </a:bodyPr>
          <a:lstStyle/>
          <a:p>
            <a:r>
              <a:rPr lang="en-US" dirty="0" smtClean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</a:t>
            </a:r>
            <a:r>
              <a:rPr lang="en-US" dirty="0" smtClean="0"/>
              <a:t>: </a:t>
            </a:r>
            <a:r>
              <a:rPr lang="en-US" sz="2800" dirty="0" smtClean="0"/>
              <a:t>Container definition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79611" y="1524000"/>
            <a:ext cx="9144001" cy="4419600"/>
          </a:xfrm>
        </p:spPr>
        <p:txBody>
          <a:bodyPr/>
          <a:lstStyle/>
          <a:p>
            <a:r>
              <a:rPr lang="en-US" dirty="0" smtClean="0"/>
              <a:t>Applications become Operating System + Application Code + Dependencies – A single unit</a:t>
            </a:r>
          </a:p>
          <a:p>
            <a:r>
              <a:rPr lang="en-US" dirty="0" smtClean="0"/>
              <a:t>Applications can be stored in registries the same as any other application artifact</a:t>
            </a:r>
          </a:p>
          <a:p>
            <a:r>
              <a:rPr lang="en-US" dirty="0" smtClean="0"/>
              <a:t>Applications can be assembled from other applications (composability)</a:t>
            </a:r>
          </a:p>
          <a:p>
            <a:r>
              <a:rPr lang="en-US" dirty="0" smtClean="0"/>
              <a:t>The onus is now on the developer to make sure the application runs on the target host architecture/OS</a:t>
            </a:r>
          </a:p>
          <a:p>
            <a:r>
              <a:rPr lang="en-US" dirty="0" smtClean="0"/>
              <a:t>Containers are “lightweight,” spin up in sub-second times, and use less resources than VMs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Containers vs VMs – Clear the air</a:t>
            </a:r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653539"/>
            <a:ext cx="9753600" cy="4770120"/>
          </a:xfrm>
        </p:spPr>
      </p:pic>
    </p:spTree>
    <p:extLst>
      <p:ext uri="{BB962C8B-B14F-4D97-AF65-F5344CB8AC3E}">
        <p14:creationId xmlns:p14="http://schemas.microsoft.com/office/powerpoint/2010/main" val="210213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Puzzle pieces fall in place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something like Docker to materialize there were key pieces of infrastructure that needed to be in place.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highergroundcg.com/wp-content/uploads/2013/07/Puzzle-Pie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2970494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0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Containers and “namespaces”</a:t>
            </a:r>
            <a:endParaRPr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867" y="1828800"/>
            <a:ext cx="4793492" cy="4419600"/>
          </a:xfrm>
        </p:spPr>
      </p:pic>
    </p:spTree>
    <p:extLst>
      <p:ext uri="{BB962C8B-B14F-4D97-AF65-F5344CB8AC3E}">
        <p14:creationId xmlns:p14="http://schemas.microsoft.com/office/powerpoint/2010/main" val="118996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Containers and “namespaces”</a:t>
            </a:r>
            <a:endParaRPr dirty="0"/>
          </a:p>
        </p:txBody>
      </p:sp>
      <p:pic>
        <p:nvPicPr>
          <p:cNvPr id="2050" name="Picture 2" descr="http://image.slidesharecdn.com/devopsmtljan2014-adecadeoflinuxcontainers-140107092832-phpapp01/95/devopsmtl-january-2014-a-decade-of-linux-containers-11-638.jpg?cb=138917528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36" y="1828800"/>
            <a:ext cx="8277276" cy="487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664D9D-6EFF-43CB-87EB-95CB91A04A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waves nature presentation (widescreen)</Template>
  <TotalTime>0</TotalTime>
  <Words>852</Words>
  <Application>Microsoft Office PowerPoint</Application>
  <PresentationFormat>Custom</PresentationFormat>
  <Paragraphs>101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Ocean Waves 16x9</vt:lpstr>
      <vt:lpstr>Containers Demystified</vt:lpstr>
      <vt:lpstr>Containers Demystified: The why, and the what</vt:lpstr>
      <vt:lpstr>Containers Demystified: The problem</vt:lpstr>
      <vt:lpstr>Containers Demystified: Container definition</vt:lpstr>
      <vt:lpstr>Containers Demystified: Container definition</vt:lpstr>
      <vt:lpstr>Containers Demystified: Containers vs VMs – Clear the air</vt:lpstr>
      <vt:lpstr>Containers Demystified: Puzzle pieces fall in place</vt:lpstr>
      <vt:lpstr>Containers Demystified: Containers and “namespaces”</vt:lpstr>
      <vt:lpstr>Containers Demystified: Containers and “namespaces”</vt:lpstr>
      <vt:lpstr>Containers Demystified: Unified File System</vt:lpstr>
      <vt:lpstr>Containers Demystified: Containers Software Defined Networking (SDN)</vt:lpstr>
      <vt:lpstr>Containers Demystified: Containers Software Defined Networking (SDN)</vt:lpstr>
      <vt:lpstr>Containers Demystified: Containers Software Defined Networking (SDN)</vt:lpstr>
      <vt:lpstr>Containers Demystified: The pieces fit together</vt:lpstr>
      <vt:lpstr>Containers Demystified: The how</vt:lpstr>
      <vt:lpstr>Containers Demystified: The how : Dockerfile commands</vt:lpstr>
      <vt:lpstr>Containers Demystified: Scenario : Need to serve Asp.Net 5 pages</vt:lpstr>
      <vt:lpstr>Containers Demystified: Scenario : Need to serve Asp.Net 5 pages : Demo</vt:lpstr>
      <vt:lpstr>Containers Demystified: Scenario : Need to serve Asp.Net 5 pages : Demo</vt:lpstr>
      <vt:lpstr>Containers Demystified: Scenario : Need to serve Asp.Net 5 pages : Demo</vt:lpstr>
      <vt:lpstr>Containers Demystified: Scenario : Need to serve Asp.Net 5 pages : Demo</vt:lpstr>
      <vt:lpstr>Containers Demystified: Scenario : Need to serve Asp.Net 5 pages : Anoth 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2016-04-17T21:32:27Z</dcterms:created>
  <dcterms:modified xsi:type="dcterms:W3CDTF">2016-04-21T22:58:47Z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TC029010259991</vt:lpwstr>
  </property>
</Properties>
</file>