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0"/>
  </p:notesMasterIdLst>
  <p:sldIdLst>
    <p:sldId id="277" r:id="rId5"/>
    <p:sldId id="278" r:id="rId6"/>
    <p:sldId id="279" r:id="rId7"/>
    <p:sldId id="280"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8" r:id="rId21"/>
    <p:sldId id="299" r:id="rId22"/>
    <p:sldId id="297" r:id="rId23"/>
    <p:sldId id="300" r:id="rId24"/>
    <p:sldId id="295" r:id="rId25"/>
    <p:sldId id="301" r:id="rId26"/>
    <p:sldId id="296" r:id="rId27"/>
    <p:sldId id="302" r:id="rId28"/>
    <p:sldId id="30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10/9/2022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10/9/2022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10/9/2022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ealthpolicy.ucla.edu/chis/data/pages/getchisdata.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t>Association between depression and poverty</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8"/>
            <a:ext cx="7197726" cy="1457845"/>
          </a:xfrm>
        </p:spPr>
        <p:txBody>
          <a:bodyPr>
            <a:normAutofit fontScale="92500" lnSpcReduction="10000"/>
          </a:bodyPr>
          <a:lstStyle/>
          <a:p>
            <a:pPr algn="ctr"/>
            <a:r>
              <a:rPr lang="en-US" dirty="0"/>
              <a:t>Daniel lagos</a:t>
            </a:r>
          </a:p>
          <a:p>
            <a:pPr algn="ctr"/>
            <a:r>
              <a:rPr lang="en-US" dirty="0"/>
              <a:t>Ana 500</a:t>
            </a:r>
          </a:p>
          <a:p>
            <a:pPr algn="ctr"/>
            <a:r>
              <a:rPr lang="en-US"/>
              <a:t>October 9, </a:t>
            </a:r>
            <a:r>
              <a:rPr lang="en-US" dirty="0"/>
              <a:t>2022</a:t>
            </a:r>
          </a:p>
          <a:p>
            <a:pPr algn="ctr"/>
            <a:r>
              <a:rPr lang="en-US" dirty="0"/>
              <a:t>https://github.com/danlagos/ANA500---Week-2</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C03-9C2A-2F19-63AC-ED091D3B3837}"/>
              </a:ext>
            </a:extLst>
          </p:cNvPr>
          <p:cNvSpPr>
            <a:spLocks noGrp="1"/>
          </p:cNvSpPr>
          <p:nvPr>
            <p:ph type="title"/>
          </p:nvPr>
        </p:nvSpPr>
        <p:spPr/>
        <p:txBody>
          <a:bodyPr/>
          <a:lstStyle/>
          <a:p>
            <a:r>
              <a:rPr lang="en-US" dirty="0"/>
              <a:t>prepare</a:t>
            </a:r>
          </a:p>
        </p:txBody>
      </p:sp>
      <p:pic>
        <p:nvPicPr>
          <p:cNvPr id="5" name="Content Placeholder 4">
            <a:extLst>
              <a:ext uri="{FF2B5EF4-FFF2-40B4-BE49-F238E27FC236}">
                <a16:creationId xmlns:a16="http://schemas.microsoft.com/office/drawing/2014/main" id="{D64F4FE3-3D0B-2CD0-615C-74E8666A4BAE}"/>
              </a:ext>
            </a:extLst>
          </p:cNvPr>
          <p:cNvPicPr>
            <a:picLocks noGrp="1" noChangeAspect="1"/>
          </p:cNvPicPr>
          <p:nvPr>
            <p:ph idx="1"/>
          </p:nvPr>
        </p:nvPicPr>
        <p:blipFill>
          <a:blip r:embed="rId2"/>
          <a:stretch>
            <a:fillRect/>
          </a:stretch>
        </p:blipFill>
        <p:spPr>
          <a:xfrm>
            <a:off x="685800" y="2699941"/>
            <a:ext cx="10131425" cy="2532856"/>
          </a:xfrm>
        </p:spPr>
      </p:pic>
    </p:spTree>
    <p:extLst>
      <p:ext uri="{BB962C8B-B14F-4D97-AF65-F5344CB8AC3E}">
        <p14:creationId xmlns:p14="http://schemas.microsoft.com/office/powerpoint/2010/main" val="39260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AB6D-0079-38DB-8726-27628DF686B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B118B21A-4EF1-9F92-CA87-F4476F33D8E3}"/>
              </a:ext>
            </a:extLst>
          </p:cNvPr>
          <p:cNvSpPr>
            <a:spLocks noGrp="1"/>
          </p:cNvSpPr>
          <p:nvPr>
            <p:ph idx="1"/>
          </p:nvPr>
        </p:nvSpPr>
        <p:spPr/>
        <p:txBody>
          <a:bodyPr anchor="t"/>
          <a:lstStyle/>
          <a:p>
            <a:r>
              <a:rPr lang="en-US" dirty="0"/>
              <a:t>Confirming that no other variables contain unusable values.  AJ32 with values of -2</a:t>
            </a:r>
          </a:p>
          <a:p>
            <a:endParaRPr lang="en-US" dirty="0"/>
          </a:p>
        </p:txBody>
      </p:sp>
      <p:pic>
        <p:nvPicPr>
          <p:cNvPr id="7" name="Picture 6">
            <a:extLst>
              <a:ext uri="{FF2B5EF4-FFF2-40B4-BE49-F238E27FC236}">
                <a16:creationId xmlns:a16="http://schemas.microsoft.com/office/drawing/2014/main" id="{E7F3C466-E5FE-3B6E-827A-100F62CAF440}"/>
              </a:ext>
            </a:extLst>
          </p:cNvPr>
          <p:cNvPicPr>
            <a:picLocks noChangeAspect="1"/>
          </p:cNvPicPr>
          <p:nvPr/>
        </p:nvPicPr>
        <p:blipFill>
          <a:blip r:embed="rId2"/>
          <a:stretch>
            <a:fillRect/>
          </a:stretch>
        </p:blipFill>
        <p:spPr>
          <a:xfrm>
            <a:off x="5751513" y="2647786"/>
            <a:ext cx="5412954" cy="2514600"/>
          </a:xfrm>
          <a:prstGeom prst="rect">
            <a:avLst/>
          </a:prstGeom>
        </p:spPr>
      </p:pic>
      <p:pic>
        <p:nvPicPr>
          <p:cNvPr id="9" name="Picture 8">
            <a:extLst>
              <a:ext uri="{FF2B5EF4-FFF2-40B4-BE49-F238E27FC236}">
                <a16:creationId xmlns:a16="http://schemas.microsoft.com/office/drawing/2014/main" id="{AEAA5905-1426-2F93-ACAF-5AB1D6E9DD05}"/>
              </a:ext>
            </a:extLst>
          </p:cNvPr>
          <p:cNvPicPr>
            <a:picLocks noChangeAspect="1"/>
          </p:cNvPicPr>
          <p:nvPr/>
        </p:nvPicPr>
        <p:blipFill>
          <a:blip r:embed="rId3"/>
          <a:stretch>
            <a:fillRect/>
          </a:stretch>
        </p:blipFill>
        <p:spPr>
          <a:xfrm>
            <a:off x="685801" y="2647786"/>
            <a:ext cx="4449663" cy="2514600"/>
          </a:xfrm>
          <a:prstGeom prst="rect">
            <a:avLst/>
          </a:prstGeom>
        </p:spPr>
      </p:pic>
    </p:spTree>
    <p:extLst>
      <p:ext uri="{BB962C8B-B14F-4D97-AF65-F5344CB8AC3E}">
        <p14:creationId xmlns:p14="http://schemas.microsoft.com/office/powerpoint/2010/main" val="2103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489-7882-18D4-C852-495DC0F1FDDC}"/>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D38810D4-A2E6-2682-A93B-2713A1A20295}"/>
              </a:ext>
            </a:extLst>
          </p:cNvPr>
          <p:cNvSpPr>
            <a:spLocks noGrp="1"/>
          </p:cNvSpPr>
          <p:nvPr>
            <p:ph idx="1"/>
          </p:nvPr>
        </p:nvSpPr>
        <p:spPr/>
        <p:txBody>
          <a:bodyPr anchor="t"/>
          <a:lstStyle/>
          <a:p>
            <a:r>
              <a:rPr lang="en-US" dirty="0"/>
              <a:t>Confirming that no other variables contain unusable values</a:t>
            </a:r>
          </a:p>
          <a:p>
            <a:endParaRPr lang="en-US" dirty="0"/>
          </a:p>
        </p:txBody>
      </p:sp>
      <p:pic>
        <p:nvPicPr>
          <p:cNvPr id="7" name="Picture 6">
            <a:extLst>
              <a:ext uri="{FF2B5EF4-FFF2-40B4-BE49-F238E27FC236}">
                <a16:creationId xmlns:a16="http://schemas.microsoft.com/office/drawing/2014/main" id="{559707A7-E916-2578-A75C-1C5ABDC62A5F}"/>
              </a:ext>
            </a:extLst>
          </p:cNvPr>
          <p:cNvPicPr>
            <a:picLocks noChangeAspect="1"/>
          </p:cNvPicPr>
          <p:nvPr/>
        </p:nvPicPr>
        <p:blipFill>
          <a:blip r:embed="rId2"/>
          <a:stretch>
            <a:fillRect/>
          </a:stretch>
        </p:blipFill>
        <p:spPr>
          <a:xfrm>
            <a:off x="685801" y="2841895"/>
            <a:ext cx="4676775" cy="2419350"/>
          </a:xfrm>
          <a:prstGeom prst="rect">
            <a:avLst/>
          </a:prstGeom>
        </p:spPr>
      </p:pic>
      <p:pic>
        <p:nvPicPr>
          <p:cNvPr id="9" name="Picture 8">
            <a:extLst>
              <a:ext uri="{FF2B5EF4-FFF2-40B4-BE49-F238E27FC236}">
                <a16:creationId xmlns:a16="http://schemas.microsoft.com/office/drawing/2014/main" id="{16F7E872-8F3F-45B8-A4C1-45D141743408}"/>
              </a:ext>
            </a:extLst>
          </p:cNvPr>
          <p:cNvPicPr>
            <a:picLocks noChangeAspect="1"/>
          </p:cNvPicPr>
          <p:nvPr/>
        </p:nvPicPr>
        <p:blipFill>
          <a:blip r:embed="rId3"/>
          <a:stretch>
            <a:fillRect/>
          </a:stretch>
        </p:blipFill>
        <p:spPr>
          <a:xfrm>
            <a:off x="5583675" y="2837132"/>
            <a:ext cx="6439711" cy="2428875"/>
          </a:xfrm>
          <a:prstGeom prst="rect">
            <a:avLst/>
          </a:prstGeom>
        </p:spPr>
      </p:pic>
    </p:spTree>
    <p:extLst>
      <p:ext uri="{BB962C8B-B14F-4D97-AF65-F5344CB8AC3E}">
        <p14:creationId xmlns:p14="http://schemas.microsoft.com/office/powerpoint/2010/main" val="400441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88D-6437-9AAF-FF3A-76E39B375741}"/>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C7DA17E5-38CB-B739-6B2E-45301908867F}"/>
              </a:ext>
            </a:extLst>
          </p:cNvPr>
          <p:cNvSpPr>
            <a:spLocks noGrp="1"/>
          </p:cNvSpPr>
          <p:nvPr>
            <p:ph idx="1"/>
          </p:nvPr>
        </p:nvSpPr>
        <p:spPr/>
        <p:txBody>
          <a:bodyPr anchor="t"/>
          <a:lstStyle/>
          <a:p>
            <a:r>
              <a:rPr lang="en-US" dirty="0"/>
              <a:t>Confirming lack of missing values</a:t>
            </a:r>
          </a:p>
          <a:p>
            <a:endParaRPr lang="en-US" dirty="0"/>
          </a:p>
        </p:txBody>
      </p:sp>
      <p:pic>
        <p:nvPicPr>
          <p:cNvPr id="5" name="Picture 4">
            <a:extLst>
              <a:ext uri="{FF2B5EF4-FFF2-40B4-BE49-F238E27FC236}">
                <a16:creationId xmlns:a16="http://schemas.microsoft.com/office/drawing/2014/main" id="{68B947B7-7A1A-44BD-BE1E-2E413535FC67}"/>
              </a:ext>
            </a:extLst>
          </p:cNvPr>
          <p:cNvPicPr>
            <a:picLocks noChangeAspect="1"/>
          </p:cNvPicPr>
          <p:nvPr/>
        </p:nvPicPr>
        <p:blipFill>
          <a:blip r:embed="rId2"/>
          <a:stretch>
            <a:fillRect/>
          </a:stretch>
        </p:blipFill>
        <p:spPr>
          <a:xfrm>
            <a:off x="3761057" y="2755125"/>
            <a:ext cx="5000625" cy="2809875"/>
          </a:xfrm>
          <a:prstGeom prst="rect">
            <a:avLst/>
          </a:prstGeom>
        </p:spPr>
      </p:pic>
    </p:spTree>
    <p:extLst>
      <p:ext uri="{BB962C8B-B14F-4D97-AF65-F5344CB8AC3E}">
        <p14:creationId xmlns:p14="http://schemas.microsoft.com/office/powerpoint/2010/main" val="50837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A08C-12F1-EAA5-7E6B-B1F9C28E0627}"/>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FF53A181-1C62-D484-8EAA-0BA5B4D0FA98}"/>
              </a:ext>
            </a:extLst>
          </p:cNvPr>
          <p:cNvSpPr>
            <a:spLocks noGrp="1"/>
          </p:cNvSpPr>
          <p:nvPr>
            <p:ph idx="1"/>
          </p:nvPr>
        </p:nvSpPr>
        <p:spPr/>
        <p:txBody>
          <a:bodyPr anchor="t"/>
          <a:lstStyle/>
          <a:p>
            <a:r>
              <a:rPr lang="en-US" dirty="0"/>
              <a:t>Clean data</a:t>
            </a:r>
          </a:p>
        </p:txBody>
      </p:sp>
      <p:pic>
        <p:nvPicPr>
          <p:cNvPr id="5" name="Picture 4">
            <a:extLst>
              <a:ext uri="{FF2B5EF4-FFF2-40B4-BE49-F238E27FC236}">
                <a16:creationId xmlns:a16="http://schemas.microsoft.com/office/drawing/2014/main" id="{88ADCF19-EBB8-A9D1-B2C3-DD5B2D12F054}"/>
              </a:ext>
            </a:extLst>
          </p:cNvPr>
          <p:cNvPicPr>
            <a:picLocks noChangeAspect="1"/>
          </p:cNvPicPr>
          <p:nvPr/>
        </p:nvPicPr>
        <p:blipFill>
          <a:blip r:embed="rId2"/>
          <a:stretch>
            <a:fillRect/>
          </a:stretch>
        </p:blipFill>
        <p:spPr>
          <a:xfrm>
            <a:off x="2489448" y="2065867"/>
            <a:ext cx="7430218" cy="4097878"/>
          </a:xfrm>
          <a:prstGeom prst="rect">
            <a:avLst/>
          </a:prstGeom>
        </p:spPr>
      </p:pic>
    </p:spTree>
    <p:extLst>
      <p:ext uri="{BB962C8B-B14F-4D97-AF65-F5344CB8AC3E}">
        <p14:creationId xmlns:p14="http://schemas.microsoft.com/office/powerpoint/2010/main" val="11879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2247-5641-33B8-E8F7-D3E377FAF38F}"/>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54150C9F-49BE-04F3-BC18-86672F43659D}"/>
              </a:ext>
            </a:extLst>
          </p:cNvPr>
          <p:cNvSpPr>
            <a:spLocks noGrp="1"/>
          </p:cNvSpPr>
          <p:nvPr>
            <p:ph idx="1"/>
          </p:nvPr>
        </p:nvSpPr>
        <p:spPr/>
        <p:txBody>
          <a:bodyPr anchor="t"/>
          <a:lstStyle/>
          <a:p>
            <a:r>
              <a:rPr lang="en-US" dirty="0"/>
              <a:t>Confirming data set is clean:  all values over 0, n= 21,944, devoid of variables not in use. </a:t>
            </a:r>
          </a:p>
          <a:p>
            <a:endParaRPr lang="en-US" dirty="0"/>
          </a:p>
        </p:txBody>
      </p:sp>
      <p:pic>
        <p:nvPicPr>
          <p:cNvPr id="5" name="Picture 4">
            <a:extLst>
              <a:ext uri="{FF2B5EF4-FFF2-40B4-BE49-F238E27FC236}">
                <a16:creationId xmlns:a16="http://schemas.microsoft.com/office/drawing/2014/main" id="{ACAFC115-055C-50FA-DB08-40667D5C97EB}"/>
              </a:ext>
            </a:extLst>
          </p:cNvPr>
          <p:cNvPicPr>
            <a:picLocks noChangeAspect="1"/>
          </p:cNvPicPr>
          <p:nvPr/>
        </p:nvPicPr>
        <p:blipFill>
          <a:blip r:embed="rId2"/>
          <a:stretch>
            <a:fillRect/>
          </a:stretch>
        </p:blipFill>
        <p:spPr>
          <a:xfrm>
            <a:off x="2930402" y="2636226"/>
            <a:ext cx="6067425" cy="3467100"/>
          </a:xfrm>
          <a:prstGeom prst="rect">
            <a:avLst/>
          </a:prstGeom>
        </p:spPr>
      </p:pic>
    </p:spTree>
    <p:extLst>
      <p:ext uri="{BB962C8B-B14F-4D97-AF65-F5344CB8AC3E}">
        <p14:creationId xmlns:p14="http://schemas.microsoft.com/office/powerpoint/2010/main" val="28055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3EE1-5CF4-2CB5-916B-82891767859B}"/>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76696A8-4E90-C1B3-52C5-4EF22167FD01}"/>
              </a:ext>
            </a:extLst>
          </p:cNvPr>
          <p:cNvSpPr>
            <a:spLocks noGrp="1"/>
          </p:cNvSpPr>
          <p:nvPr>
            <p:ph idx="1"/>
          </p:nvPr>
        </p:nvSpPr>
        <p:spPr/>
        <p:txBody>
          <a:bodyPr anchor="t"/>
          <a:lstStyle/>
          <a:p>
            <a:r>
              <a:rPr lang="en-US" dirty="0"/>
              <a:t>After conducting data.hist(), data.scatter() and data.plot.box() it has been determined that scatter plots are inappropriate:  example of output of scatter plot for smoking vs depression levels, below.  All other scatter plots provide similar results, and not insightful, therefore not used.  </a:t>
            </a:r>
          </a:p>
        </p:txBody>
      </p:sp>
      <p:pic>
        <p:nvPicPr>
          <p:cNvPr id="5" name="Picture 4">
            <a:extLst>
              <a:ext uri="{FF2B5EF4-FFF2-40B4-BE49-F238E27FC236}">
                <a16:creationId xmlns:a16="http://schemas.microsoft.com/office/drawing/2014/main" id="{93388E0D-A7D7-BB97-BED6-2F95C96031C9}"/>
              </a:ext>
            </a:extLst>
          </p:cNvPr>
          <p:cNvPicPr>
            <a:picLocks noChangeAspect="1"/>
          </p:cNvPicPr>
          <p:nvPr/>
        </p:nvPicPr>
        <p:blipFill>
          <a:blip r:embed="rId2"/>
          <a:stretch>
            <a:fillRect/>
          </a:stretch>
        </p:blipFill>
        <p:spPr>
          <a:xfrm>
            <a:off x="3552825" y="3145848"/>
            <a:ext cx="4910239" cy="3218934"/>
          </a:xfrm>
          <a:prstGeom prst="rect">
            <a:avLst/>
          </a:prstGeom>
        </p:spPr>
      </p:pic>
    </p:spTree>
    <p:extLst>
      <p:ext uri="{BB962C8B-B14F-4D97-AF65-F5344CB8AC3E}">
        <p14:creationId xmlns:p14="http://schemas.microsoft.com/office/powerpoint/2010/main" val="57751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AFC9-788F-98D4-622F-50EFB3BAD3C0}"/>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p>
        </p:txBody>
      </p:sp>
      <p:sp>
        <p:nvSpPr>
          <p:cNvPr id="21" name="Rectangle 14">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5A989-5402-BC96-C2B7-D8D33791FA38}"/>
              </a:ext>
            </a:extLst>
          </p:cNvPr>
          <p:cNvSpPr>
            <a:spLocks noGrp="1"/>
          </p:cNvSpPr>
          <p:nvPr>
            <p:ph idx="1"/>
          </p:nvPr>
        </p:nvSpPr>
        <p:spPr>
          <a:xfrm>
            <a:off x="1361187" y="2142067"/>
            <a:ext cx="4099947" cy="3649133"/>
          </a:xfrm>
        </p:spPr>
        <p:txBody>
          <a:bodyPr>
            <a:normAutofit/>
          </a:bodyPr>
          <a:lstStyle/>
          <a:p>
            <a:r>
              <a:rPr lang="en-US" dirty="0"/>
              <a:t>Histogram of dependent variable DEPRESSION.  Left Skew.</a:t>
            </a:r>
          </a:p>
          <a:p>
            <a:r>
              <a:rPr lang="en-US" dirty="0"/>
              <a:t>AJ32:  Feeling depressed in the past 30 days?</a:t>
            </a:r>
          </a:p>
          <a:p>
            <a:r>
              <a:rPr lang="en-US" dirty="0"/>
              <a:t>Coding:</a:t>
            </a:r>
          </a:p>
          <a:p>
            <a:pPr lvl="1"/>
            <a:r>
              <a:rPr lang="en-US" dirty="0"/>
              <a:t>1 = all the time</a:t>
            </a:r>
          </a:p>
          <a:p>
            <a:pPr lvl="1"/>
            <a:r>
              <a:rPr lang="en-US" dirty="0"/>
              <a:t>2 = most of the time</a:t>
            </a:r>
          </a:p>
          <a:p>
            <a:pPr lvl="1"/>
            <a:r>
              <a:rPr lang="en-US" dirty="0"/>
              <a:t>3 = some of the time</a:t>
            </a:r>
          </a:p>
          <a:p>
            <a:pPr lvl="1"/>
            <a:r>
              <a:rPr lang="en-US" dirty="0"/>
              <a:t>4 = a little of the time</a:t>
            </a:r>
          </a:p>
          <a:p>
            <a:pPr lvl="1"/>
            <a:r>
              <a:rPr lang="en-US" dirty="0"/>
              <a:t>5 = not at all</a:t>
            </a:r>
          </a:p>
        </p:txBody>
      </p:sp>
      <p:sp>
        <p:nvSpPr>
          <p:cNvPr id="22"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CE5829-30D5-A94B-71DD-F2E0F92A5C29}"/>
              </a:ext>
            </a:extLst>
          </p:cNvPr>
          <p:cNvPicPr>
            <a:picLocks noChangeAspect="1"/>
          </p:cNvPicPr>
          <p:nvPr/>
        </p:nvPicPr>
        <p:blipFill>
          <a:blip r:embed="rId3"/>
          <a:stretch>
            <a:fillRect/>
          </a:stretch>
        </p:blipFill>
        <p:spPr>
          <a:xfrm>
            <a:off x="6774785" y="733077"/>
            <a:ext cx="4040751" cy="2636590"/>
          </a:xfrm>
          <a:prstGeom prst="roundRect">
            <a:avLst>
              <a:gd name="adj" fmla="val 4207"/>
            </a:avLst>
          </a:prstGeom>
          <a:ln w="50800" cap="sq" cmpd="dbl">
            <a:noFill/>
            <a:miter lim="800000"/>
          </a:ln>
          <a:effectLst/>
        </p:spPr>
      </p:pic>
      <p:pic>
        <p:nvPicPr>
          <p:cNvPr id="10" name="Picture 9">
            <a:extLst>
              <a:ext uri="{FF2B5EF4-FFF2-40B4-BE49-F238E27FC236}">
                <a16:creationId xmlns:a16="http://schemas.microsoft.com/office/drawing/2014/main" id="{6D87407C-7549-7608-29B3-30718BDFE9F8}"/>
              </a:ext>
            </a:extLst>
          </p:cNvPr>
          <p:cNvPicPr>
            <a:picLocks noChangeAspect="1"/>
          </p:cNvPicPr>
          <p:nvPr/>
        </p:nvPicPr>
        <p:blipFill>
          <a:blip r:embed="rId4"/>
          <a:stretch>
            <a:fillRect/>
          </a:stretch>
        </p:blipFill>
        <p:spPr>
          <a:xfrm>
            <a:off x="6588808" y="3483966"/>
            <a:ext cx="441270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266638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AD1F-5F76-6DD7-E777-C4C3B2E42C24}"/>
              </a:ext>
            </a:extLst>
          </p:cNvPr>
          <p:cNvSpPr>
            <a:spLocks noGrp="1"/>
          </p:cNvSpPr>
          <p:nvPr>
            <p:ph type="title"/>
          </p:nvPr>
        </p:nvSpPr>
        <p:spPr/>
        <p:txBody>
          <a:bodyPr/>
          <a:lstStyle/>
          <a:p>
            <a:r>
              <a:rPr lang="en-US" dirty="0"/>
              <a:t>Prepare - visualization</a:t>
            </a:r>
          </a:p>
        </p:txBody>
      </p:sp>
      <p:sp>
        <p:nvSpPr>
          <p:cNvPr id="3" name="Content Placeholder 2">
            <a:extLst>
              <a:ext uri="{FF2B5EF4-FFF2-40B4-BE49-F238E27FC236}">
                <a16:creationId xmlns:a16="http://schemas.microsoft.com/office/drawing/2014/main" id="{B17974D4-B364-9B6E-3118-0C3AEBE1DD7D}"/>
              </a:ext>
            </a:extLst>
          </p:cNvPr>
          <p:cNvSpPr>
            <a:spLocks noGrp="1"/>
          </p:cNvSpPr>
          <p:nvPr>
            <p:ph idx="1"/>
          </p:nvPr>
        </p:nvSpPr>
        <p:spPr/>
        <p:txBody>
          <a:bodyPr/>
          <a:lstStyle/>
          <a:p>
            <a:r>
              <a:rPr lang="en-US" u="sng" dirty="0"/>
              <a:t>Observations - DEPRESSION</a:t>
            </a:r>
            <a:r>
              <a:rPr lang="en-US" dirty="0"/>
              <a:t>:  Very difficult to determine much from the box plot.    This may be because in the histogram it appears as if there are relatively few people that are depressed compared to those that are not depressed.  </a:t>
            </a:r>
          </a:p>
          <a:p>
            <a:r>
              <a:rPr lang="en-US" dirty="0"/>
              <a:t>Histogram shows left skew, meaning the distribution is not normal.  Need to keep this in mind if using an algorithm that assumes normal data.</a:t>
            </a:r>
          </a:p>
        </p:txBody>
      </p:sp>
    </p:spTree>
    <p:extLst>
      <p:ext uri="{BB962C8B-B14F-4D97-AF65-F5344CB8AC3E}">
        <p14:creationId xmlns:p14="http://schemas.microsoft.com/office/powerpoint/2010/main" val="911170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BF4E-E8B1-9096-8674-FD4FE0A9A5C9}"/>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34"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B5371-0AD5-B9BB-511A-48DDF3A6A25C}"/>
              </a:ext>
            </a:extLst>
          </p:cNvPr>
          <p:cNvSpPr>
            <a:spLocks noGrp="1"/>
          </p:cNvSpPr>
          <p:nvPr>
            <p:ph idx="1"/>
          </p:nvPr>
        </p:nvSpPr>
        <p:spPr>
          <a:xfrm>
            <a:off x="1361187" y="2142067"/>
            <a:ext cx="4099947" cy="3649133"/>
          </a:xfrm>
        </p:spPr>
        <p:txBody>
          <a:bodyPr>
            <a:normAutofit/>
          </a:bodyPr>
          <a:lstStyle/>
          <a:p>
            <a:r>
              <a:rPr lang="en-US" dirty="0"/>
              <a:t>Histogram &amp; Boxplot of POVERTY,.  Left Skew.</a:t>
            </a:r>
          </a:p>
          <a:p>
            <a:r>
              <a:rPr lang="en-US" dirty="0"/>
              <a:t>Federal Poverty level (FPL)</a:t>
            </a:r>
          </a:p>
          <a:p>
            <a:r>
              <a:rPr lang="en-US" dirty="0"/>
              <a:t>Coding</a:t>
            </a:r>
          </a:p>
          <a:p>
            <a:pPr lvl="1"/>
            <a:r>
              <a:rPr lang="en-US" dirty="0"/>
              <a:t>1 = 0-99% FPL</a:t>
            </a:r>
          </a:p>
          <a:p>
            <a:pPr lvl="1"/>
            <a:r>
              <a:rPr lang="en-US" dirty="0"/>
              <a:t>2 = 100 to 199% FPL</a:t>
            </a:r>
          </a:p>
          <a:p>
            <a:pPr lvl="1"/>
            <a:r>
              <a:rPr lang="en-US" dirty="0"/>
              <a:t>3 = 200 to 299% FPL</a:t>
            </a:r>
          </a:p>
          <a:p>
            <a:pPr lvl="1"/>
            <a:r>
              <a:rPr lang="en-US" dirty="0"/>
              <a:t>4 = 300% FPL and above</a:t>
            </a:r>
          </a:p>
          <a:p>
            <a:endParaRPr lang="en-US" dirty="0"/>
          </a:p>
        </p:txBody>
      </p:sp>
      <p:sp>
        <p:nvSpPr>
          <p:cNvPr id="35"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4949A92-D473-5CC9-B67D-C6241AE02243}"/>
              </a:ext>
            </a:extLst>
          </p:cNvPr>
          <p:cNvPicPr>
            <a:picLocks noChangeAspect="1"/>
          </p:cNvPicPr>
          <p:nvPr/>
        </p:nvPicPr>
        <p:blipFill>
          <a:blip r:embed="rId3"/>
          <a:stretch>
            <a:fillRect/>
          </a:stretch>
        </p:blipFill>
        <p:spPr>
          <a:xfrm>
            <a:off x="6805281" y="3340097"/>
            <a:ext cx="3979759"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268D125-8F51-50EF-29B7-F30235032F08}"/>
              </a:ext>
            </a:extLst>
          </p:cNvPr>
          <p:cNvPicPr>
            <a:picLocks noChangeAspect="1"/>
          </p:cNvPicPr>
          <p:nvPr/>
        </p:nvPicPr>
        <p:blipFill>
          <a:blip r:embed="rId4"/>
          <a:stretch>
            <a:fillRect/>
          </a:stretch>
        </p:blipFill>
        <p:spPr>
          <a:xfrm>
            <a:off x="6735323" y="711578"/>
            <a:ext cx="4119672"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69319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685801" y="1820008"/>
            <a:ext cx="10761783" cy="4730261"/>
          </a:xfrm>
        </p:spPr>
        <p:txBody>
          <a:bodyPr anchor="ctr">
            <a:normAutofit/>
          </a:bodyPr>
          <a:lstStyle/>
          <a:p>
            <a:r>
              <a:rPr lang="en-US" dirty="0"/>
              <a:t>Background:  Using California Health Interview Survey (CHIS) 2020 to search for an quantify the association between depression and poverty levels after controlling for general health, and current smoking habits in adults in the state of California.</a:t>
            </a:r>
          </a:p>
          <a:p>
            <a:r>
              <a:rPr lang="en-US" dirty="0"/>
              <a:t>Objective</a:t>
            </a:r>
          </a:p>
          <a:p>
            <a:pPr lvl="1"/>
            <a:r>
              <a:rPr lang="en-US" dirty="0"/>
              <a:t>How does poverty levels affect depression in adults?</a:t>
            </a:r>
          </a:p>
          <a:p>
            <a:pPr lvl="1"/>
            <a:r>
              <a:rPr lang="en-US" dirty="0"/>
              <a:t>What are the effects of general health and smoking habits, and do they interact with poverty levels?</a:t>
            </a:r>
          </a:p>
          <a:p>
            <a:pPr lvl="1"/>
            <a:r>
              <a:rPr lang="en-US" dirty="0"/>
              <a:t>Cam a machine learning model predict depression based on poverty levels after accounting for general health, and smoking habits?</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1E5-3704-CB28-0009-C15B929458B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952534FD-3E84-A1BD-3ABF-570358079C7D}"/>
              </a:ext>
            </a:extLst>
          </p:cNvPr>
          <p:cNvSpPr>
            <a:spLocks noGrp="1"/>
          </p:cNvSpPr>
          <p:nvPr>
            <p:ph idx="1"/>
          </p:nvPr>
        </p:nvSpPr>
        <p:spPr/>
        <p:txBody>
          <a:bodyPr/>
          <a:lstStyle/>
          <a:p>
            <a:r>
              <a:rPr lang="en-US" u="sng" dirty="0"/>
              <a:t>Observations – POVERTY</a:t>
            </a:r>
            <a:r>
              <a:rPr lang="en-US" dirty="0"/>
              <a:t>:  Distribution is not normal.  Merely pointing out if an algorithm is used that assumes normal distribution.  </a:t>
            </a:r>
          </a:p>
          <a:p>
            <a:r>
              <a:rPr lang="en-US" dirty="0"/>
              <a:t>Histogram and boxplot confirms skew, confirming lack of normality in distribution</a:t>
            </a:r>
          </a:p>
          <a:p>
            <a:r>
              <a:rPr lang="en-US" dirty="0"/>
              <a:t>Income is generally ordinal, because poverty levels is based on Federal Poverty Levels, which is a measure of income, this distribution may have an ordinal component.  This may determine the type of algorithm, or may require specific testing.  </a:t>
            </a:r>
          </a:p>
          <a:p>
            <a:pPr lvl="1"/>
            <a:endParaRPr lang="en-US" dirty="0"/>
          </a:p>
        </p:txBody>
      </p:sp>
    </p:spTree>
    <p:extLst>
      <p:ext uri="{BB962C8B-B14F-4D97-AF65-F5344CB8AC3E}">
        <p14:creationId xmlns:p14="http://schemas.microsoft.com/office/powerpoint/2010/main" val="121799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FF5-8955-6F73-4193-6E1275F9A237}"/>
              </a:ext>
            </a:extLst>
          </p:cNvPr>
          <p:cNvSpPr>
            <a:spLocks noGrp="1"/>
          </p:cNvSpPr>
          <p:nvPr>
            <p:ph type="title"/>
          </p:nvPr>
        </p:nvSpPr>
        <p:spPr>
          <a:xfrm>
            <a:off x="1361187" y="1030288"/>
            <a:ext cx="4099947" cy="1035579"/>
          </a:xfrm>
        </p:spPr>
        <p:txBody>
          <a:bodyPr>
            <a:normAutofit/>
          </a:bodyPr>
          <a:lstStyle/>
          <a:p>
            <a:pPr>
              <a:lnSpc>
                <a:spcPct val="90000"/>
              </a:lnSpc>
            </a:pPr>
            <a:r>
              <a:rPr lang="en-US" sz="3300"/>
              <a:t>Prepare - visualization</a:t>
            </a:r>
            <a:endParaRPr lang="en-US" sz="3300" dirty="0"/>
          </a:p>
        </p:txBody>
      </p:sp>
      <p:sp>
        <p:nvSpPr>
          <p:cNvPr id="46" name="Rectangle 39">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79FFF-C95B-B04E-ABF3-99801746C7B4}"/>
              </a:ext>
            </a:extLst>
          </p:cNvPr>
          <p:cNvSpPr>
            <a:spLocks noGrp="1"/>
          </p:cNvSpPr>
          <p:nvPr>
            <p:ph idx="1"/>
          </p:nvPr>
        </p:nvSpPr>
        <p:spPr>
          <a:xfrm>
            <a:off x="1361187" y="2142067"/>
            <a:ext cx="4099947" cy="3649133"/>
          </a:xfrm>
        </p:spPr>
        <p:txBody>
          <a:bodyPr>
            <a:normAutofit/>
          </a:bodyPr>
          <a:lstStyle/>
          <a:p>
            <a:r>
              <a:rPr lang="en-US" dirty="0"/>
              <a:t>Histogram &amp; Boxplot of SMOKING.  Left Skew.</a:t>
            </a:r>
          </a:p>
          <a:p>
            <a:r>
              <a:rPr lang="en-US" dirty="0"/>
              <a:t>Current smoking habits</a:t>
            </a:r>
          </a:p>
          <a:p>
            <a:r>
              <a:rPr lang="en-US" dirty="0"/>
              <a:t>Coding</a:t>
            </a:r>
          </a:p>
          <a:p>
            <a:pPr lvl="1"/>
            <a:r>
              <a:rPr lang="en-US" dirty="0"/>
              <a:t>1 = currently smokes</a:t>
            </a:r>
          </a:p>
          <a:p>
            <a:pPr lvl="1"/>
            <a:r>
              <a:rPr lang="en-US" dirty="0"/>
              <a:t>2 = quite smoking</a:t>
            </a:r>
          </a:p>
          <a:p>
            <a:pPr lvl="1"/>
            <a:r>
              <a:rPr lang="en-US" dirty="0"/>
              <a:t>3 = never smoked regularly</a:t>
            </a:r>
          </a:p>
        </p:txBody>
      </p:sp>
      <p:sp>
        <p:nvSpPr>
          <p:cNvPr id="47"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217E1BB-4BED-21F2-F9A0-546955EF0DC8}"/>
              </a:ext>
            </a:extLst>
          </p:cNvPr>
          <p:cNvPicPr>
            <a:picLocks noChangeAspect="1"/>
          </p:cNvPicPr>
          <p:nvPr/>
        </p:nvPicPr>
        <p:blipFill>
          <a:blip r:embed="rId3"/>
          <a:stretch>
            <a:fillRect/>
          </a:stretch>
        </p:blipFill>
        <p:spPr>
          <a:xfrm>
            <a:off x="6905132" y="733077"/>
            <a:ext cx="3780057" cy="2636590"/>
          </a:xfrm>
          <a:prstGeom prst="roundRect">
            <a:avLst>
              <a:gd name="adj" fmla="val 4207"/>
            </a:avLst>
          </a:prstGeom>
          <a:ln w="50800" cap="sq" cmpd="dbl">
            <a:noFill/>
            <a:miter lim="800000"/>
          </a:ln>
          <a:effectLst/>
        </p:spPr>
      </p:pic>
      <p:pic>
        <p:nvPicPr>
          <p:cNvPr id="13" name="Picture 12">
            <a:extLst>
              <a:ext uri="{FF2B5EF4-FFF2-40B4-BE49-F238E27FC236}">
                <a16:creationId xmlns:a16="http://schemas.microsoft.com/office/drawing/2014/main" id="{9B29BECC-FFB4-08DF-EEC6-D4CD17EC524A}"/>
              </a:ext>
            </a:extLst>
          </p:cNvPr>
          <p:cNvPicPr>
            <a:picLocks noChangeAspect="1"/>
          </p:cNvPicPr>
          <p:nvPr/>
        </p:nvPicPr>
        <p:blipFill>
          <a:blip r:embed="rId4"/>
          <a:stretch>
            <a:fillRect/>
          </a:stretch>
        </p:blipFill>
        <p:spPr>
          <a:xfrm>
            <a:off x="6759182" y="3483966"/>
            <a:ext cx="4071954"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409108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1D73-4831-9BBA-27B7-44B34FFB9717}"/>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1658742F-8BBF-FF1C-45D0-808A6611DD3B}"/>
              </a:ext>
            </a:extLst>
          </p:cNvPr>
          <p:cNvSpPr>
            <a:spLocks noGrp="1"/>
          </p:cNvSpPr>
          <p:nvPr>
            <p:ph idx="1"/>
          </p:nvPr>
        </p:nvSpPr>
        <p:spPr/>
        <p:txBody>
          <a:bodyPr/>
          <a:lstStyle/>
          <a:p>
            <a:r>
              <a:rPr lang="en-US" u="sng" dirty="0"/>
              <a:t>Observations – SMOKING</a:t>
            </a:r>
            <a:r>
              <a:rPr lang="en-US" dirty="0"/>
              <a:t>:  As before, histogram and box plot shows left skew.  This is not as important as this is not out exposure variable.  </a:t>
            </a:r>
          </a:p>
        </p:txBody>
      </p:sp>
    </p:spTree>
    <p:extLst>
      <p:ext uri="{BB962C8B-B14F-4D97-AF65-F5344CB8AC3E}">
        <p14:creationId xmlns:p14="http://schemas.microsoft.com/office/powerpoint/2010/main" val="2938660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1F3D-F249-74C1-D04C-B7AF947470C4}"/>
              </a:ext>
            </a:extLst>
          </p:cNvPr>
          <p:cNvSpPr>
            <a:spLocks noGrp="1"/>
          </p:cNvSpPr>
          <p:nvPr>
            <p:ph type="title"/>
          </p:nvPr>
        </p:nvSpPr>
        <p:spPr>
          <a:xfrm>
            <a:off x="1361187" y="1030288"/>
            <a:ext cx="4099947" cy="1035579"/>
          </a:xfrm>
        </p:spPr>
        <p:txBody>
          <a:bodyPr>
            <a:normAutofit/>
          </a:bodyPr>
          <a:lstStyle/>
          <a:p>
            <a:pPr>
              <a:lnSpc>
                <a:spcPct val="90000"/>
              </a:lnSpc>
            </a:pPr>
            <a:r>
              <a:rPr lang="en-US" sz="3300" dirty="0"/>
              <a:t>Prepare - visualization</a:t>
            </a:r>
          </a:p>
        </p:txBody>
      </p:sp>
      <p:sp>
        <p:nvSpPr>
          <p:cNvPr id="28" name="Rectangle 27">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517D3-9096-431C-E4CA-7939E03B557E}"/>
              </a:ext>
            </a:extLst>
          </p:cNvPr>
          <p:cNvSpPr>
            <a:spLocks noGrp="1"/>
          </p:cNvSpPr>
          <p:nvPr>
            <p:ph idx="1"/>
          </p:nvPr>
        </p:nvSpPr>
        <p:spPr>
          <a:xfrm>
            <a:off x="1361187" y="2142067"/>
            <a:ext cx="4099947" cy="3649133"/>
          </a:xfrm>
        </p:spPr>
        <p:txBody>
          <a:bodyPr>
            <a:normAutofit/>
          </a:bodyPr>
          <a:lstStyle/>
          <a:p>
            <a:pPr>
              <a:lnSpc>
                <a:spcPct val="90000"/>
              </a:lnSpc>
            </a:pPr>
            <a:r>
              <a:rPr lang="en-US" dirty="0"/>
              <a:t>Histogram &amp; Boxplot GENERAL HEALTH, either right skew or might be normal.  Difficult to determine.</a:t>
            </a:r>
          </a:p>
          <a:p>
            <a:pPr>
              <a:lnSpc>
                <a:spcPct val="90000"/>
              </a:lnSpc>
            </a:pPr>
            <a:r>
              <a:rPr lang="en-US" dirty="0"/>
              <a:t>General Health Condition</a:t>
            </a:r>
          </a:p>
          <a:p>
            <a:pPr>
              <a:lnSpc>
                <a:spcPct val="90000"/>
              </a:lnSpc>
            </a:pPr>
            <a:r>
              <a:rPr lang="en-US" dirty="0"/>
              <a:t>Coding</a:t>
            </a:r>
          </a:p>
          <a:p>
            <a:pPr lvl="1">
              <a:lnSpc>
                <a:spcPct val="90000"/>
              </a:lnSpc>
            </a:pPr>
            <a:r>
              <a:rPr lang="en-US" dirty="0"/>
              <a:t>1 = excellent</a:t>
            </a:r>
          </a:p>
          <a:p>
            <a:pPr lvl="1">
              <a:lnSpc>
                <a:spcPct val="90000"/>
              </a:lnSpc>
            </a:pPr>
            <a:r>
              <a:rPr lang="en-US" dirty="0"/>
              <a:t>2 = very good</a:t>
            </a:r>
          </a:p>
          <a:p>
            <a:pPr lvl="1">
              <a:lnSpc>
                <a:spcPct val="90000"/>
              </a:lnSpc>
            </a:pPr>
            <a:r>
              <a:rPr lang="en-US" dirty="0"/>
              <a:t>3 = good</a:t>
            </a:r>
          </a:p>
          <a:p>
            <a:pPr lvl="1">
              <a:lnSpc>
                <a:spcPct val="90000"/>
              </a:lnSpc>
            </a:pPr>
            <a:r>
              <a:rPr lang="en-US" dirty="0"/>
              <a:t>4 = fair</a:t>
            </a:r>
          </a:p>
          <a:p>
            <a:pPr lvl="1">
              <a:lnSpc>
                <a:spcPct val="90000"/>
              </a:lnSpc>
            </a:pPr>
            <a:r>
              <a:rPr lang="en-US" dirty="0"/>
              <a:t>5 = poor</a:t>
            </a:r>
          </a:p>
          <a:p>
            <a:pPr>
              <a:lnSpc>
                <a:spcPct val="90000"/>
              </a:lnSpc>
            </a:pPr>
            <a:endParaRPr lang="en-US" dirty="0"/>
          </a:p>
        </p:txBody>
      </p:sp>
      <p:sp>
        <p:nvSpPr>
          <p:cNvPr id="30"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132ED4F-EBF5-DE4F-0929-2C0380FC6D97}"/>
              </a:ext>
            </a:extLst>
          </p:cNvPr>
          <p:cNvPicPr>
            <a:picLocks noChangeAspect="1"/>
          </p:cNvPicPr>
          <p:nvPr/>
        </p:nvPicPr>
        <p:blipFill>
          <a:blip r:embed="rId3"/>
          <a:stretch>
            <a:fillRect/>
          </a:stretch>
        </p:blipFill>
        <p:spPr>
          <a:xfrm>
            <a:off x="6884588" y="733077"/>
            <a:ext cx="3821145" cy="2636590"/>
          </a:xfrm>
          <a:prstGeom prst="roundRect">
            <a:avLst>
              <a:gd name="adj" fmla="val 4207"/>
            </a:avLst>
          </a:prstGeom>
          <a:ln w="50800" cap="sq" cmpd="dbl">
            <a:noFill/>
            <a:miter lim="800000"/>
          </a:ln>
          <a:effectLst/>
        </p:spPr>
      </p:pic>
      <p:pic>
        <p:nvPicPr>
          <p:cNvPr id="15" name="Picture 14">
            <a:extLst>
              <a:ext uri="{FF2B5EF4-FFF2-40B4-BE49-F238E27FC236}">
                <a16:creationId xmlns:a16="http://schemas.microsoft.com/office/drawing/2014/main" id="{598A7B0D-CE3D-3DCE-0330-39EFDF1788CA}"/>
              </a:ext>
            </a:extLst>
          </p:cNvPr>
          <p:cNvPicPr>
            <a:picLocks noChangeAspect="1"/>
          </p:cNvPicPr>
          <p:nvPr/>
        </p:nvPicPr>
        <p:blipFill>
          <a:blip r:embed="rId4"/>
          <a:stretch>
            <a:fillRect/>
          </a:stretch>
        </p:blipFill>
        <p:spPr>
          <a:xfrm>
            <a:off x="6812761" y="3483966"/>
            <a:ext cx="3964796"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78468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3310-A7F8-2803-763E-57F3FC460DA8}"/>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E955C35C-A737-698C-FB56-00A292B6EAAA}"/>
              </a:ext>
            </a:extLst>
          </p:cNvPr>
          <p:cNvSpPr>
            <a:spLocks noGrp="1"/>
          </p:cNvSpPr>
          <p:nvPr>
            <p:ph idx="1"/>
          </p:nvPr>
        </p:nvSpPr>
        <p:spPr/>
        <p:txBody>
          <a:bodyPr/>
          <a:lstStyle/>
          <a:p>
            <a:r>
              <a:rPr lang="en-US" u="sng" dirty="0"/>
              <a:t>Observations – GENERAL HEALTH</a:t>
            </a:r>
            <a:r>
              <a:rPr lang="en-US" dirty="0"/>
              <a:t>:  Boxplot and Histogram show that distribution may be normal.  </a:t>
            </a:r>
          </a:p>
        </p:txBody>
      </p:sp>
    </p:spTree>
    <p:extLst>
      <p:ext uri="{BB962C8B-B14F-4D97-AF65-F5344CB8AC3E}">
        <p14:creationId xmlns:p14="http://schemas.microsoft.com/office/powerpoint/2010/main" val="2972038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19A-70F0-773A-81B8-08A45FCF39FA}"/>
              </a:ext>
            </a:extLst>
          </p:cNvPr>
          <p:cNvSpPr>
            <a:spLocks noGrp="1"/>
          </p:cNvSpPr>
          <p:nvPr>
            <p:ph type="title"/>
          </p:nvPr>
        </p:nvSpPr>
        <p:spPr/>
        <p:txBody>
          <a:bodyPr/>
          <a:lstStyle/>
          <a:p>
            <a:r>
              <a:rPr lang="en-US" dirty="0"/>
              <a:t>Prepare – visualization </a:t>
            </a:r>
          </a:p>
        </p:txBody>
      </p:sp>
      <p:sp>
        <p:nvSpPr>
          <p:cNvPr id="3" name="Content Placeholder 2">
            <a:extLst>
              <a:ext uri="{FF2B5EF4-FFF2-40B4-BE49-F238E27FC236}">
                <a16:creationId xmlns:a16="http://schemas.microsoft.com/office/drawing/2014/main" id="{64C827AE-726E-2566-B465-6E9719C90FAC}"/>
              </a:ext>
            </a:extLst>
          </p:cNvPr>
          <p:cNvSpPr>
            <a:spLocks noGrp="1"/>
          </p:cNvSpPr>
          <p:nvPr>
            <p:ph idx="1"/>
          </p:nvPr>
        </p:nvSpPr>
        <p:spPr/>
        <p:txBody>
          <a:bodyPr/>
          <a:lstStyle/>
          <a:p>
            <a:r>
              <a:rPr lang="en-US" u="sng" dirty="0"/>
              <a:t>General Observations based on visualizations  </a:t>
            </a:r>
            <a:r>
              <a:rPr lang="en-US" dirty="0"/>
              <a:t>We are not too concerned about possible lack of normal distributions to the data.  We only worry about this if using an algorithm that requires normal distribution.  Right now, the possible lack of normality is merely noted.  We only need to act upon this if the algorithm used calls for data with normal distributions.  </a:t>
            </a:r>
          </a:p>
          <a:p>
            <a:r>
              <a:rPr lang="en-US" dirty="0"/>
              <a:t>POVERTY may be ordinal.  Again, this is not a problem right now, but must be noted when determining the type of algorithm to use.  </a:t>
            </a:r>
          </a:p>
          <a:p>
            <a:r>
              <a:rPr lang="en-US" dirty="0"/>
              <a:t>N = 21,944:  This should be sufficient to run an analysis.</a:t>
            </a:r>
          </a:p>
          <a:p>
            <a:r>
              <a:rPr lang="en-US" dirty="0"/>
              <a:t>All our data is categorical.  It may make sense to transform the data into binary forms to simplify the model and reduce computational power.  However, there are only 4 variables in total, with 3 to 4 levels.  The resulting model, and computational power required to train model may not be that complex.  For now, no changes will be made to structure of data.  </a:t>
            </a:r>
          </a:p>
          <a:p>
            <a:endParaRPr lang="en-US" dirty="0"/>
          </a:p>
        </p:txBody>
      </p:sp>
    </p:spTree>
    <p:extLst>
      <p:ext uri="{BB962C8B-B14F-4D97-AF65-F5344CB8AC3E}">
        <p14:creationId xmlns:p14="http://schemas.microsoft.com/office/powerpoint/2010/main" val="64733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90DF-0B1B-BBD0-90A8-419271E7BCA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9BF0BC9-6CF5-DE1B-FC93-03B819983A19}"/>
              </a:ext>
            </a:extLst>
          </p:cNvPr>
          <p:cNvSpPr>
            <a:spLocks noGrp="1"/>
          </p:cNvSpPr>
          <p:nvPr>
            <p:ph idx="1"/>
          </p:nvPr>
        </p:nvSpPr>
        <p:spPr/>
        <p:txBody>
          <a:bodyPr anchor="ctr"/>
          <a:lstStyle/>
          <a:p>
            <a:r>
              <a:rPr lang="en-US" dirty="0"/>
              <a:t>H</a:t>
            </a:r>
            <a:r>
              <a:rPr lang="en-US" baseline="-25000" dirty="0"/>
              <a:t>0</a:t>
            </a:r>
            <a:r>
              <a:rPr lang="en-US" dirty="0"/>
              <a:t>:  There is no statistically significant association between depression and poverty levels after controlling for general health, and current smoking habits </a:t>
            </a:r>
          </a:p>
          <a:p>
            <a:r>
              <a:rPr lang="en-US" dirty="0"/>
              <a:t>H</a:t>
            </a:r>
            <a:r>
              <a:rPr lang="en-US" baseline="-25000" dirty="0"/>
              <a:t>A</a:t>
            </a:r>
            <a:r>
              <a:rPr lang="en-US" dirty="0"/>
              <a:t>:  There is a statistically significant association between depression and poverty levels after controlling for general health, and current smoking habits </a:t>
            </a:r>
            <a:endParaRPr lang="en-US" baseline="-25000" dirty="0"/>
          </a:p>
          <a:p>
            <a:endParaRPr lang="en-US" baseline="-25000" dirty="0"/>
          </a:p>
        </p:txBody>
      </p:sp>
    </p:spTree>
    <p:extLst>
      <p:ext uri="{BB962C8B-B14F-4D97-AF65-F5344CB8AC3E}">
        <p14:creationId xmlns:p14="http://schemas.microsoft.com/office/powerpoint/2010/main" val="17355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A422-1E75-35EE-E667-EF7A53538F07}"/>
              </a:ext>
            </a:extLst>
          </p:cNvPr>
          <p:cNvSpPr>
            <a:spLocks noGrp="1"/>
          </p:cNvSpPr>
          <p:nvPr>
            <p:ph type="title"/>
          </p:nvPr>
        </p:nvSpPr>
        <p:spPr/>
        <p:txBody>
          <a:bodyPr/>
          <a:lstStyle/>
          <a:p>
            <a:r>
              <a:rPr lang="en-US" dirty="0"/>
              <a:t>Top-down program design</a:t>
            </a:r>
          </a:p>
        </p:txBody>
      </p:sp>
      <p:sp>
        <p:nvSpPr>
          <p:cNvPr id="3" name="Content Placeholder 2">
            <a:extLst>
              <a:ext uri="{FF2B5EF4-FFF2-40B4-BE49-F238E27FC236}">
                <a16:creationId xmlns:a16="http://schemas.microsoft.com/office/drawing/2014/main" id="{D4E09C65-7678-E31A-B0B7-CA3875F1AC01}"/>
              </a:ext>
            </a:extLst>
          </p:cNvPr>
          <p:cNvSpPr>
            <a:spLocks noGrp="1"/>
          </p:cNvSpPr>
          <p:nvPr>
            <p:ph idx="1"/>
          </p:nvPr>
        </p:nvSpPr>
        <p:spPr/>
        <p:txBody>
          <a:bodyPr>
            <a:normAutofit lnSpcReduction="10000"/>
          </a:bodyPr>
          <a:lstStyle/>
          <a:p>
            <a:r>
              <a:rPr lang="en-US" dirty="0"/>
              <a:t>Overall Task:  Develop Python program that takes CHIS 2020 as input (poverty, general health, smoking habits) and outputs predicted effect on depression levels.</a:t>
            </a:r>
          </a:p>
          <a:p>
            <a:pPr lvl="1"/>
            <a:r>
              <a:rPr lang="en-US" dirty="0"/>
              <a:t>VAR AJ32:  captures results of survey question “Feeling depressed in the past 30 days?</a:t>
            </a:r>
          </a:p>
          <a:p>
            <a:pPr lvl="1"/>
            <a:r>
              <a:rPr lang="en-US" dirty="0"/>
              <a:t>VAR AJ32 is categorical, numeric.  Coding provided in visualization section</a:t>
            </a:r>
          </a:p>
          <a:p>
            <a:r>
              <a:rPr lang="en-US" dirty="0"/>
              <a:t>Steps to take</a:t>
            </a:r>
          </a:p>
          <a:p>
            <a:pPr lvl="1"/>
            <a:r>
              <a:rPr lang="en-US" dirty="0"/>
              <a:t>Acquire:  identify data set, retrieve data, query data.  CHIS has already been selected.  Currently in SAS XPT format.</a:t>
            </a:r>
          </a:p>
          <a:p>
            <a:pPr lvl="1"/>
            <a:r>
              <a:rPr lang="en-US" dirty="0"/>
              <a:t>Prepare:  analyze codebook, explore and process data using python and discovery from codebook.</a:t>
            </a:r>
          </a:p>
          <a:p>
            <a:pPr lvl="1"/>
            <a:r>
              <a:rPr lang="en-US" dirty="0"/>
              <a:t>Analyze data:  select analytical technique, build model</a:t>
            </a:r>
          </a:p>
          <a:p>
            <a:pPr lvl="1"/>
            <a:r>
              <a:rPr lang="en-US" dirty="0"/>
              <a:t>Report:  communicate results – not inclusive to code development</a:t>
            </a:r>
          </a:p>
          <a:p>
            <a:pPr lvl="1"/>
            <a:r>
              <a:rPr lang="en-US" dirty="0"/>
              <a:t>Act:  apply results, connect results with problem statement – not inclusive to code development</a:t>
            </a:r>
          </a:p>
        </p:txBody>
      </p:sp>
    </p:spTree>
    <p:extLst>
      <p:ext uri="{BB962C8B-B14F-4D97-AF65-F5344CB8AC3E}">
        <p14:creationId xmlns:p14="http://schemas.microsoft.com/office/powerpoint/2010/main" val="267180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C62F-C37D-7433-8E69-15A8E2DFE19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1CE7DA23-DECB-F000-EF18-26CEFC57C9E4}"/>
              </a:ext>
            </a:extLst>
          </p:cNvPr>
          <p:cNvSpPr>
            <a:spLocks noGrp="1"/>
          </p:cNvSpPr>
          <p:nvPr>
            <p:ph sz="half" idx="1"/>
          </p:nvPr>
        </p:nvSpPr>
        <p:spPr/>
        <p:txBody>
          <a:bodyPr/>
          <a:lstStyle/>
          <a:p>
            <a:r>
              <a:rPr lang="en-US" dirty="0"/>
              <a:t>DEPRESSION = CHIS2020DATASET(POVERTY, GENERAL HEALTH, SMOKING)</a:t>
            </a:r>
          </a:p>
        </p:txBody>
      </p:sp>
      <p:sp>
        <p:nvSpPr>
          <p:cNvPr id="4" name="Content Placeholder 3">
            <a:extLst>
              <a:ext uri="{FF2B5EF4-FFF2-40B4-BE49-F238E27FC236}">
                <a16:creationId xmlns:a16="http://schemas.microsoft.com/office/drawing/2014/main" id="{9E7E460A-4D12-26F0-DA5C-1DC6D930A472}"/>
              </a:ext>
            </a:extLst>
          </p:cNvPr>
          <p:cNvSpPr>
            <a:spLocks noGrp="1"/>
          </p:cNvSpPr>
          <p:nvPr>
            <p:ph sz="half" idx="2"/>
          </p:nvPr>
        </p:nvSpPr>
        <p:spPr/>
        <p:txBody>
          <a:bodyPr/>
          <a:lstStyle/>
          <a:p>
            <a:r>
              <a:rPr lang="en-US" dirty="0"/>
              <a:t>Main Program( output depression, input CHIS dataset with variables for poverty levels, general health, and current smoking habits)</a:t>
            </a:r>
          </a:p>
        </p:txBody>
      </p:sp>
    </p:spTree>
    <p:extLst>
      <p:ext uri="{BB962C8B-B14F-4D97-AF65-F5344CB8AC3E}">
        <p14:creationId xmlns:p14="http://schemas.microsoft.com/office/powerpoint/2010/main" val="27960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0777-D328-4722-D77C-91CD50AAF31B}"/>
              </a:ext>
            </a:extLst>
          </p:cNvPr>
          <p:cNvSpPr>
            <a:spLocks noGrp="1"/>
          </p:cNvSpPr>
          <p:nvPr>
            <p:ph type="title"/>
          </p:nvPr>
        </p:nvSpPr>
        <p:spPr/>
        <p:txBody>
          <a:bodyPr/>
          <a:lstStyle/>
          <a:p>
            <a:r>
              <a:rPr lang="en-US" dirty="0"/>
              <a:t>Flow chart</a:t>
            </a:r>
          </a:p>
        </p:txBody>
      </p:sp>
      <p:sp>
        <p:nvSpPr>
          <p:cNvPr id="7" name="Oval 6">
            <a:extLst>
              <a:ext uri="{FF2B5EF4-FFF2-40B4-BE49-F238E27FC236}">
                <a16:creationId xmlns:a16="http://schemas.microsoft.com/office/drawing/2014/main" id="{4D10D466-7B88-5BA9-CA09-207910179F55}"/>
              </a:ext>
            </a:extLst>
          </p:cNvPr>
          <p:cNvSpPr/>
          <p:nvPr/>
        </p:nvSpPr>
        <p:spPr>
          <a:xfrm>
            <a:off x="5146246" y="483576"/>
            <a:ext cx="1198807" cy="444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8" name="Rectangle 7">
            <a:extLst>
              <a:ext uri="{FF2B5EF4-FFF2-40B4-BE49-F238E27FC236}">
                <a16:creationId xmlns:a16="http://schemas.microsoft.com/office/drawing/2014/main" id="{B0CF51F3-49FE-8D6A-2944-3E59DE0DA1C9}"/>
              </a:ext>
            </a:extLst>
          </p:cNvPr>
          <p:cNvSpPr/>
          <p:nvPr/>
        </p:nvSpPr>
        <p:spPr>
          <a:xfrm>
            <a:off x="4753491" y="1284406"/>
            <a:ext cx="1984316" cy="61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data</a:t>
            </a:r>
          </a:p>
        </p:txBody>
      </p:sp>
      <p:sp>
        <p:nvSpPr>
          <p:cNvPr id="9" name="Rectangle 8">
            <a:extLst>
              <a:ext uri="{FF2B5EF4-FFF2-40B4-BE49-F238E27FC236}">
                <a16:creationId xmlns:a16="http://schemas.microsoft.com/office/drawing/2014/main" id="{82897CBC-9B08-C028-2CBF-719F95FE5D97}"/>
              </a:ext>
            </a:extLst>
          </p:cNvPr>
          <p:cNvSpPr/>
          <p:nvPr/>
        </p:nvSpPr>
        <p:spPr>
          <a:xfrm>
            <a:off x="4094161" y="2438236"/>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Preliminary analysis</a:t>
            </a:r>
            <a:r>
              <a:rPr lang="en-US" dirty="0">
                <a:solidFill>
                  <a:schemeClr val="tx1"/>
                </a:solidFill>
              </a:rPr>
              <a:t>:  ID data set features, statistically describe data</a:t>
            </a:r>
          </a:p>
        </p:txBody>
      </p:sp>
      <p:sp>
        <p:nvSpPr>
          <p:cNvPr id="10" name="Rectangle 9">
            <a:extLst>
              <a:ext uri="{FF2B5EF4-FFF2-40B4-BE49-F238E27FC236}">
                <a16:creationId xmlns:a16="http://schemas.microsoft.com/office/drawing/2014/main" id="{3CB3DFDA-F26E-E5E2-B786-79BAAF85ADD2}"/>
              </a:ext>
            </a:extLst>
          </p:cNvPr>
          <p:cNvSpPr/>
          <p:nvPr/>
        </p:nvSpPr>
        <p:spPr>
          <a:xfrm>
            <a:off x="4094161" y="4053334"/>
            <a:ext cx="3314700" cy="115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Visualize</a:t>
            </a:r>
            <a:r>
              <a:rPr lang="en-US" dirty="0">
                <a:solidFill>
                  <a:schemeClr val="tx1"/>
                </a:solidFill>
              </a:rPr>
              <a:t>:  Plot each feature against output variable (depression) to understand data</a:t>
            </a:r>
          </a:p>
        </p:txBody>
      </p:sp>
      <p:sp>
        <p:nvSpPr>
          <p:cNvPr id="11" name="Rectangle 10">
            <a:extLst>
              <a:ext uri="{FF2B5EF4-FFF2-40B4-BE49-F238E27FC236}">
                <a16:creationId xmlns:a16="http://schemas.microsoft.com/office/drawing/2014/main" id="{A8C70CBF-E63A-3FCD-C87F-7BAA740713EA}"/>
              </a:ext>
            </a:extLst>
          </p:cNvPr>
          <p:cNvSpPr/>
          <p:nvPr/>
        </p:nvSpPr>
        <p:spPr>
          <a:xfrm>
            <a:off x="4094161" y="5668432"/>
            <a:ext cx="3314700" cy="82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 Data:  handle missing values</a:t>
            </a:r>
          </a:p>
        </p:txBody>
      </p:sp>
      <p:cxnSp>
        <p:nvCxnSpPr>
          <p:cNvPr id="13" name="Straight Arrow Connector 12">
            <a:extLst>
              <a:ext uri="{FF2B5EF4-FFF2-40B4-BE49-F238E27FC236}">
                <a16:creationId xmlns:a16="http://schemas.microsoft.com/office/drawing/2014/main" id="{36BC1B62-0EA4-1BC7-FCF2-B60E93D79889}"/>
              </a:ext>
            </a:extLst>
          </p:cNvPr>
          <p:cNvCxnSpPr>
            <a:stCxn id="8" idx="2"/>
            <a:endCxn id="9" idx="0"/>
          </p:cNvCxnSpPr>
          <p:nvPr/>
        </p:nvCxnSpPr>
        <p:spPr>
          <a:xfrm>
            <a:off x="5745649" y="1899138"/>
            <a:ext cx="0" cy="5486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F669AD-A3E3-440B-A371-8AD1B00BA245}"/>
              </a:ext>
            </a:extLst>
          </p:cNvPr>
          <p:cNvCxnSpPr>
            <a:cxnSpLocks/>
            <a:endCxn id="10" idx="0"/>
          </p:cNvCxnSpPr>
          <p:nvPr/>
        </p:nvCxnSpPr>
        <p:spPr>
          <a:xfrm>
            <a:off x="5745649" y="3590028"/>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CC821-8FFC-762B-88E3-01B44C830A8B}"/>
              </a:ext>
            </a:extLst>
          </p:cNvPr>
          <p:cNvCxnSpPr>
            <a:cxnSpLocks/>
          </p:cNvCxnSpPr>
          <p:nvPr/>
        </p:nvCxnSpPr>
        <p:spPr>
          <a:xfrm>
            <a:off x="5745649" y="5205126"/>
            <a:ext cx="5862" cy="463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0AE3D-A561-8CE7-8072-1729AF2EB1BB}"/>
              </a:ext>
            </a:extLst>
          </p:cNvPr>
          <p:cNvCxnSpPr>
            <a:cxnSpLocks/>
            <a:endCxn id="8" idx="0"/>
          </p:cNvCxnSpPr>
          <p:nvPr/>
        </p:nvCxnSpPr>
        <p:spPr>
          <a:xfrm>
            <a:off x="5745649" y="927913"/>
            <a:ext cx="0" cy="3564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7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D73B-5765-7237-7D71-F8F3D1E0FEF6}"/>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FEF0116-CCA9-9FAB-1D20-4D03D765446F}"/>
              </a:ext>
            </a:extLst>
          </p:cNvPr>
          <p:cNvSpPr>
            <a:spLocks noGrp="1"/>
          </p:cNvSpPr>
          <p:nvPr>
            <p:ph idx="1"/>
          </p:nvPr>
        </p:nvSpPr>
        <p:spPr/>
        <p:txBody>
          <a:bodyPr>
            <a:normAutofit fontScale="92500" lnSpcReduction="20000"/>
          </a:bodyPr>
          <a:lstStyle/>
          <a:p>
            <a:r>
              <a:rPr lang="en-US" dirty="0"/>
              <a:t># Start</a:t>
            </a:r>
          </a:p>
          <a:p>
            <a:r>
              <a:rPr lang="en-US" dirty="0"/>
              <a:t># STEP 1 Acquire data:  from CHIS website</a:t>
            </a:r>
          </a:p>
          <a:p>
            <a:r>
              <a:rPr lang="en-US" dirty="0"/>
              <a:t># Import libraries:  pandas, NumPy, seaborn, matplotlib</a:t>
            </a:r>
          </a:p>
          <a:p>
            <a:r>
              <a:rPr lang="en-US" dirty="0"/>
              <a:t># Read dataset: import data.  Must read in SAS XPT file into Python</a:t>
            </a:r>
          </a:p>
          <a:p>
            <a:r>
              <a:rPr lang="en-US" dirty="0"/>
              <a:t>#STEP 2:  Prepare – conduct analysis of codebook – identify appropriate variables, and determine structure</a:t>
            </a:r>
          </a:p>
          <a:p>
            <a:r>
              <a:rPr lang="en-US" dirty="0"/>
              <a:t> # read data:  data.head(), data.info()</a:t>
            </a:r>
          </a:p>
          <a:p>
            <a:r>
              <a:rPr lang="en-US" dirty="0"/>
              <a:t># Format data:  create new data set with appropriate variables– SMOKING, AB1, POVLL, AJ32</a:t>
            </a:r>
          </a:p>
          <a:p>
            <a:r>
              <a:rPr lang="en-US" dirty="0"/>
              <a:t># Remove inappropriate values – AJ32(Variable for depression) contains  value of -2  (means proxy skipped).  Not applicable, remove.  </a:t>
            </a:r>
          </a:p>
          <a:p>
            <a:r>
              <a:rPr lang="en-US" dirty="0"/>
              <a:t># Visualization:  make histograms, scatter plots and bar charts, use as appropriate.</a:t>
            </a:r>
          </a:p>
          <a:p>
            <a:r>
              <a:rPr lang="en-US" dirty="0"/>
              <a:t>End program</a:t>
            </a:r>
          </a:p>
          <a:p>
            <a:pPr algn="ctr"/>
            <a:endParaRPr lang="en-US" dirty="0"/>
          </a:p>
        </p:txBody>
      </p:sp>
    </p:spTree>
    <p:extLst>
      <p:ext uri="{BB962C8B-B14F-4D97-AF65-F5344CB8AC3E}">
        <p14:creationId xmlns:p14="http://schemas.microsoft.com/office/powerpoint/2010/main" val="11315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9C0A-5F02-596C-95C9-B6B0E973DB2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8DFCCB1E-0D57-4730-DE6F-BC1B8EFE9C30}"/>
              </a:ext>
            </a:extLst>
          </p:cNvPr>
          <p:cNvSpPr>
            <a:spLocks noGrp="1"/>
          </p:cNvSpPr>
          <p:nvPr>
            <p:ph idx="1"/>
          </p:nvPr>
        </p:nvSpPr>
        <p:spPr/>
        <p:txBody>
          <a:bodyPr/>
          <a:lstStyle/>
          <a:p>
            <a:r>
              <a:rPr lang="en-US" dirty="0"/>
              <a:t>Data set was acquired via CHIS website (</a:t>
            </a:r>
            <a:r>
              <a:rPr lang="en-US" dirty="0">
                <a:hlinkClick r:id="rId2"/>
              </a:rPr>
              <a:t>https://healthpolicy.ucla.edu/chis/data/pages/getchisdata.aspx</a:t>
            </a:r>
            <a:r>
              <a:rPr lang="en-US" dirty="0"/>
              <a:t>).  This is a well respected and well cited survey repository that conducts surveys to delve into California's public health issues.  </a:t>
            </a:r>
          </a:p>
          <a:p>
            <a:r>
              <a:rPr lang="en-US" dirty="0"/>
              <a:t>CHIS website proved extensive codebook to assist in analysis and will be relied upon for the data preparation of this project.</a:t>
            </a:r>
          </a:p>
        </p:txBody>
      </p:sp>
    </p:spTree>
    <p:extLst>
      <p:ext uri="{BB962C8B-B14F-4D97-AF65-F5344CB8AC3E}">
        <p14:creationId xmlns:p14="http://schemas.microsoft.com/office/powerpoint/2010/main" val="382679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3543-FDD1-B7BE-7172-42D531060482}"/>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6FD22DC7-2C7B-BE9A-E868-0864D298F8C8}"/>
              </a:ext>
            </a:extLst>
          </p:cNvPr>
          <p:cNvSpPr>
            <a:spLocks noGrp="1"/>
          </p:cNvSpPr>
          <p:nvPr>
            <p:ph idx="1"/>
          </p:nvPr>
        </p:nvSpPr>
        <p:spPr/>
        <p:txBody>
          <a:bodyPr/>
          <a:lstStyle/>
          <a:p>
            <a:r>
              <a:rPr lang="en-US" dirty="0"/>
              <a:t>Codebook identifies AJ32, variable for depression with value of -2, meaning proxy missing.  </a:t>
            </a:r>
          </a:p>
          <a:p>
            <a:r>
              <a:rPr lang="en-US" dirty="0"/>
              <a:t>All other variables are categorical numeric</a:t>
            </a:r>
          </a:p>
        </p:txBody>
      </p:sp>
    </p:spTree>
    <p:extLst>
      <p:ext uri="{BB962C8B-B14F-4D97-AF65-F5344CB8AC3E}">
        <p14:creationId xmlns:p14="http://schemas.microsoft.com/office/powerpoint/2010/main" val="1404041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312</TotalTime>
  <Words>1269</Words>
  <Application>Microsoft Office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Celestial</vt:lpstr>
      <vt:lpstr>Association between depression and poverty</vt:lpstr>
      <vt:lpstr>Problem statement</vt:lpstr>
      <vt:lpstr>Hypothesis formulation</vt:lpstr>
      <vt:lpstr>Top-down program design</vt:lpstr>
      <vt:lpstr>Hierarchy chart</vt:lpstr>
      <vt:lpstr>Flow chart</vt:lpstr>
      <vt:lpstr>pseudocode</vt:lpstr>
      <vt:lpstr>Acquire</vt:lpstr>
      <vt:lpstr>prepare</vt:lpstr>
      <vt:lpstr>prepare</vt:lpstr>
      <vt:lpstr>prepare</vt:lpstr>
      <vt:lpstr>PREPARE</vt:lpstr>
      <vt:lpstr>PREPARE</vt:lpstr>
      <vt:lpstr>prepare</vt:lpstr>
      <vt:lpstr>prepare</vt:lpstr>
      <vt:lpstr>Prepare - visualization</vt:lpstr>
      <vt:lpstr>Prepare - visualization</vt:lpstr>
      <vt:lpstr>Prepare - visualization</vt:lpstr>
      <vt:lpstr>Prepare - visualization</vt:lpstr>
      <vt:lpstr>Prepare – visualization </vt:lpstr>
      <vt:lpstr>Prepare - visualization</vt:lpstr>
      <vt:lpstr>Prepare – visualization </vt:lpstr>
      <vt:lpstr>Prepare - visualization</vt:lpstr>
      <vt:lpstr>Prepare – visualization </vt:lpstr>
      <vt:lpstr>Prepare – visualization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Lagos</dc:creator>
  <cp:lastModifiedBy>Daniel Lagos</cp:lastModifiedBy>
  <cp:revision>151</cp:revision>
  <dcterms:created xsi:type="dcterms:W3CDTF">2022-10-01T03:19:30Z</dcterms:created>
  <dcterms:modified xsi:type="dcterms:W3CDTF">2022-10-10T02:27:58Z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