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77"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8" r:id="rId21"/>
    <p:sldId id="297" r:id="rId22"/>
    <p:sldId id="295"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a:t>October 9, </a:t>
            </a:r>
            <a:r>
              <a:rPr lang="en-US" dirty="0"/>
              <a:t>2022</a:t>
            </a:r>
          </a:p>
          <a:p>
            <a:pPr algn="ctr"/>
            <a:r>
              <a:rPr lang="en-US" dirty="0"/>
              <a:t>https://github.com/danlagos/ANA500---Week-2</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825909" y="808055"/>
            <a:ext cx="3979205" cy="1453363"/>
          </a:xfrm>
        </p:spPr>
        <p:txBody>
          <a:bodyPr>
            <a:normAutofit/>
          </a:bodyPr>
          <a:lstStyle/>
          <a:p>
            <a:r>
              <a:rPr lang="en-US" dirty="0"/>
              <a:t>Prepare - visualization</a:t>
            </a:r>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802178" y="2261420"/>
            <a:ext cx="4002936" cy="3637935"/>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pic>
        <p:nvPicPr>
          <p:cNvPr id="5" name="Picture 4">
            <a:extLst>
              <a:ext uri="{FF2B5EF4-FFF2-40B4-BE49-F238E27FC236}">
                <a16:creationId xmlns:a16="http://schemas.microsoft.com/office/drawing/2014/main" id="{10741974-C187-D111-F471-CA2406DAAA19}"/>
              </a:ext>
            </a:extLst>
          </p:cNvPr>
          <p:cNvPicPr>
            <a:picLocks noChangeAspect="1"/>
          </p:cNvPicPr>
          <p:nvPr/>
        </p:nvPicPr>
        <p:blipFill>
          <a:blip r:embed="rId3"/>
          <a:stretch>
            <a:fillRect/>
          </a:stretch>
        </p:blipFill>
        <p:spPr>
          <a:xfrm>
            <a:off x="5289752" y="1321100"/>
            <a:ext cx="6095593" cy="40535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638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of POVERTY and box plot of DEPRESSION vs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806D110C-242B-8C60-0D8F-CF1282F2633A}"/>
              </a:ext>
            </a:extLst>
          </p:cNvPr>
          <p:cNvPicPr>
            <a:picLocks noChangeAspect="1"/>
          </p:cNvPicPr>
          <p:nvPr/>
        </p:nvPicPr>
        <p:blipFill>
          <a:blip r:embed="rId3"/>
          <a:stretch>
            <a:fillRect/>
          </a:stretch>
        </p:blipFill>
        <p:spPr>
          <a:xfrm>
            <a:off x="6870642" y="733077"/>
            <a:ext cx="3849037"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9EF96106-AAF5-9CDE-3244-DD9EEFCDD7FD}"/>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5" name="Rectangle 18">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of SMOKING and box plot of DEPRESSION vs SMOKING.  Left Skew.</a:t>
            </a:r>
          </a:p>
          <a:p>
            <a:r>
              <a:rPr lang="en-US" dirty="0"/>
              <a:t>Current smoking habits</a:t>
            </a:r>
          </a:p>
          <a:p>
            <a:r>
              <a:rPr lang="en-US" dirty="0"/>
              <a:t>Coding</a:t>
            </a:r>
          </a:p>
          <a:p>
            <a:pPr lvl="1"/>
            <a:r>
              <a:rPr lang="en-US" dirty="0"/>
              <a:t>1 = currently smokes</a:t>
            </a:r>
          </a:p>
          <a:p>
            <a:pPr lvl="1"/>
            <a:r>
              <a:rPr lang="en-US" dirty="0"/>
              <a:t>2 = quite smoking</a:t>
            </a:r>
          </a:p>
          <a:p>
            <a:pPr lvl="1"/>
            <a:r>
              <a:rPr lang="en-US" dirty="0"/>
              <a:t>3 = never smoked regularly</a:t>
            </a:r>
          </a:p>
        </p:txBody>
      </p:sp>
      <p:sp>
        <p:nvSpPr>
          <p:cNvPr id="26"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4">
            <a:extLst>
              <a:ext uri="{FF2B5EF4-FFF2-40B4-BE49-F238E27FC236}">
                <a16:creationId xmlns:a16="http://schemas.microsoft.com/office/drawing/2014/main" id="{64865316-D407-A6E4-943B-4CDAF8781DD5}"/>
              </a:ext>
            </a:extLst>
          </p:cNvPr>
          <p:cNvPicPr>
            <a:picLocks noChangeAspect="1"/>
          </p:cNvPicPr>
          <p:nvPr/>
        </p:nvPicPr>
        <p:blipFill>
          <a:blip r:embed="rId3"/>
          <a:stretch>
            <a:fillRect/>
          </a:stretch>
        </p:blipFill>
        <p:spPr>
          <a:xfrm>
            <a:off x="6891485" y="3517844"/>
            <a:ext cx="3807350"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F3CEB2CB-1143-A46F-95FD-D1E6E90BA51D}"/>
              </a:ext>
            </a:extLst>
          </p:cNvPr>
          <p:cNvPicPr>
            <a:picLocks noChangeAspect="1"/>
          </p:cNvPicPr>
          <p:nvPr/>
        </p:nvPicPr>
        <p:blipFill>
          <a:blip r:embed="rId4"/>
          <a:stretch>
            <a:fillRect/>
          </a:stretch>
        </p:blipFill>
        <p:spPr>
          <a:xfrm>
            <a:off x="6834870" y="890396"/>
            <a:ext cx="392057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lnSpcReduction="10000"/>
          </a:bodyPr>
          <a:lstStyle/>
          <a:p>
            <a:pPr>
              <a:lnSpc>
                <a:spcPct val="90000"/>
              </a:lnSpc>
            </a:pPr>
            <a:r>
              <a:rPr lang="en-US" sz="1700" dirty="0"/>
              <a:t>Histogram of GENERAL HEALTH and box plot of DEPRESSION vs GENERAL HEALTH , either right skew or might be normal.  Difficult to determine.</a:t>
            </a:r>
          </a:p>
          <a:p>
            <a:pPr>
              <a:lnSpc>
                <a:spcPct val="90000"/>
              </a:lnSpc>
            </a:pPr>
            <a:r>
              <a:rPr lang="en-US" sz="1700" dirty="0"/>
              <a:t>General Health Condition</a:t>
            </a:r>
          </a:p>
          <a:p>
            <a:pPr>
              <a:lnSpc>
                <a:spcPct val="90000"/>
              </a:lnSpc>
            </a:pPr>
            <a:r>
              <a:rPr lang="en-US" sz="1700" dirty="0"/>
              <a:t>Coding</a:t>
            </a:r>
          </a:p>
          <a:p>
            <a:pPr lvl="1">
              <a:lnSpc>
                <a:spcPct val="90000"/>
              </a:lnSpc>
            </a:pPr>
            <a:r>
              <a:rPr lang="en-US" sz="1700" dirty="0"/>
              <a:t>1 = excellent</a:t>
            </a:r>
          </a:p>
          <a:p>
            <a:pPr lvl="1">
              <a:lnSpc>
                <a:spcPct val="90000"/>
              </a:lnSpc>
            </a:pPr>
            <a:r>
              <a:rPr lang="en-US" sz="1700" dirty="0"/>
              <a:t>2 = very good</a:t>
            </a:r>
          </a:p>
          <a:p>
            <a:pPr lvl="1">
              <a:lnSpc>
                <a:spcPct val="90000"/>
              </a:lnSpc>
            </a:pPr>
            <a:r>
              <a:rPr lang="en-US" sz="1700" dirty="0"/>
              <a:t>3 = good</a:t>
            </a:r>
          </a:p>
          <a:p>
            <a:pPr lvl="1">
              <a:lnSpc>
                <a:spcPct val="90000"/>
              </a:lnSpc>
            </a:pPr>
            <a:r>
              <a:rPr lang="en-US" sz="1700" dirty="0"/>
              <a:t>4 = fair</a:t>
            </a:r>
          </a:p>
          <a:p>
            <a:pPr lvl="1">
              <a:lnSpc>
                <a:spcPct val="90000"/>
              </a:lnSpc>
            </a:pPr>
            <a:r>
              <a:rPr lang="en-US" sz="1700" dirty="0"/>
              <a:t>5 = poor</a:t>
            </a:r>
          </a:p>
          <a:p>
            <a:pPr>
              <a:lnSpc>
                <a:spcPct val="90000"/>
              </a:lnSpc>
            </a:pPr>
            <a:endParaRPr lang="en-US" sz="1700"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0762282-1BD7-86EB-A858-6BD4AA45AEB1}"/>
              </a:ext>
            </a:extLst>
          </p:cNvPr>
          <p:cNvPicPr>
            <a:picLocks noChangeAspect="1"/>
          </p:cNvPicPr>
          <p:nvPr/>
        </p:nvPicPr>
        <p:blipFill>
          <a:blip r:embed="rId3"/>
          <a:stretch>
            <a:fillRect/>
          </a:stretch>
        </p:blipFill>
        <p:spPr>
          <a:xfrm>
            <a:off x="6877641" y="733077"/>
            <a:ext cx="3835039" cy="2636590"/>
          </a:xfrm>
          <a:prstGeom prst="roundRect">
            <a:avLst>
              <a:gd name="adj" fmla="val 4207"/>
            </a:avLst>
          </a:prstGeom>
          <a:ln w="50800" cap="sq" cmpd="dbl">
            <a:noFill/>
            <a:miter lim="800000"/>
          </a:ln>
          <a:effectLst/>
        </p:spPr>
      </p:pic>
      <p:pic>
        <p:nvPicPr>
          <p:cNvPr id="5" name="Picture 4">
            <a:extLst>
              <a:ext uri="{FF2B5EF4-FFF2-40B4-BE49-F238E27FC236}">
                <a16:creationId xmlns:a16="http://schemas.microsoft.com/office/drawing/2014/main" id="{653E9426-F9DF-64EA-FD6F-EC892299B3EE}"/>
              </a:ext>
            </a:extLst>
          </p:cNvPr>
          <p:cNvPicPr>
            <a:picLocks noChangeAspect="1"/>
          </p:cNvPicPr>
          <p:nvPr/>
        </p:nvPicPr>
        <p:blipFill>
          <a:blip r:embed="rId4"/>
          <a:stretch>
            <a:fillRect/>
          </a:stretch>
        </p:blipFill>
        <p:spPr>
          <a:xfrm>
            <a:off x="6856491" y="3483966"/>
            <a:ext cx="3877337"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43823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405333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668432"/>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Data: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0" cy="5486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359002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5205126"/>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2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SMOKING, AB1, POVLL, AJ32</a:t>
            </a:r>
          </a:p>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End program</a:t>
            </a:r>
          </a:p>
          <a:p>
            <a:pPr algn="ctr"/>
            <a:endParaRPr lang="en-US" dirty="0"/>
          </a:p>
        </p:txBody>
      </p:sp>
    </p:spTree>
    <p:extLst>
      <p:ext uri="{BB962C8B-B14F-4D97-AF65-F5344CB8AC3E}">
        <p14:creationId xmlns:p14="http://schemas.microsoft.com/office/powerpoint/2010/main" val="1131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255</TotalTime>
  <Words>905</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114</cp:revision>
  <dcterms:created xsi:type="dcterms:W3CDTF">2022-10-01T03:19:30Z</dcterms:created>
  <dcterms:modified xsi:type="dcterms:W3CDTF">2022-10-07T09:35:23Z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