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6"/>
  </p:notesMasterIdLst>
  <p:sldIdLst>
    <p:sldId id="277" r:id="rId5"/>
    <p:sldId id="278" r:id="rId6"/>
    <p:sldId id="279" r:id="rId7"/>
    <p:sldId id="280" r:id="rId8"/>
    <p:sldId id="282" r:id="rId9"/>
    <p:sldId id="304" r:id="rId10"/>
    <p:sldId id="283" r:id="rId11"/>
    <p:sldId id="305" r:id="rId12"/>
    <p:sldId id="306" r:id="rId13"/>
    <p:sldId id="284" r:id="rId14"/>
    <p:sldId id="307" r:id="rId15"/>
    <p:sldId id="308" r:id="rId16"/>
    <p:sldId id="285" r:id="rId17"/>
    <p:sldId id="286" r:id="rId18"/>
    <p:sldId id="287" r:id="rId19"/>
    <p:sldId id="288" r:id="rId20"/>
    <p:sldId id="289" r:id="rId21"/>
    <p:sldId id="290" r:id="rId22"/>
    <p:sldId id="291" r:id="rId23"/>
    <p:sldId id="292" r:id="rId24"/>
    <p:sldId id="293" r:id="rId25"/>
    <p:sldId id="298" r:id="rId26"/>
    <p:sldId id="299" r:id="rId27"/>
    <p:sldId id="297" r:id="rId28"/>
    <p:sldId id="300" r:id="rId29"/>
    <p:sldId id="295" r:id="rId30"/>
    <p:sldId id="301" r:id="rId31"/>
    <p:sldId id="296" r:id="rId32"/>
    <p:sldId id="302" r:id="rId33"/>
    <p:sldId id="303" r:id="rId34"/>
    <p:sldId id="309" r:id="rId35"/>
    <p:sldId id="310" r:id="rId36"/>
    <p:sldId id="311" r:id="rId37"/>
    <p:sldId id="312" r:id="rId38"/>
    <p:sldId id="313" r:id="rId39"/>
    <p:sldId id="314" r:id="rId40"/>
    <p:sldId id="315" r:id="rId41"/>
    <p:sldId id="316" r:id="rId42"/>
    <p:sldId id="317" r:id="rId43"/>
    <p:sldId id="318" r:id="rId44"/>
    <p:sldId id="31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10/15/2022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10/15/2022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lagos</a:t>
            </a:r>
          </a:p>
          <a:p>
            <a:pPr algn="ctr"/>
            <a:r>
              <a:rPr lang="en-US" dirty="0"/>
              <a:t>Ana 500</a:t>
            </a:r>
          </a:p>
          <a:p>
            <a:pPr algn="ctr"/>
            <a:r>
              <a:rPr lang="en-US" dirty="0"/>
              <a:t>October 9, 2022</a:t>
            </a:r>
          </a:p>
          <a:p>
            <a:pPr algn="ctr"/>
            <a:r>
              <a:rPr lang="en-US" dirty="0"/>
              <a:t>https://github.com/danlagos/ANA500-Week-3</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1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a:t>
            </a:r>
          </a:p>
          <a:p>
            <a:pPr lvl="1"/>
            <a:r>
              <a:rPr lang="en-US" dirty="0"/>
              <a:t>SMOKING, AB1 (GEN_HEALTH), POVLL (POVERTY), AJ32 (DEPRESSION)</a:t>
            </a:r>
          </a:p>
          <a:p>
            <a:pPr lvl="1"/>
            <a:r>
              <a:rPr lang="en-US" dirty="0" err="1"/>
              <a:t>Esnure</a:t>
            </a:r>
            <a:r>
              <a:rPr lang="en-US" dirty="0"/>
              <a:t> DEPRESSION is binary.  </a:t>
            </a:r>
          </a:p>
          <a:p>
            <a:pPr lvl="1"/>
            <a:r>
              <a:rPr lang="en-US" dirty="0"/>
              <a:t>Coding:  1 = Depressed, 2 = not-depressed</a:t>
            </a:r>
          </a:p>
          <a:p>
            <a:pPr marL="0" indent="0" algn="ctr">
              <a:buNone/>
            </a:pPr>
            <a:endParaRPr lang="en-US" dirty="0"/>
          </a:p>
        </p:txBody>
      </p:sp>
    </p:spTree>
    <p:extLst>
      <p:ext uri="{BB962C8B-B14F-4D97-AF65-F5344CB8AC3E}">
        <p14:creationId xmlns:p14="http://schemas.microsoft.com/office/powerpoint/2010/main" val="113158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a:bodyPr>
          <a:lstStyle/>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 STEP 3:  Analyze </a:t>
            </a:r>
          </a:p>
          <a:p>
            <a:r>
              <a:rPr lang="en-US" dirty="0"/>
              <a:t># Create two new data sets, one that contains Var DEPRESSION (Y data frame), the other that contains POVERTY, GEN_HEALTH, SMOKING (X data frame)</a:t>
            </a:r>
          </a:p>
          <a:p>
            <a:r>
              <a:rPr lang="en-US" dirty="0"/>
              <a:t># Further separate into testing and training data frames (</a:t>
            </a:r>
            <a:r>
              <a:rPr lang="en-US" dirty="0" err="1"/>
              <a:t>Y_train</a:t>
            </a:r>
            <a:r>
              <a:rPr lang="en-US" dirty="0"/>
              <a:t>, </a:t>
            </a:r>
            <a:r>
              <a:rPr lang="en-US" dirty="0" err="1"/>
              <a:t>Y_test</a:t>
            </a:r>
            <a:r>
              <a:rPr lang="en-US" dirty="0"/>
              <a:t>, </a:t>
            </a:r>
            <a:r>
              <a:rPr lang="en-US" dirty="0" err="1"/>
              <a:t>X_train</a:t>
            </a:r>
            <a:r>
              <a:rPr lang="en-US" dirty="0"/>
              <a:t>, </a:t>
            </a:r>
            <a:r>
              <a:rPr lang="en-US" dirty="0" err="1"/>
              <a:t>X_test</a:t>
            </a:r>
            <a:r>
              <a:rPr lang="en-US" dirty="0"/>
              <a:t>)</a:t>
            </a:r>
          </a:p>
          <a:p>
            <a:endParaRPr lang="en-US" dirty="0"/>
          </a:p>
        </p:txBody>
      </p:sp>
    </p:spTree>
    <p:extLst>
      <p:ext uri="{BB962C8B-B14F-4D97-AF65-F5344CB8AC3E}">
        <p14:creationId xmlns:p14="http://schemas.microsoft.com/office/powerpoint/2010/main" val="32698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85000" lnSpcReduction="10000"/>
          </a:bodyPr>
          <a:lstStyle/>
          <a:p>
            <a:r>
              <a:rPr lang="en-US" dirty="0"/>
              <a:t>Train classifier</a:t>
            </a:r>
          </a:p>
          <a:p>
            <a:pPr lvl="1"/>
            <a:r>
              <a:rPr lang="en-US" dirty="0"/>
              <a:t>Max leaf node = 10</a:t>
            </a:r>
          </a:p>
          <a:p>
            <a:pPr lvl="1"/>
            <a:r>
              <a:rPr lang="en-US" dirty="0"/>
              <a:t>Max depth = 5</a:t>
            </a:r>
          </a:p>
          <a:p>
            <a:pPr lvl="1"/>
            <a:r>
              <a:rPr lang="en-US" dirty="0"/>
              <a:t>Criterion = entropy, classifiers based on entropy are better with nonbinary categorical variables as compared to </a:t>
            </a:r>
            <a:r>
              <a:rPr lang="en-US" dirty="0" err="1"/>
              <a:t>gini</a:t>
            </a:r>
            <a:r>
              <a:rPr lang="en-US" dirty="0"/>
              <a:t> index.</a:t>
            </a:r>
          </a:p>
          <a:p>
            <a:r>
              <a:rPr lang="en-US" dirty="0"/>
              <a:t>Predict on test data</a:t>
            </a:r>
          </a:p>
          <a:p>
            <a:r>
              <a:rPr lang="en-US" dirty="0"/>
              <a:t>Assess</a:t>
            </a:r>
          </a:p>
          <a:p>
            <a:pPr lvl="1"/>
            <a:r>
              <a:rPr lang="en-US" dirty="0">
                <a:solidFill>
                  <a:schemeClr val="tx1"/>
                </a:solidFill>
              </a:rPr>
              <a:t>Accuracy score</a:t>
            </a:r>
          </a:p>
          <a:p>
            <a:pPr lvl="1"/>
            <a:r>
              <a:rPr lang="en-US" dirty="0">
                <a:solidFill>
                  <a:schemeClr val="tx1"/>
                </a:solidFill>
              </a:rPr>
              <a:t>Precision score</a:t>
            </a:r>
          </a:p>
          <a:p>
            <a:pPr lvl="1"/>
            <a:r>
              <a:rPr lang="en-US" dirty="0">
                <a:solidFill>
                  <a:schemeClr val="tx1"/>
                </a:solidFill>
              </a:rPr>
              <a:t>Recall Score</a:t>
            </a:r>
          </a:p>
          <a:p>
            <a:pPr lvl="1"/>
            <a:r>
              <a:rPr lang="en-US" dirty="0"/>
              <a:t>Plot of decision tree</a:t>
            </a:r>
          </a:p>
          <a:p>
            <a:pPr lvl="1"/>
            <a:r>
              <a:rPr lang="en-US" dirty="0">
                <a:solidFill>
                  <a:schemeClr val="tx1"/>
                </a:solidFill>
              </a:rPr>
              <a:t>Plot of feature importance’s – to determine how algorithm weights the importance of each variable.</a:t>
            </a:r>
          </a:p>
          <a:p>
            <a:pPr lvl="1"/>
            <a:endParaRPr lang="en-US" u="sng" dirty="0">
              <a:solidFill>
                <a:schemeClr val="tx1"/>
              </a:solidFill>
            </a:endParaRPr>
          </a:p>
          <a:p>
            <a:pPr lvl="1"/>
            <a:endParaRPr lang="en-US" dirty="0"/>
          </a:p>
          <a:p>
            <a:endParaRPr lang="en-US" dirty="0"/>
          </a:p>
        </p:txBody>
      </p:sp>
    </p:spTree>
    <p:extLst>
      <p:ext uri="{BB962C8B-B14F-4D97-AF65-F5344CB8AC3E}">
        <p14:creationId xmlns:p14="http://schemas.microsoft.com/office/powerpoint/2010/main" val="231198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21" name="Rectangle 14">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1361187" y="2142067"/>
            <a:ext cx="4099947" cy="3649133"/>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sp>
        <p:nvSpPr>
          <p:cNvPr id="22"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CE5829-30D5-A94B-71DD-F2E0F92A5C29}"/>
              </a:ext>
            </a:extLst>
          </p:cNvPr>
          <p:cNvPicPr>
            <a:picLocks noChangeAspect="1"/>
          </p:cNvPicPr>
          <p:nvPr/>
        </p:nvPicPr>
        <p:blipFill>
          <a:blip r:embed="rId3"/>
          <a:stretch>
            <a:fillRect/>
          </a:stretch>
        </p:blipFill>
        <p:spPr>
          <a:xfrm>
            <a:off x="6774785" y="733077"/>
            <a:ext cx="4040751" cy="2636590"/>
          </a:xfrm>
          <a:prstGeom prst="roundRect">
            <a:avLst>
              <a:gd name="adj" fmla="val 4207"/>
            </a:avLst>
          </a:prstGeom>
          <a:ln w="50800" cap="sq" cmpd="dbl">
            <a:noFill/>
            <a:miter lim="800000"/>
          </a:ln>
          <a:effectLst/>
        </p:spPr>
      </p:pic>
      <p:pic>
        <p:nvPicPr>
          <p:cNvPr id="10" name="Picture 9">
            <a:extLst>
              <a:ext uri="{FF2B5EF4-FFF2-40B4-BE49-F238E27FC236}">
                <a16:creationId xmlns:a16="http://schemas.microsoft.com/office/drawing/2014/main" id="{6D87407C-7549-7608-29B3-30718BDFE9F8}"/>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266638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D1F-5F76-6DD7-E777-C4C3B2E42C24}"/>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17974D4-B364-9B6E-3118-0C3AEBE1DD7D}"/>
              </a:ext>
            </a:extLst>
          </p:cNvPr>
          <p:cNvSpPr>
            <a:spLocks noGrp="1"/>
          </p:cNvSpPr>
          <p:nvPr>
            <p:ph idx="1"/>
          </p:nvPr>
        </p:nvSpPr>
        <p:spPr/>
        <p:txBody>
          <a:bodyPr/>
          <a:lstStyle/>
          <a:p>
            <a:r>
              <a:rPr lang="en-US" u="sng" dirty="0"/>
              <a:t>Observations - DEPRESSION</a:t>
            </a:r>
            <a:r>
              <a:rPr lang="en-US" dirty="0"/>
              <a:t>:  Very difficult to determine much from the box plot.    This may be because in the histogram it appears as if there are relatively few people that are depressed compared to those that are not depressed.  </a:t>
            </a:r>
          </a:p>
          <a:p>
            <a:r>
              <a:rPr lang="en-US" dirty="0"/>
              <a:t>Histogram shows left skew, meaning the distribution is not normal.  Need to keep this in mind if using an algorithm that assumes normal data.</a:t>
            </a:r>
          </a:p>
        </p:txBody>
      </p:sp>
    </p:spTree>
    <p:extLst>
      <p:ext uri="{BB962C8B-B14F-4D97-AF65-F5344CB8AC3E}">
        <p14:creationId xmlns:p14="http://schemas.microsoft.com/office/powerpoint/2010/main" val="91117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34"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&amp; Boxplot of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35"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949A92-D473-5CC9-B67D-C6241AE02243}"/>
              </a:ext>
            </a:extLst>
          </p:cNvPr>
          <p:cNvPicPr>
            <a:picLocks noChangeAspect="1"/>
          </p:cNvPicPr>
          <p:nvPr/>
        </p:nvPicPr>
        <p:blipFill>
          <a:blip r:embed="rId3"/>
          <a:stretch>
            <a:fillRect/>
          </a:stretch>
        </p:blipFill>
        <p:spPr>
          <a:xfrm>
            <a:off x="6805281" y="3340097"/>
            <a:ext cx="3979759"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268D125-8F51-50EF-29B7-F30235032F08}"/>
              </a:ext>
            </a:extLst>
          </p:cNvPr>
          <p:cNvPicPr>
            <a:picLocks noChangeAspect="1"/>
          </p:cNvPicPr>
          <p:nvPr/>
        </p:nvPicPr>
        <p:blipFill>
          <a:blip r:embed="rId4"/>
          <a:stretch>
            <a:fillRect/>
          </a:stretch>
        </p:blipFill>
        <p:spPr>
          <a:xfrm>
            <a:off x="6735323" y="711578"/>
            <a:ext cx="411967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1E5-3704-CB28-0009-C15B929458B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952534FD-3E84-A1BD-3ABF-570358079C7D}"/>
              </a:ext>
            </a:extLst>
          </p:cNvPr>
          <p:cNvSpPr>
            <a:spLocks noGrp="1"/>
          </p:cNvSpPr>
          <p:nvPr>
            <p:ph idx="1"/>
          </p:nvPr>
        </p:nvSpPr>
        <p:spPr/>
        <p:txBody>
          <a:bodyPr/>
          <a:lstStyle/>
          <a:p>
            <a:r>
              <a:rPr lang="en-US" u="sng" dirty="0"/>
              <a:t>Observations – POVERTY</a:t>
            </a:r>
            <a:r>
              <a:rPr lang="en-US" dirty="0"/>
              <a:t>:  Distribution is not normal.  Merely pointing out if an algorithm is used that assumes normal distribution.  </a:t>
            </a:r>
          </a:p>
          <a:p>
            <a:r>
              <a:rPr lang="en-US" dirty="0"/>
              <a:t>Histogram and boxplot confirms skew, confirming lack of normality in distribution</a:t>
            </a:r>
          </a:p>
          <a:p>
            <a:r>
              <a:rPr lang="en-US" dirty="0"/>
              <a:t>Income is generally ordinal, because poverty levels is based on Federal Poverty Levels, which is a measure of income, this distribution may have an ordinal component.  This may determine the type of algorithm, or may require specific testing.  </a:t>
            </a:r>
          </a:p>
          <a:p>
            <a:pPr lvl="1"/>
            <a:endParaRPr lang="en-US" dirty="0"/>
          </a:p>
        </p:txBody>
      </p:sp>
    </p:spTree>
    <p:extLst>
      <p:ext uri="{BB962C8B-B14F-4D97-AF65-F5344CB8AC3E}">
        <p14:creationId xmlns:p14="http://schemas.microsoft.com/office/powerpoint/2010/main" val="121799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46" name="Rectangle 3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&amp; Boxplot of SMOKING.  Left Skew.</a:t>
            </a:r>
          </a:p>
          <a:p>
            <a:r>
              <a:rPr lang="en-US" dirty="0"/>
              <a:t>Current smoking habits</a:t>
            </a:r>
          </a:p>
          <a:p>
            <a:r>
              <a:rPr lang="en-US" dirty="0"/>
              <a:t>Coding</a:t>
            </a:r>
          </a:p>
          <a:p>
            <a:pPr lvl="1"/>
            <a:r>
              <a:rPr lang="en-US" dirty="0"/>
              <a:t>1 = currently smokes</a:t>
            </a:r>
          </a:p>
          <a:p>
            <a:pPr lvl="1"/>
            <a:r>
              <a:rPr lang="en-US" dirty="0"/>
              <a:t>2 = quit smoking</a:t>
            </a:r>
          </a:p>
          <a:p>
            <a:pPr lvl="1"/>
            <a:r>
              <a:rPr lang="en-US" dirty="0"/>
              <a:t>3 = never smoked regularly</a:t>
            </a:r>
          </a:p>
        </p:txBody>
      </p:sp>
      <p:sp>
        <p:nvSpPr>
          <p:cNvPr id="4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17E1BB-4BED-21F2-F9A0-546955EF0DC8}"/>
              </a:ext>
            </a:extLst>
          </p:cNvPr>
          <p:cNvPicPr>
            <a:picLocks noChangeAspect="1"/>
          </p:cNvPicPr>
          <p:nvPr/>
        </p:nvPicPr>
        <p:blipFill>
          <a:blip r:embed="rId3"/>
          <a:stretch>
            <a:fillRect/>
          </a:stretch>
        </p:blipFill>
        <p:spPr>
          <a:xfrm>
            <a:off x="6905132" y="733077"/>
            <a:ext cx="3780057" cy="2636590"/>
          </a:xfrm>
          <a:prstGeom prst="roundRect">
            <a:avLst>
              <a:gd name="adj" fmla="val 4207"/>
            </a:avLst>
          </a:prstGeom>
          <a:ln w="50800" cap="sq" cmpd="dbl">
            <a:noFill/>
            <a:miter lim="800000"/>
          </a:ln>
          <a:effectLst/>
        </p:spPr>
      </p:pic>
      <p:pic>
        <p:nvPicPr>
          <p:cNvPr id="13" name="Picture 12">
            <a:extLst>
              <a:ext uri="{FF2B5EF4-FFF2-40B4-BE49-F238E27FC236}">
                <a16:creationId xmlns:a16="http://schemas.microsoft.com/office/drawing/2014/main" id="{9B29BECC-FFB4-08DF-EEC6-D4CD17EC524A}"/>
              </a:ext>
            </a:extLst>
          </p:cNvPr>
          <p:cNvPicPr>
            <a:picLocks noChangeAspect="1"/>
          </p:cNvPicPr>
          <p:nvPr/>
        </p:nvPicPr>
        <p:blipFill>
          <a:blip r:embed="rId4"/>
          <a:stretch>
            <a:fillRect/>
          </a:stretch>
        </p:blipFill>
        <p:spPr>
          <a:xfrm>
            <a:off x="6759182" y="3483966"/>
            <a:ext cx="407195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D73-4831-9BBA-27B7-44B34FFB971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1658742F-8BBF-FF1C-45D0-808A6611DD3B}"/>
              </a:ext>
            </a:extLst>
          </p:cNvPr>
          <p:cNvSpPr>
            <a:spLocks noGrp="1"/>
          </p:cNvSpPr>
          <p:nvPr>
            <p:ph idx="1"/>
          </p:nvPr>
        </p:nvSpPr>
        <p:spPr/>
        <p:txBody>
          <a:bodyPr/>
          <a:lstStyle/>
          <a:p>
            <a:r>
              <a:rPr lang="en-US" u="sng" dirty="0"/>
              <a:t>Observations – SMOKING</a:t>
            </a:r>
            <a:r>
              <a:rPr lang="en-US" dirty="0"/>
              <a:t>:  As before, histogram and box plot shows left skew.  This is not as important as this is not out exposure variable.  </a:t>
            </a:r>
          </a:p>
        </p:txBody>
      </p:sp>
    </p:spTree>
    <p:extLst>
      <p:ext uri="{BB962C8B-B14F-4D97-AF65-F5344CB8AC3E}">
        <p14:creationId xmlns:p14="http://schemas.microsoft.com/office/powerpoint/2010/main" val="293866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8"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a:bodyPr>
          <a:lstStyle/>
          <a:p>
            <a:pPr>
              <a:lnSpc>
                <a:spcPct val="90000"/>
              </a:lnSpc>
            </a:pPr>
            <a:r>
              <a:rPr lang="en-US" dirty="0"/>
              <a:t>Histogram &amp; Boxplot GENERAL HEALTH, either right skew or might be normal.  Difficult to determine.</a:t>
            </a:r>
          </a:p>
          <a:p>
            <a:pPr>
              <a:lnSpc>
                <a:spcPct val="90000"/>
              </a:lnSpc>
            </a:pPr>
            <a:r>
              <a:rPr lang="en-US" dirty="0"/>
              <a:t>General Health Condition</a:t>
            </a:r>
          </a:p>
          <a:p>
            <a:pPr>
              <a:lnSpc>
                <a:spcPct val="90000"/>
              </a:lnSpc>
            </a:pPr>
            <a:r>
              <a:rPr lang="en-US" dirty="0"/>
              <a:t>Coding</a:t>
            </a:r>
          </a:p>
          <a:p>
            <a:pPr lvl="1">
              <a:lnSpc>
                <a:spcPct val="90000"/>
              </a:lnSpc>
            </a:pPr>
            <a:r>
              <a:rPr lang="en-US" dirty="0"/>
              <a:t>1 = excellent</a:t>
            </a:r>
          </a:p>
          <a:p>
            <a:pPr lvl="1">
              <a:lnSpc>
                <a:spcPct val="90000"/>
              </a:lnSpc>
            </a:pPr>
            <a:r>
              <a:rPr lang="en-US" dirty="0"/>
              <a:t>2 = very good</a:t>
            </a:r>
          </a:p>
          <a:p>
            <a:pPr lvl="1">
              <a:lnSpc>
                <a:spcPct val="90000"/>
              </a:lnSpc>
            </a:pPr>
            <a:r>
              <a:rPr lang="en-US" dirty="0"/>
              <a:t>3 = good</a:t>
            </a:r>
          </a:p>
          <a:p>
            <a:pPr lvl="1">
              <a:lnSpc>
                <a:spcPct val="90000"/>
              </a:lnSpc>
            </a:pPr>
            <a:r>
              <a:rPr lang="en-US" dirty="0"/>
              <a:t>4 = fair</a:t>
            </a:r>
          </a:p>
          <a:p>
            <a:pPr lvl="1">
              <a:lnSpc>
                <a:spcPct val="90000"/>
              </a:lnSpc>
            </a:pPr>
            <a:r>
              <a:rPr lang="en-US" dirty="0"/>
              <a:t>5 = poor</a:t>
            </a:r>
          </a:p>
          <a:p>
            <a:pPr>
              <a:lnSpc>
                <a:spcPct val="90000"/>
              </a:lnSpc>
            </a:pPr>
            <a:endParaRPr lang="en-US" dirty="0"/>
          </a:p>
        </p:txBody>
      </p:sp>
      <p:sp>
        <p:nvSpPr>
          <p:cNvPr id="30"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132ED4F-EBF5-DE4F-0929-2C0380FC6D97}"/>
              </a:ext>
            </a:extLst>
          </p:cNvPr>
          <p:cNvPicPr>
            <a:picLocks noChangeAspect="1"/>
          </p:cNvPicPr>
          <p:nvPr/>
        </p:nvPicPr>
        <p:blipFill>
          <a:blip r:embed="rId3"/>
          <a:stretch>
            <a:fillRect/>
          </a:stretch>
        </p:blipFill>
        <p:spPr>
          <a:xfrm>
            <a:off x="6884588" y="733077"/>
            <a:ext cx="3821145"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98A7B0D-CE3D-3DCE-0330-39EFDF1788CA}"/>
              </a:ext>
            </a:extLst>
          </p:cNvPr>
          <p:cNvPicPr>
            <a:picLocks noChangeAspect="1"/>
          </p:cNvPicPr>
          <p:nvPr/>
        </p:nvPicPr>
        <p:blipFill>
          <a:blip r:embed="rId4"/>
          <a:stretch>
            <a:fillRect/>
          </a:stretch>
        </p:blipFill>
        <p:spPr>
          <a:xfrm>
            <a:off x="6812761" y="3483966"/>
            <a:ext cx="3964796"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3310-A7F8-2803-763E-57F3FC460DA8}"/>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E955C35C-A737-698C-FB56-00A292B6EAAA}"/>
              </a:ext>
            </a:extLst>
          </p:cNvPr>
          <p:cNvSpPr>
            <a:spLocks noGrp="1"/>
          </p:cNvSpPr>
          <p:nvPr>
            <p:ph idx="1"/>
          </p:nvPr>
        </p:nvSpPr>
        <p:spPr/>
        <p:txBody>
          <a:bodyPr/>
          <a:lstStyle/>
          <a:p>
            <a:r>
              <a:rPr lang="en-US" u="sng" dirty="0"/>
              <a:t>Observations – GENERAL HEALTH</a:t>
            </a:r>
            <a:r>
              <a:rPr lang="en-US" dirty="0"/>
              <a:t>:  Boxplot and Histogram show that distribution may be normal.  </a:t>
            </a:r>
          </a:p>
        </p:txBody>
      </p:sp>
    </p:spTree>
    <p:extLst>
      <p:ext uri="{BB962C8B-B14F-4D97-AF65-F5344CB8AC3E}">
        <p14:creationId xmlns:p14="http://schemas.microsoft.com/office/powerpoint/2010/main" val="297203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General Observations based on visualizations  </a:t>
            </a:r>
            <a:r>
              <a:rPr lang="en-US" dirty="0"/>
              <a:t>We are not too concerned about possible lack of normal distributions to the data.  We only worry about this if using an algorithm that requires normal distribution.  Right now, the possible lack of normality is merely noted.  We only need to act upon this if the algorithm used calls for data with normal distributions.  </a:t>
            </a:r>
          </a:p>
          <a:p>
            <a:r>
              <a:rPr lang="en-US" dirty="0"/>
              <a:t>POVERTY may be ordinal.  Again, this is not a problem right now, but must be noted when determining the type of algorithm to use.  </a:t>
            </a:r>
          </a:p>
          <a:p>
            <a:r>
              <a:rPr lang="en-US" dirty="0"/>
              <a:t>N = 21,944:  This should be sufficient to run an analysis.</a:t>
            </a:r>
          </a:p>
          <a:p>
            <a:r>
              <a:rPr lang="en-US" dirty="0"/>
              <a:t>All our data is categorical.  It may make sense to transform the data into binary forms to simplify the model and reduce computational power.  However, there are only 4 variables in total, with 3 to 4 levels.  The resulting model, and computational power required to train model may not be that complex.  For now, no changes will be made to structure of data.  </a:t>
            </a:r>
          </a:p>
          <a:p>
            <a:endParaRPr lang="en-US" dirty="0"/>
          </a:p>
        </p:txBody>
      </p:sp>
    </p:spTree>
    <p:extLst>
      <p:ext uri="{BB962C8B-B14F-4D97-AF65-F5344CB8AC3E}">
        <p14:creationId xmlns:p14="http://schemas.microsoft.com/office/powerpoint/2010/main" val="64733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Actions taken</a:t>
            </a:r>
            <a:r>
              <a:rPr lang="en-US" dirty="0"/>
              <a:t>:  </a:t>
            </a:r>
          </a:p>
          <a:p>
            <a:pPr lvl="1"/>
            <a:r>
              <a:rPr lang="en-US" dirty="0"/>
              <a:t>Before Analyze phase was conducted, variables were renamed so that the variable names were less ambiguous.</a:t>
            </a:r>
          </a:p>
          <a:p>
            <a:pPr lvl="1"/>
            <a:r>
              <a:rPr lang="en-US" dirty="0"/>
              <a:t>Var DEPRESSION was changed to a binary structure</a:t>
            </a:r>
          </a:p>
          <a:p>
            <a:pPr lvl="2"/>
            <a:r>
              <a:rPr lang="en-US" dirty="0"/>
              <a:t>If DEPRESSION = 5 then NEW_DEP = 2 (not depressed)  </a:t>
            </a:r>
          </a:p>
          <a:p>
            <a:pPr lvl="2"/>
            <a:r>
              <a:rPr lang="en-US" dirty="0"/>
              <a:t>If DEPRESSION &lt;= 5 then NEW_DEP = 1 (depressed)</a:t>
            </a:r>
          </a:p>
          <a:p>
            <a:endParaRPr lang="en-US" dirty="0"/>
          </a:p>
        </p:txBody>
      </p:sp>
    </p:spTree>
    <p:extLst>
      <p:ext uri="{BB962C8B-B14F-4D97-AF65-F5344CB8AC3E}">
        <p14:creationId xmlns:p14="http://schemas.microsoft.com/office/powerpoint/2010/main" val="339194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2" y="609600"/>
            <a:ext cx="6282266" cy="1456267"/>
          </a:xfrm>
        </p:spPr>
        <p:txBody>
          <a:bodyPr>
            <a:normAutofit/>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2" y="2142067"/>
            <a:ext cx="6282266" cy="3649133"/>
          </a:xfrm>
        </p:spPr>
        <p:txBody>
          <a:bodyPr>
            <a:normAutofit/>
          </a:bodyPr>
          <a:lstStyle/>
          <a:p>
            <a:r>
              <a:rPr lang="en-US"/>
              <a:t>It should be noted that this model was originally run with 5 levels to var DEPRESSION.  Under this model the histogram of predictions, precision score, and recall score contradicted accuracy score.  As a remedy, it was decided to change the structure of var DEPRESSION into binary.  The results of this new model will be reported, as they are the same as the results when DEPRESSION had 5 levels.</a:t>
            </a:r>
          </a:p>
          <a:p>
            <a:r>
              <a:rPr lang="en-US"/>
              <a:t>This is a classification problem with labels, thus supervised type of ML.  Decision tree algorithm is used.  </a:t>
            </a:r>
            <a:endParaRPr lang="en-US" dirty="0"/>
          </a:p>
        </p:txBody>
      </p:sp>
      <p:pic>
        <p:nvPicPr>
          <p:cNvPr id="5" name="Picture 4">
            <a:extLst>
              <a:ext uri="{FF2B5EF4-FFF2-40B4-BE49-F238E27FC236}">
                <a16:creationId xmlns:a16="http://schemas.microsoft.com/office/drawing/2014/main" id="{F3D7FA0B-77F8-6D08-B846-1F8CA35430F1}"/>
              </a:ext>
            </a:extLst>
          </p:cNvPr>
          <p:cNvPicPr>
            <a:picLocks noChangeAspect="1"/>
          </p:cNvPicPr>
          <p:nvPr/>
        </p:nvPicPr>
        <p:blipFill>
          <a:blip r:embed="rId3"/>
          <a:stretch>
            <a:fillRect/>
          </a:stretch>
        </p:blipFill>
        <p:spPr>
          <a:xfrm>
            <a:off x="7590936" y="1995385"/>
            <a:ext cx="3445714" cy="27910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593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Independent variables were split in the following manner</a:t>
            </a:r>
          </a:p>
        </p:txBody>
      </p:sp>
      <p:sp>
        <p:nvSpPr>
          <p:cNvPr id="1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0346EFF-D8AB-BD24-1860-4597B7ED1A47}"/>
              </a:ext>
            </a:extLst>
          </p:cNvPr>
          <p:cNvPicPr>
            <a:picLocks noChangeAspect="1"/>
          </p:cNvPicPr>
          <p:nvPr/>
        </p:nvPicPr>
        <p:blipFill>
          <a:blip r:embed="rId4"/>
          <a:stretch>
            <a:fillRect/>
          </a:stretch>
        </p:blipFill>
        <p:spPr>
          <a:xfrm>
            <a:off x="6665415" y="711200"/>
            <a:ext cx="4205664" cy="3606800"/>
          </a:xfrm>
          <a:prstGeom prst="roundRect">
            <a:avLst>
              <a:gd name="adj" fmla="val 4380"/>
            </a:avLst>
          </a:prstGeom>
          <a:ln w="50800" cap="sq" cmpd="dbl">
            <a:noFill/>
            <a:miter lim="800000"/>
          </a:ln>
          <a:effectLst/>
        </p:spPr>
      </p:pic>
      <p:pic>
        <p:nvPicPr>
          <p:cNvPr id="6" name="Picture 5">
            <a:extLst>
              <a:ext uri="{FF2B5EF4-FFF2-40B4-BE49-F238E27FC236}">
                <a16:creationId xmlns:a16="http://schemas.microsoft.com/office/drawing/2014/main" id="{1465E392-B091-18E9-0CB9-6440B7DAA9B0}"/>
              </a:ext>
            </a:extLst>
          </p:cNvPr>
          <p:cNvPicPr>
            <a:picLocks noChangeAspect="1"/>
          </p:cNvPicPr>
          <p:nvPr/>
        </p:nvPicPr>
        <p:blipFill>
          <a:blip r:embed="rId5"/>
          <a:stretch>
            <a:fillRect/>
          </a:stretch>
        </p:blipFill>
        <p:spPr>
          <a:xfrm>
            <a:off x="1354862" y="708065"/>
            <a:ext cx="4268403"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413912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Dependent variable was split in the following manner</a:t>
            </a:r>
          </a:p>
        </p:txBody>
      </p:sp>
      <p:sp>
        <p:nvSpPr>
          <p:cNvPr id="2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E9A08F-27A3-9FAA-D9B6-BA7E6DD58FA3}"/>
              </a:ext>
            </a:extLst>
          </p:cNvPr>
          <p:cNvPicPr>
            <a:picLocks noChangeAspect="1"/>
          </p:cNvPicPr>
          <p:nvPr/>
        </p:nvPicPr>
        <p:blipFill>
          <a:blip r:embed="rId4"/>
          <a:stretch>
            <a:fillRect/>
          </a:stretch>
        </p:blipFill>
        <p:spPr>
          <a:xfrm>
            <a:off x="7644573" y="711200"/>
            <a:ext cx="2583248" cy="3606800"/>
          </a:xfrm>
          <a:prstGeom prst="roundRect">
            <a:avLst>
              <a:gd name="adj" fmla="val 4380"/>
            </a:avLst>
          </a:prstGeom>
          <a:ln w="50800" cap="sq" cmpd="dbl">
            <a:noFill/>
            <a:miter lim="800000"/>
          </a:ln>
          <a:effectLst/>
        </p:spPr>
      </p:pic>
      <p:pic>
        <p:nvPicPr>
          <p:cNvPr id="5" name="Picture 4">
            <a:extLst>
              <a:ext uri="{FF2B5EF4-FFF2-40B4-BE49-F238E27FC236}">
                <a16:creationId xmlns:a16="http://schemas.microsoft.com/office/drawing/2014/main" id="{A1067835-8955-56C8-9DB0-5BD88085CD21}"/>
              </a:ext>
            </a:extLst>
          </p:cNvPr>
          <p:cNvPicPr>
            <a:picLocks noChangeAspect="1"/>
          </p:cNvPicPr>
          <p:nvPr/>
        </p:nvPicPr>
        <p:blipFill>
          <a:blip r:embed="rId5"/>
          <a:stretch>
            <a:fillRect/>
          </a:stretch>
        </p:blipFill>
        <p:spPr>
          <a:xfrm>
            <a:off x="2230370" y="708065"/>
            <a:ext cx="2722642"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97007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After conducting training accuracy score, precision score, recall score was produced, as well as histogram of predictions, and a plot of decision tree</a:t>
            </a:r>
          </a:p>
          <a:p>
            <a:endParaRPr lang="en-US" dirty="0"/>
          </a:p>
        </p:txBody>
      </p:sp>
    </p:spTree>
    <p:extLst>
      <p:ext uri="{BB962C8B-B14F-4D97-AF65-F5344CB8AC3E}">
        <p14:creationId xmlns:p14="http://schemas.microsoft.com/office/powerpoint/2010/main" val="4165333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Accuracy score of 75.2554% </a:t>
            </a:r>
          </a:p>
          <a:p>
            <a:r>
              <a:rPr lang="en-US" dirty="0"/>
              <a:t>Precision score of 56.6338%</a:t>
            </a:r>
          </a:p>
          <a:p>
            <a:r>
              <a:rPr lang="en-US" dirty="0"/>
              <a:t>Recall score of 0.0</a:t>
            </a:r>
          </a:p>
          <a:p>
            <a:r>
              <a:rPr lang="en-US" dirty="0"/>
              <a:t>Though accuracy score is high, precision score just below 60% is not favorable.  Furthermore, recall score of 0 typically means classifier is not truly predicting True Positives.</a:t>
            </a:r>
          </a:p>
          <a:p>
            <a:endParaRPr lang="en-US" dirty="0"/>
          </a:p>
        </p:txBody>
      </p:sp>
    </p:spTree>
    <p:extLst>
      <p:ext uri="{BB962C8B-B14F-4D97-AF65-F5344CB8AC3E}">
        <p14:creationId xmlns:p14="http://schemas.microsoft.com/office/powerpoint/2010/main" val="398164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Histogram of predictions indicates that model is not considering DEPRESSION(1)</a:t>
            </a:r>
          </a:p>
          <a:p>
            <a:endParaRPr lang="en-US" dirty="0"/>
          </a:p>
        </p:txBody>
      </p:sp>
      <p:pic>
        <p:nvPicPr>
          <p:cNvPr id="7" name="Picture 6">
            <a:extLst>
              <a:ext uri="{FF2B5EF4-FFF2-40B4-BE49-F238E27FC236}">
                <a16:creationId xmlns:a16="http://schemas.microsoft.com/office/drawing/2014/main" id="{CE8FE8A1-277D-996F-1C76-1714EBEC4341}"/>
              </a:ext>
            </a:extLst>
          </p:cNvPr>
          <p:cNvPicPr>
            <a:picLocks noChangeAspect="1"/>
          </p:cNvPicPr>
          <p:nvPr/>
        </p:nvPicPr>
        <p:blipFill rotWithShape="1">
          <a:blip r:embed="rId3"/>
          <a:srcRect l="1595" r="3739"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6949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361187" y="1030288"/>
            <a:ext cx="4099947" cy="1035579"/>
          </a:xfrm>
        </p:spPr>
        <p:txBody>
          <a:bodyPr>
            <a:normAutofit/>
          </a:bodyPr>
          <a:lstStyle/>
          <a:p>
            <a:r>
              <a:rPr lang="en-US" dirty="0"/>
              <a:t>Report  </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1361187" y="2142067"/>
            <a:ext cx="4099947" cy="3649133"/>
          </a:xfrm>
        </p:spPr>
        <p:txBody>
          <a:bodyPr>
            <a:normAutofit/>
          </a:bodyPr>
          <a:lstStyle/>
          <a:p>
            <a:r>
              <a:rPr lang="en-US" dirty="0"/>
              <a:t>Feature importance:  This is meant to determine how the model is weighing the variables</a:t>
            </a:r>
          </a:p>
          <a:p>
            <a:r>
              <a:rPr lang="en-US" dirty="0"/>
              <a:t>Output clearly shows that GEN_HEALTH is the only variable considered important by the model.</a:t>
            </a:r>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EF342B-891F-A73E-7857-E28CC8FF40A9}"/>
              </a:ext>
            </a:extLst>
          </p:cNvPr>
          <p:cNvPicPr>
            <a:picLocks noChangeAspect="1"/>
          </p:cNvPicPr>
          <p:nvPr/>
        </p:nvPicPr>
        <p:blipFill>
          <a:blip r:embed="rId3"/>
          <a:stretch>
            <a:fillRect/>
          </a:stretch>
        </p:blipFill>
        <p:spPr>
          <a:xfrm>
            <a:off x="7020104" y="733077"/>
            <a:ext cx="3550112"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CEDCF21C-136D-CE2B-80BD-3B09A9273EEC}"/>
              </a:ext>
            </a:extLst>
          </p:cNvPr>
          <p:cNvPicPr>
            <a:picLocks noChangeAspect="1"/>
          </p:cNvPicPr>
          <p:nvPr/>
        </p:nvPicPr>
        <p:blipFill>
          <a:blip r:embed="rId4"/>
          <a:stretch>
            <a:fillRect/>
          </a:stretch>
        </p:blipFill>
        <p:spPr>
          <a:xfrm>
            <a:off x="6175192" y="3734282"/>
            <a:ext cx="5239935" cy="2135957"/>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978051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Bar chart confirms output from previous slide, that is that SMOKING and POVERTY are not considered.</a:t>
            </a:r>
          </a:p>
          <a:p>
            <a:r>
              <a:rPr lang="en-US" dirty="0"/>
              <a:t>This may be the reason for the contradiction between accuracy score and precision and recall scores.</a:t>
            </a:r>
          </a:p>
        </p:txBody>
      </p:sp>
      <p:pic>
        <p:nvPicPr>
          <p:cNvPr id="6" name="Picture 5">
            <a:extLst>
              <a:ext uri="{FF2B5EF4-FFF2-40B4-BE49-F238E27FC236}">
                <a16:creationId xmlns:a16="http://schemas.microsoft.com/office/drawing/2014/main" id="{928699FC-97FA-0298-F1A7-F12C6EEF59D1}"/>
              </a:ext>
            </a:extLst>
          </p:cNvPr>
          <p:cNvPicPr>
            <a:picLocks noChangeAspect="1"/>
          </p:cNvPicPr>
          <p:nvPr/>
        </p:nvPicPr>
        <p:blipFill rotWithShape="1">
          <a:blip r:embed="rId3"/>
          <a:srcRect r="6369"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698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Plot of Decision indicates no real depth to the model.</a:t>
            </a:r>
          </a:p>
          <a:p>
            <a:r>
              <a:rPr lang="en-US" dirty="0"/>
              <a:t>Plot confirms that DEPRESSION is the only variable considered important by the decision tree classifier.</a:t>
            </a:r>
          </a:p>
          <a:p>
            <a:endParaRPr lang="en-US" dirty="0"/>
          </a:p>
        </p:txBody>
      </p:sp>
      <p:pic>
        <p:nvPicPr>
          <p:cNvPr id="7" name="Picture 6">
            <a:extLst>
              <a:ext uri="{FF2B5EF4-FFF2-40B4-BE49-F238E27FC236}">
                <a16:creationId xmlns:a16="http://schemas.microsoft.com/office/drawing/2014/main" id="{A4D9B5CB-D72A-A1F0-BEA4-B051849789E8}"/>
              </a:ext>
            </a:extLst>
          </p:cNvPr>
          <p:cNvPicPr>
            <a:picLocks noChangeAspect="1"/>
          </p:cNvPicPr>
          <p:nvPr/>
        </p:nvPicPr>
        <p:blipFill rotWithShape="1">
          <a:blip r:embed="rId3"/>
          <a:srcRect r="2480"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23414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Model is ignoring two of the three variables.  Normally this would indicate that GEN_HEALTH is the only variable that is relevant to predicting DEPRESSION, however the contradiction between accuracy score and precision and recall scores indicates that DEPRESSION = f(GEN_HEALTH) is not a good model, something else may be going on.</a:t>
            </a:r>
          </a:p>
          <a:p>
            <a:r>
              <a:rPr lang="en-US" dirty="0"/>
              <a:t>We provide two possible courses of action:</a:t>
            </a:r>
          </a:p>
          <a:p>
            <a:pPr lvl="1"/>
            <a:r>
              <a:rPr lang="en-US" dirty="0"/>
              <a:t>Because GEN_HEALTH is a predictor, and POVERTY and SMOKING are not considered, the model can be re-run with more than 3 independent variables.  This will leverage the power of a decision tree, and possibly produce a model with better precision and recall scores</a:t>
            </a:r>
          </a:p>
          <a:p>
            <a:pPr lvl="1"/>
            <a:r>
              <a:rPr lang="en-US" dirty="0"/>
              <a:t>Run the same variables, but with a regression type of model, possible a multivariate regression.</a:t>
            </a:r>
          </a:p>
          <a:p>
            <a:r>
              <a:rPr lang="en-US" dirty="0"/>
              <a:t>It should be noted, that when this model was run with 5 categories for DEPRESSION, we received the exact same values for accuracy, precision and recalls scores.  The levels of categories was a non-issue.</a:t>
            </a:r>
          </a:p>
          <a:p>
            <a:endParaRPr lang="en-US" dirty="0"/>
          </a:p>
        </p:txBody>
      </p:sp>
    </p:spTree>
    <p:extLst>
      <p:ext uri="{BB962C8B-B14F-4D97-AF65-F5344CB8AC3E}">
        <p14:creationId xmlns:p14="http://schemas.microsoft.com/office/powerpoint/2010/main" val="300426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172230"/>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629381"/>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161349"/>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Clean Data</a:t>
            </a:r>
            <a:r>
              <a:rPr lang="en-US" dirty="0">
                <a:solidFill>
                  <a:schemeClr val="tx1"/>
                </a:solidFill>
              </a:rPr>
              <a:t>: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5862" cy="273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stCxn id="9" idx="2"/>
            <a:endCxn id="10" idx="0"/>
          </p:cNvCxnSpPr>
          <p:nvPr/>
        </p:nvCxnSpPr>
        <p:spPr>
          <a:xfrm>
            <a:off x="5751511" y="3324022"/>
            <a:ext cx="0" cy="3053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a:endCxn id="11" idx="0"/>
          </p:cNvCxnSpPr>
          <p:nvPr/>
        </p:nvCxnSpPr>
        <p:spPr>
          <a:xfrm>
            <a:off x="5745649" y="4781173"/>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D32387A-F5DE-BFCE-9A60-C1A2F5EBB0DD}"/>
              </a:ext>
            </a:extLst>
          </p:cNvPr>
          <p:cNvCxnSpPr>
            <a:cxnSpLocks/>
          </p:cNvCxnSpPr>
          <p:nvPr/>
        </p:nvCxnSpPr>
        <p:spPr>
          <a:xfrm>
            <a:off x="5739787" y="5981641"/>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4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Select Analytical Technique</a:t>
            </a:r>
            <a:r>
              <a:rPr lang="en-US" dirty="0">
                <a:solidFill>
                  <a:schemeClr val="tx1"/>
                </a:solidFill>
              </a:rPr>
              <a:t>:  Decision Tree</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59029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Estimator</a:t>
            </a:r>
            <a:r>
              <a:rPr lang="en-US" dirty="0">
                <a:solidFill>
                  <a:schemeClr val="tx1"/>
                </a:solidFill>
              </a:rPr>
              <a:t>:  </a:t>
            </a:r>
            <a:r>
              <a:rPr lang="en-US" dirty="0" err="1">
                <a:solidFill>
                  <a:schemeClr val="tx1"/>
                </a:solidFill>
              </a:rPr>
              <a:t>DecisionTreeClassifier</a:t>
            </a:r>
            <a:r>
              <a:rPr lang="en-US" dirty="0">
                <a:solidFill>
                  <a:schemeClr val="tx1"/>
                </a:solidFill>
              </a:rPr>
              <a:t> from scikit-learn</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4188763"/>
            <a:ext cx="3314700" cy="147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Split Data</a:t>
            </a:r>
            <a:r>
              <a:rPr lang="en-US" dirty="0">
                <a:solidFill>
                  <a:schemeClr val="tx1"/>
                </a:solidFill>
              </a:rPr>
              <a:t>:  </a:t>
            </a:r>
          </a:p>
          <a:p>
            <a:pPr algn="ctr"/>
            <a:r>
              <a:rPr lang="en-US" dirty="0">
                <a:solidFill>
                  <a:schemeClr val="tx1"/>
                </a:solidFill>
              </a:rPr>
              <a:t>Split Data into data frame with dependent variable, and independent variables.  Split data into training and testing data sets</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212698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742086"/>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A1B684-9F7C-9EBC-8A75-E6A409081A66}"/>
              </a:ext>
            </a:extLst>
          </p:cNvPr>
          <p:cNvCxnSpPr>
            <a:cxnSpLocks/>
          </p:cNvCxnSpPr>
          <p:nvPr/>
        </p:nvCxnSpPr>
        <p:spPr>
          <a:xfrm>
            <a:off x="5749974" y="5662036"/>
            <a:ext cx="0" cy="763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Train Estimator</a:t>
            </a:r>
            <a:r>
              <a:rPr lang="en-US" dirty="0">
                <a:solidFill>
                  <a:schemeClr val="tx1"/>
                </a:solidFill>
              </a:rPr>
              <a:t>:  </a:t>
            </a:r>
          </a:p>
          <a:p>
            <a:pPr algn="ctr"/>
            <a:r>
              <a:rPr lang="en-US" dirty="0">
                <a:solidFill>
                  <a:schemeClr val="tx1"/>
                </a:solidFill>
              </a:rPr>
              <a:t>Use training set</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331585"/>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Test Estimator</a:t>
            </a:r>
            <a:r>
              <a:rPr lang="en-US" dirty="0">
                <a:solidFill>
                  <a:schemeClr val="tx1"/>
                </a:solidFill>
              </a:rPr>
              <a:t>:  </a:t>
            </a:r>
          </a:p>
          <a:p>
            <a:pPr algn="ctr"/>
            <a:r>
              <a:rPr lang="en-US" dirty="0">
                <a:solidFill>
                  <a:schemeClr val="tx1"/>
                </a:solidFill>
              </a:rPr>
              <a:t>Predict using test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3931066"/>
            <a:ext cx="3314700" cy="1438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Assess Model Performance</a:t>
            </a:r>
            <a:r>
              <a:rPr lang="en-US" dirty="0">
                <a:solidFill>
                  <a:schemeClr val="tx1"/>
                </a:solidFill>
              </a:rPr>
              <a:t>:</a:t>
            </a:r>
          </a:p>
          <a:p>
            <a:pPr algn="ctr"/>
            <a:r>
              <a:rPr lang="en-US" dirty="0">
                <a:solidFill>
                  <a:schemeClr val="tx1"/>
                </a:solidFill>
              </a:rPr>
              <a:t>Accuracy score</a:t>
            </a:r>
          </a:p>
          <a:p>
            <a:pPr algn="ctr"/>
            <a:r>
              <a:rPr lang="en-US" dirty="0">
                <a:solidFill>
                  <a:schemeClr val="tx1"/>
                </a:solidFill>
              </a:rPr>
              <a:t>Precision score</a:t>
            </a:r>
          </a:p>
          <a:p>
            <a:pPr algn="ctr"/>
            <a:r>
              <a:rPr lang="en-US" dirty="0">
                <a:solidFill>
                  <a:schemeClr val="tx1"/>
                </a:solidFill>
              </a:rPr>
              <a:t>Recall Score</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1895301"/>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492702"/>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581119-4677-F15C-D0B7-CC58A8E57A2D}"/>
              </a:ext>
            </a:extLst>
          </p:cNvPr>
          <p:cNvCxnSpPr>
            <a:cxnSpLocks/>
          </p:cNvCxnSpPr>
          <p:nvPr/>
        </p:nvCxnSpPr>
        <p:spPr>
          <a:xfrm>
            <a:off x="5740102" y="5374150"/>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7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080790"/>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Report Results</a:t>
            </a:r>
            <a:r>
              <a:rPr lang="en-US" dirty="0">
                <a:solidFill>
                  <a:schemeClr val="tx1"/>
                </a:solidFill>
              </a:rPr>
              <a:t>: </a:t>
            </a:r>
          </a:p>
          <a:p>
            <a:pPr algn="ctr"/>
            <a:r>
              <a:rPr lang="en-US" dirty="0">
                <a:solidFill>
                  <a:schemeClr val="tx1"/>
                </a:solidFill>
              </a:rPr>
              <a:t>Histogram of predictions</a:t>
            </a:r>
          </a:p>
          <a:p>
            <a:pPr algn="ctr"/>
            <a:r>
              <a:rPr lang="en-US" dirty="0">
                <a:solidFill>
                  <a:schemeClr val="tx1"/>
                </a:solidFill>
              </a:rPr>
              <a:t>Plot of Decision Tree </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437179"/>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Act</a:t>
            </a:r>
            <a:r>
              <a:rPr lang="en-US" dirty="0">
                <a:solidFill>
                  <a:schemeClr val="tx1"/>
                </a:solidFill>
              </a:rPr>
              <a:t>:</a:t>
            </a:r>
          </a:p>
          <a:p>
            <a:pPr algn="ctr"/>
            <a:r>
              <a:rPr lang="en-US" dirty="0">
                <a:solidFill>
                  <a:schemeClr val="tx1"/>
                </a:solidFill>
              </a:rPr>
              <a:t>Set of recommendations</a:t>
            </a: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1787239"/>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3000895"/>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92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676</TotalTime>
  <Words>2030</Words>
  <Application>Microsoft Office PowerPoint</Application>
  <PresentationFormat>Widescreen</PresentationFormat>
  <Paragraphs>188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Flow chart</vt:lpstr>
      <vt:lpstr>Flow chart</vt:lpstr>
      <vt:lpstr>Flow chart</vt:lpstr>
      <vt:lpstr>pseudocode</vt:lpstr>
      <vt:lpstr>pseudocode</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 </vt:lpstr>
      <vt:lpstr>Prepare - visualization</vt:lpstr>
      <vt:lpstr>Prepare – visualization </vt:lpstr>
      <vt:lpstr>Prepare - visualization</vt:lpstr>
      <vt:lpstr>Prepare – visualization </vt:lpstr>
      <vt:lpstr>Prepare – visualization </vt:lpstr>
      <vt:lpstr>Prepare  </vt:lpstr>
      <vt:lpstr>Analyze  </vt:lpstr>
      <vt:lpstr>Analyze  </vt:lpstr>
      <vt:lpstr>Analyze  </vt:lpstr>
      <vt:lpstr>Analyze  </vt:lpstr>
      <vt:lpstr>Report  </vt:lpstr>
      <vt:lpstr>Report  </vt:lpstr>
      <vt:lpstr>Report  </vt:lpstr>
      <vt:lpstr>Report  </vt:lpstr>
      <vt:lpstr>Report  </vt:lpstr>
      <vt:lpstr>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209</cp:revision>
  <dcterms:created xsi:type="dcterms:W3CDTF">2022-10-01T03:19:30Z</dcterms:created>
  <dcterms:modified xsi:type="dcterms:W3CDTF">2022-10-16T06:51:59Z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