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59" r:id="rId10"/>
    <p:sldId id="282" r:id="rId11"/>
    <p:sldId id="260" r:id="rId12"/>
    <p:sldId id="264" r:id="rId13"/>
    <p:sldId id="269" r:id="rId14"/>
    <p:sldId id="272" r:id="rId15"/>
    <p:sldId id="274" r:id="rId16"/>
    <p:sldId id="27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12" d="100"/>
          <a:sy n="112" d="100"/>
        </p:scale>
        <p:origin x="-1413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C3D9-868F-48B0-ABDC-2857EC45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7CBE3-7886-4B8E-B858-9EBEC2DF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00E4-F436-4BCF-83B0-1FF7F9FB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706B-417B-4B01-97BF-4180556A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E43C-1066-42C5-B922-E5851477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2317-DCA7-4209-A07F-83D1EFF0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BE4C9-9D8B-4344-8B1D-E5697B69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CAF1-9A37-451C-89DA-80CC0D72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DA4E-F343-43BF-AB84-64AB7D37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53E2-6552-414F-AA1E-051D6AA7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EFD0D-0BDD-4927-B1E8-0C9013EA8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AD7AA-5340-4B5A-9A1C-F432905B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B2A6-F230-4D60-959F-B00C6572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2DD5-7563-4EA3-BCA3-B3628D87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CB5C-FCE6-4756-A9CC-B9358E45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F048-D161-492E-8C0A-7D316DF7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DEE2-052F-4F4D-AAF5-9547F2BB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31E7-F6BB-4747-B407-5A13C746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BDEA-A4CC-424B-9FA3-7AE93454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85D4-1A74-40C0-B205-30F4A9BF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409F-158B-497F-8E68-C3E4156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3156D-33C4-4D04-AC2C-ADA57710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788B-7306-4DEB-951F-59861A7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D871-CE0D-4BCC-9391-069C03FF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3FD7-FDB7-4742-9DD1-9E2F58ED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7670-14A9-4E88-9B9C-C74F7B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C4E1-6CD3-4A67-9389-1C5670654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79431-8522-4D9B-A6A9-6546C249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ADF9E-0FA4-4D6A-8317-5B53F075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B87AC-8F0E-4322-9CF3-94BD7411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C876-1A16-41ED-ABE6-265E79D7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225C-AFE5-4DDF-A768-F14E6E23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5A49-E54F-4F91-8A64-A854F0BF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EDAC2-2898-41C1-8A8C-34D9D8A3C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94164-3C2A-473C-BAD2-9661FB04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0BF42-265D-485A-A8A8-338D4853A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90746-CD84-4C06-9A54-6083026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6757E-D848-4187-9D0A-A55940EE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67604-91AC-4BDC-94C1-3321E178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E1B1-FB8E-4931-AA65-57278B22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B9D5D-2D4B-42D0-A229-01C18C13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71B5E-A09B-4AC6-8D97-E8D703B4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C951C-22D6-4CC8-89F2-BB11D0A4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0B1D3-838B-4C25-B5AE-1D472628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025A6-9D68-46C4-9553-CFCB9EA3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3656-AF2F-45C6-B0C8-D3434BE5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CF41-DED5-4FA3-B4E0-327F6388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341D-FCA0-4207-B11E-AA15A137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9E9A4-0AFD-4C60-A689-E5910C32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52734-DCD6-4741-AFD7-3C52CE1E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B4238-769E-46D2-BCC3-604F0C97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818C-57DC-4F13-9167-0292A42B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A8EB-F78D-4DFC-88B6-DDC69D8F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2B132-E9B6-4844-A03A-3FA3E461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9B113-F2F6-4E83-BD87-A681B69B4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5ACE3-E868-4C52-A5DD-5F14FB0E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221C-6473-4AFA-A20C-41A483D1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3B119-40BF-45FD-8954-42BFD08F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26462-D9A4-4BAA-AF1E-706943FC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A72D-B635-4F7A-B102-8B3ACC4C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3DEE-FD8F-4519-BD92-7905A750A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CC42-45D8-4575-AB41-D29C233D030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AEB4-8D24-47FF-B2BF-7EEE996B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567C-D315-42DB-BFB2-D522780C7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A15A-8653-4C17-915C-C3DBD9CC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4BA5-2A2F-4FD1-8EC6-58128BC38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Psychology of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1C477-7A0B-4656-B6AB-4BC9D829E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PEN Group — 1.28.2020</a:t>
            </a:r>
          </a:p>
        </p:txBody>
      </p:sp>
    </p:spTree>
    <p:extLst>
      <p:ext uri="{BB962C8B-B14F-4D97-AF65-F5344CB8AC3E}">
        <p14:creationId xmlns:p14="http://schemas.microsoft.com/office/powerpoint/2010/main" val="171684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BACB34E-9F53-416D-9287-D319C6CFDF40}"/>
              </a:ext>
            </a:extLst>
          </p:cNvPr>
          <p:cNvGrpSpPr/>
          <p:nvPr/>
        </p:nvGrpSpPr>
        <p:grpSpPr>
          <a:xfrm>
            <a:off x="3623910" y="1861103"/>
            <a:ext cx="4944179" cy="4011532"/>
            <a:chOff x="4333171" y="1775378"/>
            <a:chExt cx="4944179" cy="40115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2170A1-0759-481E-9A8F-5C363EB5C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412" b="31934" l="8122" r="33439">
                          <a14:foregroundMark x1="10127" y1="25064" x2="10127" y2="250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4" t="14547" r="67991" b="67332"/>
            <a:stretch/>
          </p:blipFill>
          <p:spPr>
            <a:xfrm>
              <a:off x="4333171" y="3510435"/>
              <a:ext cx="3575044" cy="2276475"/>
            </a:xfrm>
            <a:prstGeom prst="rect">
              <a:avLst/>
            </a:prstGeom>
          </p:spPr>
        </p:pic>
        <p:sp>
          <p:nvSpPr>
            <p:cNvPr id="7" name="Thought Bubble: Cloud 6">
              <a:extLst>
                <a:ext uri="{FF2B5EF4-FFF2-40B4-BE49-F238E27FC236}">
                  <a16:creationId xmlns:a16="http://schemas.microsoft.com/office/drawing/2014/main" id="{2A0D3BB7-DB9A-466E-852D-181BBDBBA6A1}"/>
                </a:ext>
              </a:extLst>
            </p:cNvPr>
            <p:cNvSpPr/>
            <p:nvPr/>
          </p:nvSpPr>
          <p:spPr>
            <a:xfrm>
              <a:off x="6120693" y="1775378"/>
              <a:ext cx="3156657" cy="2123746"/>
            </a:xfrm>
            <a:prstGeom prst="cloudCallout">
              <a:avLst>
                <a:gd name="adj1" fmla="val -62622"/>
                <a:gd name="adj2" fmla="val 4184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6C337C-7E5E-432A-A4FB-2124481CC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2350" y="2656592"/>
              <a:ext cx="326671" cy="2307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744222-D4C3-49FD-873D-1A6D582EF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412" b="31934" l="8122" r="33439">
                          <a14:foregroundMark x1="10127" y1="25064" x2="10127" y2="250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7" t="21359" r="83051" b="72609"/>
            <a:stretch/>
          </p:blipFill>
          <p:spPr>
            <a:xfrm>
              <a:off x="6404905" y="2835201"/>
              <a:ext cx="1294116" cy="7577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2A23C0-F9CE-4DEB-B6A4-F45D38C8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631" b="23028" l="52954" r="5949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31" t="14229" r="40248" b="76583"/>
            <a:stretch/>
          </p:blipFill>
          <p:spPr>
            <a:xfrm>
              <a:off x="7559229" y="1993094"/>
              <a:ext cx="1008102" cy="1034785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B0D5D9E-AC57-44BF-914A-58313C3743A7}"/>
              </a:ext>
            </a:extLst>
          </p:cNvPr>
          <p:cNvSpPr/>
          <p:nvPr/>
        </p:nvSpPr>
        <p:spPr>
          <a:xfrm>
            <a:off x="645541" y="478417"/>
            <a:ext cx="109009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Instrumental vs. Pavlovian Behavior: </a:t>
            </a:r>
            <a:r>
              <a:rPr lang="en-US" sz="2000" dirty="0"/>
              <a:t>If an animal presses a lever that delivers food, should we conclude that the animal learned that lever-pressing predicts reward, or that the lever is a Pavlovian cue that elicited an approach response?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266F1-A0B6-4A49-9745-EAA2F13E01DA}"/>
              </a:ext>
            </a:extLst>
          </p:cNvPr>
          <p:cNvSpPr/>
          <p:nvPr/>
        </p:nvSpPr>
        <p:spPr>
          <a:xfrm>
            <a:off x="3699434" y="4610100"/>
            <a:ext cx="591669" cy="499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F9830C-DFAA-48B3-87A3-CF8797FEA1BA}"/>
              </a:ext>
            </a:extLst>
          </p:cNvPr>
          <p:cNvSpPr/>
          <p:nvPr/>
        </p:nvSpPr>
        <p:spPr>
          <a:xfrm>
            <a:off x="5800165" y="3040060"/>
            <a:ext cx="591669" cy="499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8A7FD5-E1DB-483D-B56C-46461D00C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51" y="4433084"/>
            <a:ext cx="635776" cy="9508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09B769-CAD2-4104-8157-7C83353AD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97" y="2858811"/>
            <a:ext cx="635776" cy="9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54C81-297E-4E1D-8E84-391013B09FFC}"/>
              </a:ext>
            </a:extLst>
          </p:cNvPr>
          <p:cNvSpPr txBox="1"/>
          <p:nvPr/>
        </p:nvSpPr>
        <p:spPr>
          <a:xfrm>
            <a:off x="4821382" y="1509233"/>
            <a:ext cx="7029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According to Thorndike, instrumental behaviors reflect beliefs of the form: </a:t>
            </a:r>
            <a:r>
              <a:rPr lang="en-US" sz="2000" b="1" dirty="0"/>
              <a:t>“If I perform action A in state S, I will be [rewarded/punished], because I have been [rewarded/punished] for performing action A in state S in the past.”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93058-48D7-4B01-8D39-CD16B68F3F48}"/>
              </a:ext>
            </a:extLst>
          </p:cNvPr>
          <p:cNvSpPr txBox="1"/>
          <p:nvPr/>
        </p:nvSpPr>
        <p:spPr>
          <a:xfrm>
            <a:off x="4480559" y="321853"/>
            <a:ext cx="7711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Edward Thorndike </a:t>
            </a:r>
          </a:p>
          <a:p>
            <a:pPr algn="ctr"/>
            <a:r>
              <a:rPr lang="en-US" sz="2400" dirty="0"/>
              <a:t>(1874-1949)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2C13FF-E567-4D73-9FF4-213026576ACC}"/>
              </a:ext>
            </a:extLst>
          </p:cNvPr>
          <p:cNvSpPr/>
          <p:nvPr/>
        </p:nvSpPr>
        <p:spPr>
          <a:xfrm>
            <a:off x="4821382" y="2967335"/>
            <a:ext cx="7029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EXAMPLE: “If I press the lever (A) when the light is on (S), I will be rewarded, because I have been rewarded pressing the lever when the light is on in the past.”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FC7878-8885-427C-8FB8-AD719615DA24}"/>
              </a:ext>
            </a:extLst>
          </p:cNvPr>
          <p:cNvSpPr/>
          <p:nvPr/>
        </p:nvSpPr>
        <p:spPr>
          <a:xfrm>
            <a:off x="4821382" y="4025328"/>
            <a:ext cx="7029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To learn such beliefs, animals compute a recency-weighted average of how much reward/punishment they have received when taking action A in state S. This is called </a:t>
            </a:r>
            <a:r>
              <a:rPr lang="en-US" b="1" dirty="0"/>
              <a:t>The Law of Effect</a:t>
            </a:r>
            <a:r>
              <a:rPr lang="en-US" dirty="0"/>
              <a:t>.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EEB1DE2B-2183-45DB-9ABC-F0919F22A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8" t="1112" r="5165" b="1919"/>
          <a:stretch/>
        </p:blipFill>
        <p:spPr>
          <a:xfrm flipH="1">
            <a:off x="-1" y="0"/>
            <a:ext cx="4480560" cy="6866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4A6050A-84EF-4CA4-ACA1-98590CE1E46C}"/>
                  </a:ext>
                </a:extLst>
              </p:cNvPr>
              <p:cNvSpPr txBox="1"/>
              <p:nvPr/>
            </p:nvSpPr>
            <p:spPr>
              <a:xfrm>
                <a:off x="6210472" y="5348767"/>
                <a:ext cx="425161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4A6050A-84EF-4CA4-ACA1-98590CE1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472" y="5348767"/>
                <a:ext cx="4251613" cy="312650"/>
              </a:xfrm>
              <a:prstGeom prst="rect">
                <a:avLst/>
              </a:prstGeom>
              <a:blipFill>
                <a:blip r:embed="rId3"/>
                <a:stretch>
                  <a:fillRect l="-143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3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AF2596-B5B9-4251-A479-F6C7E95A23D0}"/>
                  </a:ext>
                </a:extLst>
              </p:cNvPr>
              <p:cNvSpPr txBox="1"/>
              <p:nvPr/>
            </p:nvSpPr>
            <p:spPr>
              <a:xfrm>
                <a:off x="6483015" y="5703285"/>
                <a:ext cx="370652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AF2596-B5B9-4251-A479-F6C7E95A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15" y="5703285"/>
                <a:ext cx="3706527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08E8848-2D59-4A16-A78B-11DAC8D08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1945" cy="68642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5707-32B4-420C-92B2-FCF1FF32C1FF}"/>
              </a:ext>
            </a:extLst>
          </p:cNvPr>
          <p:cNvSpPr txBox="1"/>
          <p:nvPr/>
        </p:nvSpPr>
        <p:spPr>
          <a:xfrm>
            <a:off x="4821382" y="1509233"/>
            <a:ext cx="7029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According to Thorndike, instrumental responses reflect beliefs of the following form: </a:t>
            </a:r>
            <a:r>
              <a:rPr lang="en-US" sz="2000" b="1" dirty="0"/>
              <a:t>“If I perform action A in state S, I will be [rewarded/punished], because I will transition to state S’, which will [satisfy/intensify] my current needs.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FC58E-FB1A-4BDE-A513-4421996C4EF7}"/>
              </a:ext>
            </a:extLst>
          </p:cNvPr>
          <p:cNvSpPr txBox="1"/>
          <p:nvPr/>
        </p:nvSpPr>
        <p:spPr>
          <a:xfrm>
            <a:off x="6158346" y="321853"/>
            <a:ext cx="435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Edward Tolman </a:t>
            </a:r>
          </a:p>
          <a:p>
            <a:pPr algn="ctr"/>
            <a:r>
              <a:rPr lang="en-US" sz="2400" dirty="0"/>
              <a:t>(1886-1959)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6F7420-AE20-4F33-9799-02F2478D3BBF}"/>
              </a:ext>
            </a:extLst>
          </p:cNvPr>
          <p:cNvSpPr/>
          <p:nvPr/>
        </p:nvSpPr>
        <p:spPr>
          <a:xfrm>
            <a:off x="4821382" y="2967335"/>
            <a:ext cx="7029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EXAMPLE: “If I press the lever (A) when the light is on (S), I will be rewarded, because I will receive food (S’), which will bring my closer to satisfying my hunger.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8D8854-A55B-4FB7-8110-C79C023C3615}"/>
              </a:ext>
            </a:extLst>
          </p:cNvPr>
          <p:cNvSpPr/>
          <p:nvPr/>
        </p:nvSpPr>
        <p:spPr>
          <a:xfrm>
            <a:off x="4821382" y="4025328"/>
            <a:ext cx="70297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To learn such beliefs, animals use a </a:t>
            </a:r>
            <a:r>
              <a:rPr lang="en-US" b="1" dirty="0"/>
              <a:t>Cognitive Map </a:t>
            </a:r>
            <a:r>
              <a:rPr lang="en-US" dirty="0"/>
              <a:t>consisting of: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 “Transition Model” mapping the current state S and possible actions A onto future states S’.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 “Reward Model,” that maps the current state S, available actions A, and future states S’ onto changes in levels of need. </a:t>
            </a:r>
          </a:p>
        </p:txBody>
      </p:sp>
    </p:spTree>
    <p:extLst>
      <p:ext uri="{BB962C8B-B14F-4D97-AF65-F5344CB8AC3E}">
        <p14:creationId xmlns:p14="http://schemas.microsoft.com/office/powerpoint/2010/main" val="362314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33DA119-5103-4CF1-9DC3-E93988E6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1945" cy="68642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1D5005-BF5A-463C-A1C5-21075B982DE1}"/>
              </a:ext>
            </a:extLst>
          </p:cNvPr>
          <p:cNvSpPr txBox="1"/>
          <p:nvPr/>
        </p:nvSpPr>
        <p:spPr>
          <a:xfrm>
            <a:off x="6158346" y="321853"/>
            <a:ext cx="435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Latent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E23BE1-956E-49F5-8CF6-B5BF9390E40A}"/>
              </a:ext>
            </a:extLst>
          </p:cNvPr>
          <p:cNvGrpSpPr/>
          <p:nvPr/>
        </p:nvGrpSpPr>
        <p:grpSpPr>
          <a:xfrm>
            <a:off x="7039046" y="1343277"/>
            <a:ext cx="2427128" cy="4786947"/>
            <a:chOff x="6930135" y="1277535"/>
            <a:chExt cx="2427128" cy="478694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EEA1AE-EF33-49E2-BDDC-F4340F6F2FF1}"/>
                </a:ext>
              </a:extLst>
            </p:cNvPr>
            <p:cNvSpPr/>
            <p:nvPr/>
          </p:nvSpPr>
          <p:spPr>
            <a:xfrm>
              <a:off x="7114561" y="5458245"/>
              <a:ext cx="685798" cy="2632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0EF335-4F06-434A-9ADA-F66586170C22}"/>
                </a:ext>
              </a:extLst>
            </p:cNvPr>
            <p:cNvSpPr/>
            <p:nvPr/>
          </p:nvSpPr>
          <p:spPr>
            <a:xfrm>
              <a:off x="7386456" y="1883772"/>
              <a:ext cx="142007" cy="357447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849D8A-E7C5-47F8-82F2-F525E1421379}"/>
                </a:ext>
              </a:extLst>
            </p:cNvPr>
            <p:cNvSpPr/>
            <p:nvPr/>
          </p:nvSpPr>
          <p:spPr>
            <a:xfrm>
              <a:off x="7114561" y="1620536"/>
              <a:ext cx="685798" cy="2632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BF3CF3-17E0-42C3-B933-F35D07103F45}"/>
                </a:ext>
              </a:extLst>
            </p:cNvPr>
            <p:cNvSpPr/>
            <p:nvPr/>
          </p:nvSpPr>
          <p:spPr>
            <a:xfrm rot="5400000">
              <a:off x="8371859" y="1461947"/>
              <a:ext cx="142007" cy="1828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BDF4AE-F959-412F-89B1-FDFC87C9908A}"/>
                </a:ext>
              </a:extLst>
            </p:cNvPr>
            <p:cNvSpPr/>
            <p:nvPr/>
          </p:nvSpPr>
          <p:spPr>
            <a:xfrm rot="5400000">
              <a:off x="8371859" y="3980266"/>
              <a:ext cx="142007" cy="1828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B5E16C-9703-449A-9E36-3B90D4BA85AD}"/>
                </a:ext>
              </a:extLst>
            </p:cNvPr>
            <p:cNvSpPr/>
            <p:nvPr/>
          </p:nvSpPr>
          <p:spPr>
            <a:xfrm>
              <a:off x="9215256" y="2401067"/>
              <a:ext cx="142007" cy="24688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AE2280-E0D4-4CEB-A70D-53D4A286E6D2}"/>
                </a:ext>
              </a:extLst>
            </p:cNvPr>
            <p:cNvSpPr txBox="1"/>
            <p:nvPr/>
          </p:nvSpPr>
          <p:spPr>
            <a:xfrm>
              <a:off x="6941035" y="1277535"/>
              <a:ext cx="103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Goal Box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5B2106-044E-40E1-BA78-307ADCBC5C9D}"/>
                </a:ext>
              </a:extLst>
            </p:cNvPr>
            <p:cNvSpPr txBox="1"/>
            <p:nvPr/>
          </p:nvSpPr>
          <p:spPr>
            <a:xfrm>
              <a:off x="6930135" y="5695150"/>
              <a:ext cx="1054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Start Box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75031D4-BE89-4B29-AFCD-B5286D6A29A7}"/>
                    </a:ext>
                  </a:extLst>
                </p:cNvPr>
                <p:cNvSpPr txBox="1"/>
                <p:nvPr/>
              </p:nvSpPr>
              <p:spPr>
                <a:xfrm>
                  <a:off x="7749092" y="4158977"/>
                  <a:ext cx="4074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75031D4-BE89-4B29-AFCD-B5286D6A2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092" y="4158977"/>
                  <a:ext cx="407483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B21907A-51A7-4292-940B-42662E693123}"/>
                </a:ext>
              </a:extLst>
            </p:cNvPr>
            <p:cNvCxnSpPr/>
            <p:nvPr/>
          </p:nvCxnSpPr>
          <p:spPr>
            <a:xfrm flipV="1">
              <a:off x="7455469" y="4187218"/>
              <a:ext cx="0" cy="70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F5AE0A-4319-4AE6-8990-A6EC74D405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09019" y="4539060"/>
              <a:ext cx="0" cy="70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3E6A30E-8334-4BBF-B134-E29AA7149DAC}"/>
                    </a:ext>
                  </a:extLst>
                </p:cNvPr>
                <p:cNvSpPr txBox="1"/>
                <p:nvPr/>
              </p:nvSpPr>
              <p:spPr>
                <a:xfrm>
                  <a:off x="6941035" y="3908639"/>
                  <a:ext cx="518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3E6A30E-8334-4BBF-B134-E29AA7149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035" y="3908639"/>
                  <a:ext cx="51886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488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86CE8A1-648E-43C2-9DB2-CE7AE425EAF7}"/>
                    </a:ext>
                  </a:extLst>
                </p:cNvPr>
                <p:cNvSpPr txBox="1"/>
                <p:nvPr/>
              </p:nvSpPr>
              <p:spPr>
                <a:xfrm>
                  <a:off x="8039692" y="4866930"/>
                  <a:ext cx="518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86CE8A1-648E-43C2-9DB2-CE7AE425E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692" y="4866930"/>
                  <a:ext cx="51886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706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485A0C-70C2-448E-888F-C531C7B0CA1A}"/>
                </a:ext>
              </a:extLst>
            </p:cNvPr>
            <p:cNvSpPr/>
            <p:nvPr/>
          </p:nvSpPr>
          <p:spPr>
            <a:xfrm>
              <a:off x="7404726" y="4842090"/>
              <a:ext cx="101267" cy="1005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08F18B2-E623-4496-8F88-475092A08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6476" y="4511343"/>
              <a:ext cx="216568" cy="24416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9B1E67E-7A7C-42C3-8603-55CB991F7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8270" y="1688261"/>
              <a:ext cx="288306" cy="888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FB28399-8C01-4C99-A877-9FE2A0D6B0F5}"/>
                    </a:ext>
                  </a:extLst>
                </p:cNvPr>
                <p:cNvSpPr txBox="1"/>
                <p:nvPr/>
              </p:nvSpPr>
              <p:spPr>
                <a:xfrm>
                  <a:off x="8145507" y="1389703"/>
                  <a:ext cx="4876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FB28399-8C01-4C99-A877-9FE2A0D6B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507" y="1389703"/>
                  <a:ext cx="487634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CEFC618-725A-45D1-ADF9-E31FDFE82035}"/>
                </a:ext>
              </a:extLst>
            </p:cNvPr>
            <p:cNvSpPr/>
            <p:nvPr/>
          </p:nvSpPr>
          <p:spPr>
            <a:xfrm>
              <a:off x="6998161" y="2684269"/>
              <a:ext cx="914396" cy="1005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CAC3EFB-31FA-4DD4-94D5-DA15C52A3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85" b="89617" l="3355" r="992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474" y="1559692"/>
              <a:ext cx="376775" cy="3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74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33DA119-5103-4CF1-9DC3-E93988E6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1945" cy="68642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1D5005-BF5A-463C-A1C5-21075B982DE1}"/>
              </a:ext>
            </a:extLst>
          </p:cNvPr>
          <p:cNvSpPr txBox="1"/>
          <p:nvPr/>
        </p:nvSpPr>
        <p:spPr>
          <a:xfrm>
            <a:off x="6158346" y="321853"/>
            <a:ext cx="435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Latent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E23BE1-956E-49F5-8CF6-B5BF9390E40A}"/>
              </a:ext>
            </a:extLst>
          </p:cNvPr>
          <p:cNvGrpSpPr/>
          <p:nvPr/>
        </p:nvGrpSpPr>
        <p:grpSpPr>
          <a:xfrm>
            <a:off x="7039046" y="1343277"/>
            <a:ext cx="2427128" cy="4786947"/>
            <a:chOff x="6930135" y="1277535"/>
            <a:chExt cx="2427128" cy="478694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EEA1AE-EF33-49E2-BDDC-F4340F6F2FF1}"/>
                </a:ext>
              </a:extLst>
            </p:cNvPr>
            <p:cNvSpPr/>
            <p:nvPr/>
          </p:nvSpPr>
          <p:spPr>
            <a:xfrm>
              <a:off x="7114561" y="5458245"/>
              <a:ext cx="685798" cy="2632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0EF335-4F06-434A-9ADA-F66586170C22}"/>
                </a:ext>
              </a:extLst>
            </p:cNvPr>
            <p:cNvSpPr/>
            <p:nvPr/>
          </p:nvSpPr>
          <p:spPr>
            <a:xfrm>
              <a:off x="7386456" y="1883772"/>
              <a:ext cx="142007" cy="357447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849D8A-E7C5-47F8-82F2-F525E1421379}"/>
                </a:ext>
              </a:extLst>
            </p:cNvPr>
            <p:cNvSpPr/>
            <p:nvPr/>
          </p:nvSpPr>
          <p:spPr>
            <a:xfrm>
              <a:off x="7114561" y="1620536"/>
              <a:ext cx="685798" cy="2632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BF3CF3-17E0-42C3-B933-F35D07103F45}"/>
                </a:ext>
              </a:extLst>
            </p:cNvPr>
            <p:cNvSpPr/>
            <p:nvPr/>
          </p:nvSpPr>
          <p:spPr>
            <a:xfrm rot="5400000">
              <a:off x="8371859" y="1461947"/>
              <a:ext cx="142007" cy="1828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BDF4AE-F959-412F-89B1-FDFC87C9908A}"/>
                </a:ext>
              </a:extLst>
            </p:cNvPr>
            <p:cNvSpPr/>
            <p:nvPr/>
          </p:nvSpPr>
          <p:spPr>
            <a:xfrm rot="5400000">
              <a:off x="8371859" y="3980266"/>
              <a:ext cx="142007" cy="1828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B5E16C-9703-449A-9E36-3B90D4BA85AD}"/>
                </a:ext>
              </a:extLst>
            </p:cNvPr>
            <p:cNvSpPr/>
            <p:nvPr/>
          </p:nvSpPr>
          <p:spPr>
            <a:xfrm>
              <a:off x="9215256" y="2401067"/>
              <a:ext cx="142007" cy="24688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AE2280-E0D4-4CEB-A70D-53D4A286E6D2}"/>
                </a:ext>
              </a:extLst>
            </p:cNvPr>
            <p:cNvSpPr txBox="1"/>
            <p:nvPr/>
          </p:nvSpPr>
          <p:spPr>
            <a:xfrm>
              <a:off x="6941035" y="1277535"/>
              <a:ext cx="103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Goal Box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5B2106-044E-40E1-BA78-307ADCBC5C9D}"/>
                </a:ext>
              </a:extLst>
            </p:cNvPr>
            <p:cNvSpPr txBox="1"/>
            <p:nvPr/>
          </p:nvSpPr>
          <p:spPr>
            <a:xfrm>
              <a:off x="6930135" y="5695150"/>
              <a:ext cx="1054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Start Box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75031D4-BE89-4B29-AFCD-B5286D6A29A7}"/>
                    </a:ext>
                  </a:extLst>
                </p:cNvPr>
                <p:cNvSpPr txBox="1"/>
                <p:nvPr/>
              </p:nvSpPr>
              <p:spPr>
                <a:xfrm>
                  <a:off x="7749092" y="4158977"/>
                  <a:ext cx="4074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75031D4-BE89-4B29-AFCD-B5286D6A2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092" y="4158977"/>
                  <a:ext cx="407483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B21907A-51A7-4292-940B-42662E693123}"/>
                </a:ext>
              </a:extLst>
            </p:cNvPr>
            <p:cNvCxnSpPr/>
            <p:nvPr/>
          </p:nvCxnSpPr>
          <p:spPr>
            <a:xfrm flipV="1">
              <a:off x="7455469" y="4187218"/>
              <a:ext cx="0" cy="70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F5AE0A-4319-4AE6-8990-A6EC74D405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09019" y="4539060"/>
              <a:ext cx="0" cy="70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3E6A30E-8334-4BBF-B134-E29AA7149DAC}"/>
                    </a:ext>
                  </a:extLst>
                </p:cNvPr>
                <p:cNvSpPr txBox="1"/>
                <p:nvPr/>
              </p:nvSpPr>
              <p:spPr>
                <a:xfrm>
                  <a:off x="6941035" y="3908639"/>
                  <a:ext cx="518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3E6A30E-8334-4BBF-B134-E29AA7149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035" y="3908639"/>
                  <a:ext cx="51886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488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86CE8A1-648E-43C2-9DB2-CE7AE425EAF7}"/>
                    </a:ext>
                  </a:extLst>
                </p:cNvPr>
                <p:cNvSpPr txBox="1"/>
                <p:nvPr/>
              </p:nvSpPr>
              <p:spPr>
                <a:xfrm>
                  <a:off x="8039692" y="4866930"/>
                  <a:ext cx="518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86CE8A1-648E-43C2-9DB2-CE7AE425E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692" y="4866930"/>
                  <a:ext cx="51886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706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485A0C-70C2-448E-888F-C531C7B0CA1A}"/>
                </a:ext>
              </a:extLst>
            </p:cNvPr>
            <p:cNvSpPr/>
            <p:nvPr/>
          </p:nvSpPr>
          <p:spPr>
            <a:xfrm>
              <a:off x="7404726" y="4842090"/>
              <a:ext cx="101267" cy="1005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08F18B2-E623-4496-8F88-475092A08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6476" y="4511343"/>
              <a:ext cx="216568" cy="24416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9B1E67E-7A7C-42C3-8603-55CB991F7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8270" y="1688261"/>
              <a:ext cx="288306" cy="888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FB28399-8C01-4C99-A877-9FE2A0D6B0F5}"/>
                    </a:ext>
                  </a:extLst>
                </p:cNvPr>
                <p:cNvSpPr txBox="1"/>
                <p:nvPr/>
              </p:nvSpPr>
              <p:spPr>
                <a:xfrm>
                  <a:off x="8145507" y="1389703"/>
                  <a:ext cx="4876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FB28399-8C01-4C99-A877-9FE2A0D6B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507" y="1389703"/>
                  <a:ext cx="487634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105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33DA119-5103-4CF1-9DC3-E93988E6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1945" cy="68642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1D5005-BF5A-463C-A1C5-21075B982DE1}"/>
              </a:ext>
            </a:extLst>
          </p:cNvPr>
          <p:cNvSpPr txBox="1"/>
          <p:nvPr/>
        </p:nvSpPr>
        <p:spPr>
          <a:xfrm>
            <a:off x="6158346" y="321853"/>
            <a:ext cx="435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Latent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E23BE1-956E-49F5-8CF6-B5BF9390E40A}"/>
              </a:ext>
            </a:extLst>
          </p:cNvPr>
          <p:cNvGrpSpPr/>
          <p:nvPr/>
        </p:nvGrpSpPr>
        <p:grpSpPr>
          <a:xfrm>
            <a:off x="7039046" y="1343277"/>
            <a:ext cx="2427128" cy="4786947"/>
            <a:chOff x="6930135" y="1277535"/>
            <a:chExt cx="2427128" cy="478694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EEA1AE-EF33-49E2-BDDC-F4340F6F2FF1}"/>
                </a:ext>
              </a:extLst>
            </p:cNvPr>
            <p:cNvSpPr/>
            <p:nvPr/>
          </p:nvSpPr>
          <p:spPr>
            <a:xfrm>
              <a:off x="7114561" y="5458245"/>
              <a:ext cx="685798" cy="2632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0EF335-4F06-434A-9ADA-F66586170C22}"/>
                </a:ext>
              </a:extLst>
            </p:cNvPr>
            <p:cNvSpPr/>
            <p:nvPr/>
          </p:nvSpPr>
          <p:spPr>
            <a:xfrm>
              <a:off x="7386456" y="1883772"/>
              <a:ext cx="142007" cy="357447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849D8A-E7C5-47F8-82F2-F525E1421379}"/>
                </a:ext>
              </a:extLst>
            </p:cNvPr>
            <p:cNvSpPr/>
            <p:nvPr/>
          </p:nvSpPr>
          <p:spPr>
            <a:xfrm>
              <a:off x="7114561" y="1620536"/>
              <a:ext cx="685798" cy="2632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BF3CF3-17E0-42C3-B933-F35D07103F45}"/>
                </a:ext>
              </a:extLst>
            </p:cNvPr>
            <p:cNvSpPr/>
            <p:nvPr/>
          </p:nvSpPr>
          <p:spPr>
            <a:xfrm rot="5400000">
              <a:off x="8371859" y="1461947"/>
              <a:ext cx="142007" cy="1828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BDF4AE-F959-412F-89B1-FDFC87C9908A}"/>
                </a:ext>
              </a:extLst>
            </p:cNvPr>
            <p:cNvSpPr/>
            <p:nvPr/>
          </p:nvSpPr>
          <p:spPr>
            <a:xfrm rot="5400000">
              <a:off x="8371859" y="3980266"/>
              <a:ext cx="142007" cy="1828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B5E16C-9703-449A-9E36-3B90D4BA85AD}"/>
                </a:ext>
              </a:extLst>
            </p:cNvPr>
            <p:cNvSpPr/>
            <p:nvPr/>
          </p:nvSpPr>
          <p:spPr>
            <a:xfrm>
              <a:off x="9215256" y="2401067"/>
              <a:ext cx="142007" cy="24688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AE2280-E0D4-4CEB-A70D-53D4A286E6D2}"/>
                </a:ext>
              </a:extLst>
            </p:cNvPr>
            <p:cNvSpPr txBox="1"/>
            <p:nvPr/>
          </p:nvSpPr>
          <p:spPr>
            <a:xfrm>
              <a:off x="6941035" y="1277535"/>
              <a:ext cx="103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Goal Box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5B2106-044E-40E1-BA78-307ADCBC5C9D}"/>
                </a:ext>
              </a:extLst>
            </p:cNvPr>
            <p:cNvSpPr txBox="1"/>
            <p:nvPr/>
          </p:nvSpPr>
          <p:spPr>
            <a:xfrm>
              <a:off x="6930135" y="5695150"/>
              <a:ext cx="1054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Start Box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75031D4-BE89-4B29-AFCD-B5286D6A29A7}"/>
                    </a:ext>
                  </a:extLst>
                </p:cNvPr>
                <p:cNvSpPr txBox="1"/>
                <p:nvPr/>
              </p:nvSpPr>
              <p:spPr>
                <a:xfrm>
                  <a:off x="7749092" y="4158977"/>
                  <a:ext cx="4074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75031D4-BE89-4B29-AFCD-B5286D6A2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092" y="4158977"/>
                  <a:ext cx="407483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B21907A-51A7-4292-940B-42662E693123}"/>
                </a:ext>
              </a:extLst>
            </p:cNvPr>
            <p:cNvCxnSpPr/>
            <p:nvPr/>
          </p:nvCxnSpPr>
          <p:spPr>
            <a:xfrm flipV="1">
              <a:off x="7455469" y="4187218"/>
              <a:ext cx="0" cy="70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F5AE0A-4319-4AE6-8990-A6EC74D405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09019" y="4539060"/>
              <a:ext cx="0" cy="70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3E6A30E-8334-4BBF-B134-E29AA7149DAC}"/>
                    </a:ext>
                  </a:extLst>
                </p:cNvPr>
                <p:cNvSpPr txBox="1"/>
                <p:nvPr/>
              </p:nvSpPr>
              <p:spPr>
                <a:xfrm>
                  <a:off x="6941035" y="3908639"/>
                  <a:ext cx="518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3E6A30E-8334-4BBF-B134-E29AA7149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035" y="3908639"/>
                  <a:ext cx="51886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488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86CE8A1-648E-43C2-9DB2-CE7AE425EAF7}"/>
                    </a:ext>
                  </a:extLst>
                </p:cNvPr>
                <p:cNvSpPr txBox="1"/>
                <p:nvPr/>
              </p:nvSpPr>
              <p:spPr>
                <a:xfrm>
                  <a:off x="8039692" y="4866930"/>
                  <a:ext cx="518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86CE8A1-648E-43C2-9DB2-CE7AE425E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692" y="4866930"/>
                  <a:ext cx="51886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706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485A0C-70C2-448E-888F-C531C7B0CA1A}"/>
                </a:ext>
              </a:extLst>
            </p:cNvPr>
            <p:cNvSpPr/>
            <p:nvPr/>
          </p:nvSpPr>
          <p:spPr>
            <a:xfrm>
              <a:off x="7404726" y="4842090"/>
              <a:ext cx="101267" cy="1005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08F18B2-E623-4496-8F88-475092A08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6476" y="4511343"/>
              <a:ext cx="216568" cy="24416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9B1E67E-7A7C-42C3-8603-55CB991F7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8270" y="1688261"/>
              <a:ext cx="288306" cy="888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FB28399-8C01-4C99-A877-9FE2A0D6B0F5}"/>
                    </a:ext>
                  </a:extLst>
                </p:cNvPr>
                <p:cNvSpPr txBox="1"/>
                <p:nvPr/>
              </p:nvSpPr>
              <p:spPr>
                <a:xfrm>
                  <a:off x="8145507" y="1389703"/>
                  <a:ext cx="4876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FB28399-8C01-4C99-A877-9FE2A0D6B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507" y="1389703"/>
                  <a:ext cx="487634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1644D80-87EB-4A45-A16A-0AC75B5CC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85" b="89617" l="3355" r="992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85" y="1625434"/>
            <a:ext cx="376775" cy="3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4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B1D5005-BF5A-463C-A1C5-21075B982DE1}"/>
              </a:ext>
            </a:extLst>
          </p:cNvPr>
          <p:cNvSpPr txBox="1"/>
          <p:nvPr/>
        </p:nvSpPr>
        <p:spPr>
          <a:xfrm>
            <a:off x="3918066" y="375641"/>
            <a:ext cx="435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Outcome Devaluation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495AF-55F9-4315-BB66-801E5B9B0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365533"/>
            <a:ext cx="6908800" cy="51168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918ED3-F069-4DCC-B49E-36D4E0159E27}"/>
              </a:ext>
            </a:extLst>
          </p:cNvPr>
          <p:cNvSpPr/>
          <p:nvPr/>
        </p:nvSpPr>
        <p:spPr>
          <a:xfrm flipH="1" flipV="1">
            <a:off x="2641600" y="1283969"/>
            <a:ext cx="400050" cy="728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50B3C5-CE15-4762-B8AB-B569BC5FF85B}"/>
              </a:ext>
            </a:extLst>
          </p:cNvPr>
          <p:cNvSpPr/>
          <p:nvPr/>
        </p:nvSpPr>
        <p:spPr>
          <a:xfrm flipH="1" flipV="1">
            <a:off x="2794000" y="1436369"/>
            <a:ext cx="400050" cy="728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D3AEA3-727B-4446-9730-B5DF649A90C6}"/>
              </a:ext>
            </a:extLst>
          </p:cNvPr>
          <p:cNvSpPr/>
          <p:nvPr/>
        </p:nvSpPr>
        <p:spPr>
          <a:xfrm flipH="1" flipV="1">
            <a:off x="2692400" y="3230383"/>
            <a:ext cx="400050" cy="728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C0036A-59A5-45C6-A278-B8F60FCF54E6}"/>
              </a:ext>
            </a:extLst>
          </p:cNvPr>
          <p:cNvSpPr/>
          <p:nvPr/>
        </p:nvSpPr>
        <p:spPr>
          <a:xfrm flipH="1" flipV="1">
            <a:off x="6038850" y="3281183"/>
            <a:ext cx="400050" cy="728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B436EB-DD55-4789-A05A-8785098D58AE}"/>
              </a:ext>
            </a:extLst>
          </p:cNvPr>
          <p:cNvSpPr/>
          <p:nvPr/>
        </p:nvSpPr>
        <p:spPr>
          <a:xfrm flipH="1" flipV="1">
            <a:off x="3143250" y="3281182"/>
            <a:ext cx="2628900" cy="123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F9D3D3-1E4E-4D28-B1CA-07AB28FBA8F3}"/>
              </a:ext>
            </a:extLst>
          </p:cNvPr>
          <p:cNvSpPr/>
          <p:nvPr/>
        </p:nvSpPr>
        <p:spPr>
          <a:xfrm flipH="1" flipV="1">
            <a:off x="3276600" y="4951232"/>
            <a:ext cx="2628900" cy="123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39F9DC-E8AC-4E25-B71A-CE2ADD914484}"/>
              </a:ext>
            </a:extLst>
          </p:cNvPr>
          <p:cNvSpPr/>
          <p:nvPr/>
        </p:nvSpPr>
        <p:spPr>
          <a:xfrm flipH="1" flipV="1">
            <a:off x="6623050" y="3462545"/>
            <a:ext cx="2628900" cy="278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BC2063-7DA6-4CE6-A91B-78E06B44E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3" r="23871" b="24533"/>
          <a:stretch/>
        </p:blipFill>
        <p:spPr>
          <a:xfrm>
            <a:off x="3853712" y="1155670"/>
            <a:ext cx="4484576" cy="4049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B791DF-F050-4338-A3DF-52E49334757D}"/>
              </a:ext>
            </a:extLst>
          </p:cNvPr>
          <p:cNvSpPr txBox="1"/>
          <p:nvPr/>
        </p:nvSpPr>
        <p:spPr>
          <a:xfrm>
            <a:off x="3918066" y="385689"/>
            <a:ext cx="435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Two-Step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48BC8-39CD-44B4-87C8-6CA734D24B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1" t="5665" r="34098" b="38097"/>
          <a:stretch/>
        </p:blipFill>
        <p:spPr>
          <a:xfrm>
            <a:off x="607507" y="3677699"/>
            <a:ext cx="2491991" cy="2657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F2F22D-63B1-42FB-B3BF-4EE6A8919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 t="5665" r="64588" b="38097"/>
          <a:stretch/>
        </p:blipFill>
        <p:spPr>
          <a:xfrm>
            <a:off x="316478" y="653252"/>
            <a:ext cx="2656028" cy="2527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C47CA-74D6-405A-8DE1-50737EFCB9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3" t="5916" r="2306" b="37846"/>
          <a:stretch/>
        </p:blipFill>
        <p:spPr>
          <a:xfrm>
            <a:off x="9092502" y="653252"/>
            <a:ext cx="2491991" cy="2657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C95ED-EB4E-48BA-832C-4499D11E21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 t="5665" r="95201" b="38097"/>
          <a:stretch/>
        </p:blipFill>
        <p:spPr>
          <a:xfrm>
            <a:off x="8815289" y="693444"/>
            <a:ext cx="277213" cy="2527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96221-EED7-4C5A-8067-DC92A1647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0" t="11479" r="64588" b="70744"/>
          <a:stretch/>
        </p:blipFill>
        <p:spPr>
          <a:xfrm>
            <a:off x="10318529" y="1005055"/>
            <a:ext cx="1265964" cy="798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7A306C-E9BE-4CF2-BA08-71D0A58367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 t="5665" r="95201" b="38097"/>
          <a:stretch/>
        </p:blipFill>
        <p:spPr>
          <a:xfrm>
            <a:off x="266238" y="3677699"/>
            <a:ext cx="277213" cy="2527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84E61E-C9F5-4663-8136-202C437683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0" t="11479" r="64588" b="70744"/>
          <a:stretch/>
        </p:blipFill>
        <p:spPr>
          <a:xfrm>
            <a:off x="1769478" y="3989310"/>
            <a:ext cx="1265964" cy="798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EC2AFD-F5D6-4EE2-A66F-DC72898444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3" t="5916" r="2306" b="37846"/>
          <a:stretch/>
        </p:blipFill>
        <p:spPr>
          <a:xfrm>
            <a:off x="9156558" y="3876037"/>
            <a:ext cx="2491991" cy="2657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FC07D9-F65E-4FC4-BFB8-17EB01EAF2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 t="5665" r="95201" b="38097"/>
          <a:stretch/>
        </p:blipFill>
        <p:spPr>
          <a:xfrm>
            <a:off x="8879345" y="3916229"/>
            <a:ext cx="277213" cy="25270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ABC5EC-EBF2-47EC-8AEB-6593B4830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0" t="11479" r="64588" b="70744"/>
          <a:stretch/>
        </p:blipFill>
        <p:spPr>
          <a:xfrm>
            <a:off x="10382585" y="4227840"/>
            <a:ext cx="1265964" cy="798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ECB654-AEB0-4655-AF43-5F6E09CEF489}"/>
              </a:ext>
            </a:extLst>
          </p:cNvPr>
          <p:cNvSpPr txBox="1"/>
          <p:nvPr/>
        </p:nvSpPr>
        <p:spPr>
          <a:xfrm>
            <a:off x="9679626" y="3809292"/>
            <a:ext cx="1485791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Cognitive Load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71E95E-5496-4310-BA62-D1486D78B8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5" t="39042" r="19503" b="51956"/>
          <a:stretch/>
        </p:blipFill>
        <p:spPr>
          <a:xfrm>
            <a:off x="9916778" y="5198833"/>
            <a:ext cx="323850" cy="425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6A845-47EF-45D5-9AC7-03B731200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2" t="34459" r="23422" b="57425"/>
          <a:stretch/>
        </p:blipFill>
        <p:spPr>
          <a:xfrm>
            <a:off x="10647267" y="5591623"/>
            <a:ext cx="353582" cy="2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8619E70-9672-4E6E-AC35-D636F09ABB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920272"/>
                  </p:ext>
                </p:extLst>
              </p:nvPr>
            </p:nvGraphicFramePr>
            <p:xfrm>
              <a:off x="1110024" y="1714527"/>
              <a:ext cx="3460802" cy="40792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0562">
                      <a:extLst>
                        <a:ext uri="{9D8B030D-6E8A-4147-A177-3AD203B41FA5}">
                          <a16:colId xmlns:a16="http://schemas.microsoft.com/office/drawing/2014/main" val="322271098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109345791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9006713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564577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6741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4411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87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464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12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2166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946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728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0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521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8619E70-9672-4E6E-AC35-D636F09ABB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920272"/>
                  </p:ext>
                </p:extLst>
              </p:nvPr>
            </p:nvGraphicFramePr>
            <p:xfrm>
              <a:off x="1110024" y="1714527"/>
              <a:ext cx="3460802" cy="40792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0562">
                      <a:extLst>
                        <a:ext uri="{9D8B030D-6E8A-4147-A177-3AD203B41FA5}">
                          <a16:colId xmlns:a16="http://schemas.microsoft.com/office/drawing/2014/main" val="322271098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109345791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9006713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564577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952" t="-8197" r="-200952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952" t="-8197" r="-100952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952" t="-8197" r="-952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6741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197" r="-12490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4411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197" r="-12490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87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2490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464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8197" r="-12490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12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16667" r="-124901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2166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06557" r="-1249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946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06557" r="-1249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728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06557" r="-124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06557" r="-124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0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6557" r="-124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521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4E2EDE-E69D-465E-BF0F-3F74D84C3323}"/>
                  </a:ext>
                </a:extLst>
              </p:cNvPr>
              <p:cNvSpPr txBox="1"/>
              <p:nvPr/>
            </p:nvSpPr>
            <p:spPr>
              <a:xfrm>
                <a:off x="714619" y="1081360"/>
                <a:ext cx="425161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4E2EDE-E69D-465E-BF0F-3F74D84C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19" y="1081360"/>
                <a:ext cx="4251613" cy="312650"/>
              </a:xfrm>
              <a:prstGeom prst="rect">
                <a:avLst/>
              </a:prstGeom>
              <a:blipFill>
                <a:blip r:embed="rId3"/>
                <a:stretch>
                  <a:fillRect l="-143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CF1F532-05E5-4BDB-B5F0-B4CDDC255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94557"/>
                  </p:ext>
                </p:extLst>
              </p:nvPr>
            </p:nvGraphicFramePr>
            <p:xfrm>
              <a:off x="5482863" y="1714527"/>
              <a:ext cx="6574536" cy="40792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5336">
                      <a:extLst>
                        <a:ext uri="{9D8B030D-6E8A-4147-A177-3AD203B41FA5}">
                          <a16:colId xmlns:a16="http://schemas.microsoft.com/office/drawing/2014/main" val="77006338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1062791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40866898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052563446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1837932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17302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686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216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586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470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448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742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832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027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992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7130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CF1F532-05E5-4BDB-B5F0-B4CDDC255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94557"/>
                  </p:ext>
                </p:extLst>
              </p:nvPr>
            </p:nvGraphicFramePr>
            <p:xfrm>
              <a:off x="5482863" y="1714527"/>
              <a:ext cx="6574536" cy="40792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5336">
                      <a:extLst>
                        <a:ext uri="{9D8B030D-6E8A-4147-A177-3AD203B41FA5}">
                          <a16:colId xmlns:a16="http://schemas.microsoft.com/office/drawing/2014/main" val="77006338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1062791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40866898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052563446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1837932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17302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1905" t="-8197" r="-686667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444" t="-8197" r="-300556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444" t="-8197" r="-200556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444" t="-8197" r="-100556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444" t="-8197" r="-556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686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197" r="-325197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216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197" r="-32519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586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08197" r="-32519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470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8197" r="-32519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448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16667" r="-325197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6557" r="-3251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742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06557" r="-3251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832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806557" r="-3251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027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906557" r="-3251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992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6557" r="-3251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7130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98AEC6-6A54-423A-97AB-B17BB42F89DC}"/>
                  </a:ext>
                </a:extLst>
              </p:cNvPr>
              <p:cNvSpPr txBox="1"/>
              <p:nvPr/>
            </p:nvSpPr>
            <p:spPr>
              <a:xfrm>
                <a:off x="6927228" y="971977"/>
                <a:ext cx="4031295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98AEC6-6A54-423A-97AB-B17BB42F8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28" y="971977"/>
                <a:ext cx="4031295" cy="717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354787B-3FC3-4FA0-998D-E9B48A4B017A}"/>
              </a:ext>
            </a:extLst>
          </p:cNvPr>
          <p:cNvSpPr/>
          <p:nvPr/>
        </p:nvSpPr>
        <p:spPr>
          <a:xfrm>
            <a:off x="765049" y="255268"/>
            <a:ext cx="4150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Instrumental Learning Using Law of Effect</a:t>
            </a:r>
          </a:p>
          <a:p>
            <a:pPr algn="ctr"/>
            <a:r>
              <a:rPr lang="en-US" b="1" dirty="0"/>
              <a:t>(Model-Free)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5E78BA-784B-408F-AB66-E60AF659B693}"/>
              </a:ext>
            </a:extLst>
          </p:cNvPr>
          <p:cNvSpPr/>
          <p:nvPr/>
        </p:nvSpPr>
        <p:spPr>
          <a:xfrm>
            <a:off x="6580500" y="255268"/>
            <a:ext cx="439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Instrumental Learning Using Cognitive Maps</a:t>
            </a:r>
          </a:p>
          <a:p>
            <a:pPr algn="ctr"/>
            <a:r>
              <a:rPr lang="en-US" b="1" dirty="0"/>
              <a:t>(Model-Based)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4BB722-51CD-4D27-B4D0-D0A605E76B1F}"/>
                  </a:ext>
                </a:extLst>
              </p:cNvPr>
              <p:cNvSpPr/>
              <p:nvPr/>
            </p:nvSpPr>
            <p:spPr>
              <a:xfrm>
                <a:off x="130629" y="6114284"/>
                <a:ext cx="119307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For both types of instrumental learning,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1" dirty="0"/>
                  <a:t> for each trial. Then figure out (1) which state the agent actually transitioned to on each trial, and (2) which experimental manipulations were employed.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4BB722-51CD-4D27-B4D0-D0A605E76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6114284"/>
                <a:ext cx="11930742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05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A80138-8142-4492-8B66-F69F1D0A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4" y="859147"/>
            <a:ext cx="5674788" cy="4119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D8A46-416F-4156-B8B8-19C278C68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4" t="20989" r="34195" b="13193"/>
          <a:stretch/>
        </p:blipFill>
        <p:spPr>
          <a:xfrm>
            <a:off x="7839216" y="3386285"/>
            <a:ext cx="3046783" cy="2978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C8B696-7512-4387-9314-F43079AF27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1" r="67969" b="34835"/>
          <a:stretch/>
        </p:blipFill>
        <p:spPr>
          <a:xfrm>
            <a:off x="8331246" y="2129890"/>
            <a:ext cx="2230736" cy="11957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034279-F1F2-4642-A8B0-31647F252BBA}"/>
              </a:ext>
            </a:extLst>
          </p:cNvPr>
          <p:cNvSpPr/>
          <p:nvPr/>
        </p:nvSpPr>
        <p:spPr>
          <a:xfrm>
            <a:off x="8079967" y="3507569"/>
            <a:ext cx="2581334" cy="2129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B0780-FA9E-4981-A9EC-24114FCC86C0}"/>
              </a:ext>
            </a:extLst>
          </p:cNvPr>
          <p:cNvSpPr txBox="1"/>
          <p:nvPr/>
        </p:nvSpPr>
        <p:spPr>
          <a:xfrm rot="16200000">
            <a:off x="6426091" y="4414918"/>
            <a:ext cx="21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State 1 Choice on Trial t+1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305CDB-EDBA-4BCC-BAAF-369223C4DC9C}"/>
              </a:ext>
            </a:extLst>
          </p:cNvPr>
          <p:cNvSpPr txBox="1"/>
          <p:nvPr/>
        </p:nvSpPr>
        <p:spPr>
          <a:xfrm>
            <a:off x="8311821" y="6301062"/>
            <a:ext cx="234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Trial 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C0EDB-71BA-4403-9334-F1FEEC0D3738}"/>
              </a:ext>
            </a:extLst>
          </p:cNvPr>
          <p:cNvSpPr txBox="1"/>
          <p:nvPr/>
        </p:nvSpPr>
        <p:spPr>
          <a:xfrm>
            <a:off x="6634479" y="720918"/>
            <a:ext cx="5456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on Trial t, the agent ends up in State 9. For model-based and model-free agents, plot the probability of choosing the same (vs. different) State 1 action on Trial t+1 as a function of the outcome of Trial t.</a:t>
            </a:r>
          </a:p>
        </p:txBody>
      </p:sp>
    </p:spTree>
    <p:extLst>
      <p:ext uri="{BB962C8B-B14F-4D97-AF65-F5344CB8AC3E}">
        <p14:creationId xmlns:p14="http://schemas.microsoft.com/office/powerpoint/2010/main" val="333797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54C81-297E-4E1D-8E84-391013B09FFC}"/>
              </a:ext>
            </a:extLst>
          </p:cNvPr>
          <p:cNvSpPr txBox="1"/>
          <p:nvPr/>
        </p:nvSpPr>
        <p:spPr>
          <a:xfrm>
            <a:off x="645541" y="1515132"/>
            <a:ext cx="31766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Reflexes</a:t>
            </a:r>
          </a:p>
          <a:p>
            <a:endParaRPr lang="en-US" sz="1000" dirty="0"/>
          </a:p>
          <a:p>
            <a:r>
              <a:rPr lang="en-US" u="sng" dirty="0"/>
              <a:t>Reactive deployment of evolved behaviors</a:t>
            </a:r>
            <a:r>
              <a:rPr lang="en-US" dirty="0"/>
              <a:t> (e.g., salivating, approaching, avoiding), in response to </a:t>
            </a:r>
            <a:r>
              <a:rPr lang="en-US" u="sng" dirty="0"/>
              <a:t>survival-related stimuli</a:t>
            </a:r>
            <a:r>
              <a:rPr lang="en-US" dirty="0"/>
              <a:t> (e.g., food, predators, potential mates).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A31DB-4D2F-4223-B77A-CDBD83F34836}"/>
              </a:ext>
            </a:extLst>
          </p:cNvPr>
          <p:cNvSpPr txBox="1"/>
          <p:nvPr/>
        </p:nvSpPr>
        <p:spPr>
          <a:xfrm>
            <a:off x="4423410" y="1515132"/>
            <a:ext cx="33451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Pavlovian Behavior</a:t>
            </a:r>
          </a:p>
          <a:p>
            <a:endParaRPr lang="en-US" sz="1000" b="1" dirty="0"/>
          </a:p>
          <a:p>
            <a:r>
              <a:rPr lang="en-US" u="sng" dirty="0"/>
              <a:t>Anticipatory deployment of evolved behaviors </a:t>
            </a:r>
            <a:r>
              <a:rPr lang="en-US" dirty="0"/>
              <a:t>in response to </a:t>
            </a:r>
            <a:r>
              <a:rPr lang="en-US" u="sng" dirty="0"/>
              <a:t>arbitrary cues</a:t>
            </a:r>
            <a:r>
              <a:rPr lang="en-US" dirty="0"/>
              <a:t> that has been learned to predict survival-related stimuli in a particular context.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203B8-E103-4FC0-A346-D02FD8397673}"/>
              </a:ext>
            </a:extLst>
          </p:cNvPr>
          <p:cNvSpPr txBox="1"/>
          <p:nvPr/>
        </p:nvSpPr>
        <p:spPr>
          <a:xfrm>
            <a:off x="8696962" y="1515132"/>
            <a:ext cx="28494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Instrumental Behavior</a:t>
            </a:r>
          </a:p>
          <a:p>
            <a:endParaRPr lang="en-US" sz="1000" dirty="0"/>
          </a:p>
          <a:p>
            <a:r>
              <a:rPr lang="en-US" u="sng" dirty="0"/>
              <a:t>Anticipatory deployment of arbitrary behaviors</a:t>
            </a:r>
            <a:r>
              <a:rPr lang="en-US" dirty="0"/>
              <a:t> (e.g., lever-pressing) that have been learned to predict </a:t>
            </a:r>
            <a:r>
              <a:rPr lang="en-US" u="sng" dirty="0"/>
              <a:t>rewards</a:t>
            </a:r>
            <a:r>
              <a:rPr lang="en-US" dirty="0"/>
              <a:t> (e.g., food) in a particular context.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C1B94-140A-4510-9540-154CCAEBDC0D}"/>
              </a:ext>
            </a:extLst>
          </p:cNvPr>
          <p:cNvSpPr/>
          <p:nvPr/>
        </p:nvSpPr>
        <p:spPr>
          <a:xfrm>
            <a:off x="645541" y="478417"/>
            <a:ext cx="109009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Behavioral Psychology &amp; Animal Learning: </a:t>
            </a:r>
            <a:r>
              <a:rPr lang="en-US" sz="2000" dirty="0"/>
              <a:t>Subfields of cognitive science that aim to understand three classes of behavior known as reflexes, Pavlovian behavior, and instrumental behavior.</a:t>
            </a:r>
            <a:endParaRPr lang="en-US" sz="24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5BBE-40A6-4AC2-A272-430C2FEBE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2745" r="50237" b="50000"/>
          <a:stretch/>
        </p:blipFill>
        <p:spPr>
          <a:xfrm>
            <a:off x="424401" y="4685985"/>
            <a:ext cx="2998441" cy="19082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F7B9D21-C067-4A83-96CA-4A20C3257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8" t="60615" r="1090" b="3035"/>
          <a:stretch/>
        </p:blipFill>
        <p:spPr>
          <a:xfrm>
            <a:off x="4694321" y="5065944"/>
            <a:ext cx="2803358" cy="1467853"/>
          </a:xfrm>
          <a:prstGeom prst="rect">
            <a:avLst/>
          </a:prstGeom>
        </p:spPr>
      </p:pic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0DBE1332-6F23-4D4E-A769-863B698CF2E4}"/>
              </a:ext>
            </a:extLst>
          </p:cNvPr>
          <p:cNvSpPr/>
          <p:nvPr/>
        </p:nvSpPr>
        <p:spPr>
          <a:xfrm>
            <a:off x="5010150" y="3828835"/>
            <a:ext cx="1924050" cy="978093"/>
          </a:xfrm>
          <a:prstGeom prst="cloudCallout">
            <a:avLst>
              <a:gd name="adj1" fmla="val 25531"/>
              <a:gd name="adj2" fmla="val 69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018A152-EE9D-4F07-B2CD-D69856D28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26309" r="82011" b="58254"/>
          <a:stretch/>
        </p:blipFill>
        <p:spPr>
          <a:xfrm>
            <a:off x="5953162" y="3853538"/>
            <a:ext cx="854242" cy="6233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E2910B-3EBC-49F7-B536-3BC0981D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8" t="60615" r="29069" b="15656"/>
          <a:stretch/>
        </p:blipFill>
        <p:spPr>
          <a:xfrm>
            <a:off x="5330502" y="4080491"/>
            <a:ext cx="589441" cy="63833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40186E-4CEC-40E0-9444-0659A5A7062B}"/>
              </a:ext>
            </a:extLst>
          </p:cNvPr>
          <p:cNvCxnSpPr>
            <a:cxnSpLocks/>
          </p:cNvCxnSpPr>
          <p:nvPr/>
        </p:nvCxnSpPr>
        <p:spPr>
          <a:xfrm flipV="1">
            <a:off x="5770844" y="4228072"/>
            <a:ext cx="251393" cy="97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BFD2DC20-6EFD-4B5E-ADD0-80C009991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12" b="31934" l="8122" r="33439">
                        <a14:foregroundMark x1="10127" y1="25064" x2="10127" y2="2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4" t="14547" r="67991" b="67332"/>
          <a:stretch/>
        </p:blipFill>
        <p:spPr>
          <a:xfrm>
            <a:off x="9105084" y="5271774"/>
            <a:ext cx="1951744" cy="1242809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FEF6CDC9-7F4E-49A6-AFCA-B813D7BCD946}"/>
              </a:ext>
            </a:extLst>
          </p:cNvPr>
          <p:cNvSpPr/>
          <p:nvPr/>
        </p:nvSpPr>
        <p:spPr>
          <a:xfrm>
            <a:off x="9606305" y="3998292"/>
            <a:ext cx="1623670" cy="1159429"/>
          </a:xfrm>
          <a:prstGeom prst="cloudCallout">
            <a:avLst>
              <a:gd name="adj1" fmla="val -36974"/>
              <a:gd name="adj2" fmla="val 656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000DB5-B660-42AB-A38B-B5D09E0405FD}"/>
              </a:ext>
            </a:extLst>
          </p:cNvPr>
          <p:cNvCxnSpPr>
            <a:cxnSpLocks/>
          </p:cNvCxnSpPr>
          <p:nvPr/>
        </p:nvCxnSpPr>
        <p:spPr>
          <a:xfrm flipV="1">
            <a:off x="10332281" y="4479265"/>
            <a:ext cx="226528" cy="165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FB0B7D6-01B0-4821-AC0B-9E940F07E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12" b="31934" l="8122" r="33439">
                        <a14:foregroundMark x1="10127" y1="25064" x2="10127" y2="2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07" t="21359" r="83460" b="72609"/>
          <a:stretch/>
        </p:blipFill>
        <p:spPr>
          <a:xfrm>
            <a:off x="9744598" y="4625508"/>
            <a:ext cx="672717" cy="41366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571B08E-695F-4A50-B08D-93A6E08986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631" b="23028" l="52954" r="594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31" t="14229" r="40248" b="76583"/>
          <a:stretch/>
        </p:blipFill>
        <p:spPr>
          <a:xfrm>
            <a:off x="10378629" y="4098682"/>
            <a:ext cx="550359" cy="5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9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F1AEC-44D0-40C0-AFAE-F186D094CB15}"/>
              </a:ext>
            </a:extLst>
          </p:cNvPr>
          <p:cNvSpPr/>
          <p:nvPr/>
        </p:nvSpPr>
        <p:spPr>
          <a:xfrm>
            <a:off x="645541" y="478417"/>
            <a:ext cx="109009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Instrumental Behavior vs. Reflexes: </a:t>
            </a:r>
            <a:r>
              <a:rPr lang="en-US" sz="2000" dirty="0"/>
              <a:t>If an animal approaches food, should we conclude that food elicited an approach reflex, or that the animal learned that approaching food predicts reward?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60469-C192-40C7-A3FE-DFE1F39D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4" y="2914648"/>
            <a:ext cx="1323975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51E50-BB0B-4BBA-9D7A-7ED9E2D6D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2838448"/>
            <a:ext cx="3268728" cy="14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7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0469-C192-40C7-A3FE-DFE1F39D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49" y="2914648"/>
            <a:ext cx="1323975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51E50-BB0B-4BBA-9D7A-7ED9E2D6D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2838448"/>
            <a:ext cx="3268728" cy="1476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E4AD12-2C00-49ED-9214-5FA73ED426E0}"/>
              </a:ext>
            </a:extLst>
          </p:cNvPr>
          <p:cNvSpPr/>
          <p:nvPr/>
        </p:nvSpPr>
        <p:spPr>
          <a:xfrm>
            <a:off x="645541" y="478417"/>
            <a:ext cx="109009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Instrumental Behavior vs. Reflexes: </a:t>
            </a:r>
            <a:r>
              <a:rPr lang="en-US" sz="2000" dirty="0"/>
              <a:t>If an animal approaches food, should we conclude that food elicited an approach reflex, or that the animal learned that approaching food predicts reward?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63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0469-C192-40C7-A3FE-DFE1F39D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914648"/>
            <a:ext cx="1323975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51E50-BB0B-4BBA-9D7A-7ED9E2D6D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2838448"/>
            <a:ext cx="3268728" cy="1476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EE9A76-0B67-42C6-A5EB-2EE19545C285}"/>
              </a:ext>
            </a:extLst>
          </p:cNvPr>
          <p:cNvSpPr/>
          <p:nvPr/>
        </p:nvSpPr>
        <p:spPr>
          <a:xfrm>
            <a:off x="645541" y="478417"/>
            <a:ext cx="109009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Instrumental Behavior vs. Reflexes: </a:t>
            </a:r>
            <a:r>
              <a:rPr lang="en-US" sz="2000" dirty="0"/>
              <a:t>If an animal approaches food, should we conclude that food elicited an approach reflex, or that the animal learned that approaching food predicts reward?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207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0469-C192-40C7-A3FE-DFE1F39D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49" y="2914648"/>
            <a:ext cx="1323975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51E50-BB0B-4BBA-9D7A-7ED9E2D6D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2838448"/>
            <a:ext cx="3268728" cy="1476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F37F69-347E-4313-A5DE-70793B9970F8}"/>
              </a:ext>
            </a:extLst>
          </p:cNvPr>
          <p:cNvSpPr/>
          <p:nvPr/>
        </p:nvSpPr>
        <p:spPr>
          <a:xfrm>
            <a:off x="645541" y="478417"/>
            <a:ext cx="109009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Instrumental Behavior vs. Reflexes: </a:t>
            </a:r>
            <a:r>
              <a:rPr lang="en-US" sz="2000" dirty="0"/>
              <a:t>If an animal approaches food, should we conclude that food elicited an approach reflex, or that the animal learned that approaching food predicts reward?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440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0469-C192-40C7-A3FE-DFE1F39D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4" y="2914648"/>
            <a:ext cx="1323975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51E50-BB0B-4BBA-9D7A-7ED9E2D6D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838448"/>
            <a:ext cx="3268728" cy="1476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F8C594-0693-4AE7-9FC4-762819BCB6E9}"/>
              </a:ext>
            </a:extLst>
          </p:cNvPr>
          <p:cNvSpPr/>
          <p:nvPr/>
        </p:nvSpPr>
        <p:spPr>
          <a:xfrm>
            <a:off x="645541" y="478417"/>
            <a:ext cx="109009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Instrumental Behavior vs. Reflexes: </a:t>
            </a:r>
            <a:r>
              <a:rPr lang="en-US" sz="2000" dirty="0"/>
              <a:t>If an animal approaches food, should we conclude that food elicited an approach reflex, or that the animal learned that approaching food predicts reward?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432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0469-C192-40C7-A3FE-DFE1F39D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49" y="2914648"/>
            <a:ext cx="1323975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51E50-BB0B-4BBA-9D7A-7ED9E2D6D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2838448"/>
            <a:ext cx="3268728" cy="1476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50CE2C-3C0A-4480-97E1-0F1513C1F637}"/>
              </a:ext>
            </a:extLst>
          </p:cNvPr>
          <p:cNvSpPr/>
          <p:nvPr/>
        </p:nvSpPr>
        <p:spPr>
          <a:xfrm>
            <a:off x="645541" y="478417"/>
            <a:ext cx="109009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Instrumental Behavior vs. Reflexes: </a:t>
            </a:r>
            <a:r>
              <a:rPr lang="en-US" sz="2000" dirty="0"/>
              <a:t>If an animal approaches food, should we conclude that food elicited an approach reflex, or that the animal learned that approaching food predicts reward?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069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BACB34E-9F53-416D-9287-D319C6CFDF40}"/>
              </a:ext>
            </a:extLst>
          </p:cNvPr>
          <p:cNvGrpSpPr/>
          <p:nvPr/>
        </p:nvGrpSpPr>
        <p:grpSpPr>
          <a:xfrm>
            <a:off x="3623910" y="1861103"/>
            <a:ext cx="4944179" cy="4011532"/>
            <a:chOff x="4333171" y="1775378"/>
            <a:chExt cx="4944179" cy="40115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2170A1-0759-481E-9A8F-5C363EB5C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412" b="31934" l="8122" r="33439">
                          <a14:foregroundMark x1="10127" y1="25064" x2="10127" y2="250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4" t="14547" r="67991" b="67332"/>
            <a:stretch/>
          </p:blipFill>
          <p:spPr>
            <a:xfrm>
              <a:off x="4333171" y="3510435"/>
              <a:ext cx="3575044" cy="2276475"/>
            </a:xfrm>
            <a:prstGeom prst="rect">
              <a:avLst/>
            </a:prstGeom>
          </p:spPr>
        </p:pic>
        <p:sp>
          <p:nvSpPr>
            <p:cNvPr id="7" name="Thought Bubble: Cloud 6">
              <a:extLst>
                <a:ext uri="{FF2B5EF4-FFF2-40B4-BE49-F238E27FC236}">
                  <a16:creationId xmlns:a16="http://schemas.microsoft.com/office/drawing/2014/main" id="{2A0D3BB7-DB9A-466E-852D-181BBDBBA6A1}"/>
                </a:ext>
              </a:extLst>
            </p:cNvPr>
            <p:cNvSpPr/>
            <p:nvPr/>
          </p:nvSpPr>
          <p:spPr>
            <a:xfrm>
              <a:off x="6120693" y="1775378"/>
              <a:ext cx="3156657" cy="2123746"/>
            </a:xfrm>
            <a:prstGeom prst="cloudCallout">
              <a:avLst>
                <a:gd name="adj1" fmla="val -62622"/>
                <a:gd name="adj2" fmla="val 4184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6C337C-7E5E-432A-A4FB-2124481CC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2350" y="2656592"/>
              <a:ext cx="326671" cy="2307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744222-D4C3-49FD-873D-1A6D582EF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412" b="31934" l="8122" r="33439">
                          <a14:foregroundMark x1="10127" y1="25064" x2="10127" y2="250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7" t="21359" r="83051" b="72609"/>
            <a:stretch/>
          </p:blipFill>
          <p:spPr>
            <a:xfrm>
              <a:off x="6404905" y="2835201"/>
              <a:ext cx="1294116" cy="7577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2A23C0-F9CE-4DEB-B6A4-F45D38C8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631" b="23028" l="52954" r="5949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31" t="14229" r="40248" b="76583"/>
            <a:stretch/>
          </p:blipFill>
          <p:spPr>
            <a:xfrm>
              <a:off x="7559229" y="1993094"/>
              <a:ext cx="1008102" cy="1034785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B0D5D9E-AC57-44BF-914A-58313C3743A7}"/>
              </a:ext>
            </a:extLst>
          </p:cNvPr>
          <p:cNvSpPr/>
          <p:nvPr/>
        </p:nvSpPr>
        <p:spPr>
          <a:xfrm>
            <a:off x="645541" y="478417"/>
            <a:ext cx="109009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Instrumental vs. Pavlovian Behavior: </a:t>
            </a:r>
            <a:r>
              <a:rPr lang="en-US" sz="2000" dirty="0"/>
              <a:t>If an animal presses a lever that delivers food, should we conclude that the animal learned that lever-pressing predicts reward, or that the lever is a Pavlovian cue that elicited an approach response?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361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1065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The Psychology of 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77</cp:revision>
  <dcterms:created xsi:type="dcterms:W3CDTF">2020-01-25T17:15:15Z</dcterms:created>
  <dcterms:modified xsi:type="dcterms:W3CDTF">2020-01-28T20:44:31Z</dcterms:modified>
</cp:coreProperties>
</file>