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0" r:id="rId2"/>
    <p:sldId id="267" r:id="rId3"/>
    <p:sldId id="286" r:id="rId4"/>
    <p:sldId id="284" r:id="rId5"/>
    <p:sldId id="272" r:id="rId6"/>
    <p:sldId id="296" r:id="rId7"/>
    <p:sldId id="297" r:id="rId8"/>
    <p:sldId id="298" r:id="rId9"/>
    <p:sldId id="277" r:id="rId10"/>
    <p:sldId id="278" r:id="rId11"/>
    <p:sldId id="287" r:id="rId12"/>
    <p:sldId id="291" r:id="rId13"/>
    <p:sldId id="292" r:id="rId14"/>
    <p:sldId id="289" r:id="rId15"/>
    <p:sldId id="295" r:id="rId16"/>
    <p:sldId id="280" r:id="rId17"/>
    <p:sldId id="293" r:id="rId18"/>
    <p:sldId id="294" r:id="rId19"/>
    <p:sldId id="288" r:id="rId20"/>
    <p:sldId id="290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71"/>
    <p:restoredTop sz="94734"/>
  </p:normalViewPr>
  <p:slideViewPr>
    <p:cSldViewPr snapToGrid="0" snapToObjects="1">
      <p:cViewPr varScale="1">
        <p:scale>
          <a:sx n="127" d="100"/>
          <a:sy n="127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B2058-3650-5F45-99FE-E512474E3D67}" type="datetimeFigureOut">
              <a:rPr lang="en-US" smtClean="0"/>
              <a:t>12/7/20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BD9FC-9671-7445-B2B9-D458160E1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6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BD9FC-9671-7445-B2B9-D458160E17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05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961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981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176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372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765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821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549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993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930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774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751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227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723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978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434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537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051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580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9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149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BE-780A-2C4C-B37A-F1D484A9C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BB769-ECF8-B941-932C-63AD860B8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67899-FF78-3043-BB66-FCBE2262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074D-14E2-554D-BCBF-444E88A83B84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17EDE-12E6-2D4C-9EA2-AACD07B3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676D1-D5EE-C34C-83C2-FF68636D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8021-0D85-E641-8BA6-C8AA044C0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2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DE58-48A5-054D-9E0C-23FDDF39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27AB7-9684-B64C-A533-D85175C0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2B98F-1FBC-E04F-9998-F8C0C33A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074D-14E2-554D-BCBF-444E88A83B84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6F253-B200-F14B-ACD7-856AC42A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D39D3-7BB1-BE46-B880-6159FCF9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8021-0D85-E641-8BA6-C8AA044C0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6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A5054-66FC-4B44-BA5D-189BFA405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422AE-EFFC-2542-ADDE-2ABCC5730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0635C-BDCF-7D4A-BA29-7E1C729C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074D-14E2-554D-BCBF-444E88A83B84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6A0C1-AD77-074C-B67B-95DAF1CC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99F02-88E8-234C-AD75-121ED390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8021-0D85-E641-8BA6-C8AA044C0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9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E0B21-4FD9-ED41-92D6-7DEDACBCE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6D24E-5329-764F-A4B7-249799133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6A52A-C275-C549-AB0B-2F5B2ED9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074D-14E2-554D-BCBF-444E88A83B84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19909-812A-B24C-A794-108CEB94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78580-5256-3D48-9DEC-68337367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8021-0D85-E641-8BA6-C8AA044C0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1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FF53-EF50-0241-98C7-ADD1D410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43645-2412-FA44-8563-635B91A4E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156E2-2BDC-EC4B-A22F-194A78B3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074D-14E2-554D-BCBF-444E88A83B84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B9C57-8966-4E4E-9BC7-951C7BAA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1171-E21A-684D-8EC9-A583BE5D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8021-0D85-E641-8BA6-C8AA044C0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3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84CD-F321-9F41-9165-707FB70A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1DF65-A6C8-3E4F-A532-B909DAAE5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DBF7B-8E36-1448-B2AB-B7F0EDC69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1C93D-853A-734B-A0C9-E7C16805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074D-14E2-554D-BCBF-444E88A83B84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97E76-B674-6C4E-ACAF-1C2A3ABF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2C24E-DA96-D445-8CEB-E2F4D967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8021-0D85-E641-8BA6-C8AA044C0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8394F-0695-AE44-946F-0E952300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12B6B-1D1F-B849-887C-3E16A4E6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92D0E-04D4-4B43-BFB2-A648768DC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4B013-7F79-0848-A216-D6F86A3DE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6BC43-6FC5-0243-AE4A-E3AD1545A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C0BD4-0C70-D749-B765-38E48B3A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074D-14E2-554D-BCBF-444E88A83B84}" type="datetimeFigureOut">
              <a:rPr lang="en-US" smtClean="0"/>
              <a:t>12/7/20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C4C6F-ABB5-5646-8F7D-0997DDB3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0E50A3-8457-4D40-8D08-6D7561AE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8021-0D85-E641-8BA6-C8AA044C0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2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8934-A976-A94C-A825-F830FB00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15A66-ADCE-FE43-BA65-54C23C4D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074D-14E2-554D-BCBF-444E88A83B84}" type="datetimeFigureOut">
              <a:rPr lang="en-US" smtClean="0"/>
              <a:t>12/7/20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41C8A-C990-C040-A03F-0A48FD72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49F63-89E3-9D4D-8FED-E83BC864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8021-0D85-E641-8BA6-C8AA044C0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2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D18EA-0D8B-9F4D-8781-B2830C75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074D-14E2-554D-BCBF-444E88A83B84}" type="datetimeFigureOut">
              <a:rPr lang="en-US" smtClean="0"/>
              <a:t>12/7/20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7443B-CD0E-CC4A-962A-CE548E06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547A6-7135-184C-BB7F-7C25E6D5F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8021-0D85-E641-8BA6-C8AA044C0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7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C392-CBC7-2643-8813-CD37DFE2C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958D9-CD0E-D048-A68A-94A3DA965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A4FB3-26EA-F640-AA58-E957F5CDD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E59A3-4515-DC4D-BCAB-D32FD07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074D-14E2-554D-BCBF-444E88A83B84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8E7D2-4C8C-7340-83E6-0EE3B41B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32662-96F0-D54D-8637-6DC32A46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8021-0D85-E641-8BA6-C8AA044C0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3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EE26-0244-AA4C-B3CB-7DACFE4D3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50D9D3-CF1E-9C43-8F74-632FC5317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15E48-034E-9E4E-93AE-65ECDDC53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E609E-074F-5847-8F24-986DA8B0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074D-14E2-554D-BCBF-444E88A83B84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E85DD-2EE6-B241-A4EF-79118624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AA86E-A28E-C74B-89A3-430F681C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8021-0D85-E641-8BA6-C8AA044C0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7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88E7F-7C98-414C-86A1-570035F9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02927-75CC-C34D-A72D-FBD8BF127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A148F-255E-3C43-A58E-672A8E180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0074D-14E2-554D-BCBF-444E88A83B84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A8D4D-E8BB-6941-82B7-8631AE55A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C2A4B-736B-9547-B39D-F50E14D10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D8021-0D85-E641-8BA6-C8AA044C0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1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dversarial-validation-ca69303543c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hyperlink" Target="https://www.kaggle.com/yerramvarun/deciding-clusters-in-kmeans-silhouette-coef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/>
          <p:nvPr/>
        </p:nvSpPr>
        <p:spPr bwMode="auto">
          <a:xfrm>
            <a:off x="9635169" y="3852739"/>
            <a:ext cx="2001776" cy="72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r">
              <a:lnSpc>
                <a:spcPct val="125000"/>
              </a:lnSpc>
            </a:pPr>
            <a:r>
              <a:rPr lang="en-US" sz="1600" b="1" dirty="0">
                <a:solidFill>
                  <a:srgbClr val="4D4D4D"/>
                </a:solidFill>
                <a:latin typeface="Lato Light" pitchFamily="34" charset="0"/>
                <a:ea typeface="MS PGothic" panose="020B0600070205080204" charset="-128"/>
                <a:cs typeface="Lato Light" pitchFamily="34" charset="0"/>
                <a:sym typeface="Lato Light" pitchFamily="34" charset="0"/>
              </a:rPr>
              <a:t>Danlei Qian</a:t>
            </a:r>
          </a:p>
          <a:p>
            <a:pPr algn="r">
              <a:lnSpc>
                <a:spcPct val="125000"/>
              </a:lnSpc>
            </a:pPr>
            <a:r>
              <a:rPr lang="en-US" sz="1600" b="1" dirty="0">
                <a:solidFill>
                  <a:srgbClr val="4D4D4D"/>
                </a:solidFill>
                <a:latin typeface="Lato Light" pitchFamily="34" charset="0"/>
                <a:ea typeface="MS PGothic" panose="020B0600070205080204" charset="-128"/>
                <a:cs typeface="Lato Light" pitchFamily="34" charset="0"/>
                <a:sym typeface="Lato Light" pitchFamily="34" charset="0"/>
              </a:rPr>
              <a:t>December,2020</a:t>
            </a:r>
          </a:p>
        </p:txBody>
      </p:sp>
      <p:sp>
        <p:nvSpPr>
          <p:cNvPr id="17409" name="Rectangle 1"/>
          <p:cNvSpPr/>
          <p:nvPr/>
        </p:nvSpPr>
        <p:spPr bwMode="auto">
          <a:xfrm>
            <a:off x="6373422" y="1424720"/>
            <a:ext cx="5263523" cy="276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 Neue" charset="0"/>
              </a:rPr>
              <a:t>Capstone</a:t>
            </a:r>
            <a:r>
              <a:rPr lang="zh-CN" altLang="en-US" sz="4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 Neue" charset="0"/>
              </a:rPr>
              <a:t> </a:t>
            </a:r>
            <a:endParaRPr lang="en-US" altLang="zh-CN" sz="4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Bebas Neue" charset="0"/>
            </a:endParaRPr>
          </a:p>
          <a:p>
            <a:pPr algn="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 Neue" charset="0"/>
              </a:rPr>
              <a:t>Final </a:t>
            </a:r>
          </a:p>
          <a:p>
            <a:pPr algn="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 Neue" charset="0"/>
              </a:rPr>
              <a:t>Report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150317-D685-D44C-AAB2-8748FDE21D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5" t="2716" r="19709" b="2610"/>
          <a:stretch/>
        </p:blipFill>
        <p:spPr>
          <a:xfrm>
            <a:off x="0" y="663379"/>
            <a:ext cx="7825159" cy="1429493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1746A708-BF20-B84D-87ED-6884F41339A9}"/>
              </a:ext>
            </a:extLst>
          </p:cNvPr>
          <p:cNvSpPr/>
          <p:nvPr/>
        </p:nvSpPr>
        <p:spPr bwMode="auto">
          <a:xfrm>
            <a:off x="6626290" y="4679010"/>
            <a:ext cx="5565710" cy="45719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761399-F960-934A-86C6-CCA0C7B2C9B0}"/>
              </a:ext>
            </a:extLst>
          </p:cNvPr>
          <p:cNvSpPr/>
          <p:nvPr/>
        </p:nvSpPr>
        <p:spPr>
          <a:xfrm>
            <a:off x="7576326" y="4752141"/>
            <a:ext cx="4527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/c/</a:t>
            </a:r>
            <a:r>
              <a:rPr lang="en-US" dirty="0" err="1"/>
              <a:t>lish</a:t>
            </a:r>
            <a:r>
              <a:rPr lang="en-US" dirty="0"/>
              <a:t>-moa/overview</a:t>
            </a:r>
          </a:p>
        </p:txBody>
      </p:sp>
      <p:pic>
        <p:nvPicPr>
          <p:cNvPr id="1026" name="Picture 2" descr="Aldous Huxley Foresaw America's Pill-Popping Addiction with Eerie Accuracy  | Literary Hub">
            <a:extLst>
              <a:ext uri="{FF2B5EF4-FFF2-40B4-BE49-F238E27FC236}">
                <a16:creationId xmlns:a16="http://schemas.microsoft.com/office/drawing/2014/main" id="{A3255A5C-8C95-2A41-A8EB-48AE6E8F9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5417"/>
            <a:ext cx="6373422" cy="334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38908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09" grpId="0"/>
      <p:bldP spid="4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2636" y="155101"/>
            <a:ext cx="40124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Modeling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 Smoothing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8AEAAD-4E70-6F49-8601-567BE8072B14}"/>
              </a:ext>
            </a:extLst>
          </p:cNvPr>
          <p:cNvSpPr/>
          <p:nvPr/>
        </p:nvSpPr>
        <p:spPr>
          <a:xfrm>
            <a:off x="737286" y="1023676"/>
            <a:ext cx="57252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solidFill>
                  <a:srgbClr val="333332"/>
                </a:solidFill>
                <a:effectLst/>
                <a:latin typeface="PT Serif" panose="020A0603040505020204" pitchFamily="18" charset="77"/>
              </a:rPr>
              <a:t>Label smoothing </a:t>
            </a:r>
            <a:r>
              <a:rPr lang="en-US" b="0" i="0" u="none" strike="noStrike" dirty="0">
                <a:solidFill>
                  <a:srgbClr val="333332"/>
                </a:solidFill>
                <a:effectLst/>
                <a:latin typeface="PT Serif" panose="020A0603040505020204" pitchFamily="18" charset="77"/>
              </a:rPr>
              <a:t>is a regularization technique for classification problems that introduces noise for the labels to prevent the model from predicting the labels too confidently during training and generalizing poorly</a:t>
            </a:r>
          </a:p>
          <a:p>
            <a:endParaRPr lang="en-US" dirty="0">
              <a:solidFill>
                <a:srgbClr val="333332"/>
              </a:solidFill>
              <a:latin typeface="PT Serif" panose="020A0603040505020204" pitchFamily="18" charset="77"/>
            </a:endParaRPr>
          </a:p>
          <a:p>
            <a:r>
              <a:rPr lang="en-US" dirty="0"/>
              <a:t>Reference: https://</a:t>
            </a:r>
            <a:r>
              <a:rPr lang="en-US" dirty="0" err="1"/>
              <a:t>leimao.github.io</a:t>
            </a:r>
            <a:r>
              <a:rPr lang="en-US" dirty="0"/>
              <a:t>/blog/Label-Smoothing/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43E029-88A2-1B49-8433-B188891CF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72" y="3031024"/>
            <a:ext cx="5222085" cy="352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14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2636" y="155101"/>
            <a:ext cx="40124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Modeling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dirty="0"/>
              <a:t>Architecture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Diagram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F9181A-A6CC-5F48-AD9B-612FE70EC17F}"/>
              </a:ext>
            </a:extLst>
          </p:cNvPr>
          <p:cNvGrpSpPr/>
          <p:nvPr/>
        </p:nvGrpSpPr>
        <p:grpSpPr>
          <a:xfrm>
            <a:off x="1751301" y="1429340"/>
            <a:ext cx="9204553" cy="3691218"/>
            <a:chOff x="1058518" y="1261914"/>
            <a:chExt cx="9868523" cy="421533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54A2BC-C4EB-DA47-9825-A19677467C7B}"/>
                </a:ext>
              </a:extLst>
            </p:cNvPr>
            <p:cNvSpPr/>
            <p:nvPr/>
          </p:nvSpPr>
          <p:spPr>
            <a:xfrm>
              <a:off x="1058518" y="1344063"/>
              <a:ext cx="2292439" cy="100455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NN with non-score transfer learning</a:t>
              </a:r>
            </a:p>
            <a:p>
              <a:pPr algn="ctr"/>
              <a:r>
                <a:rPr lang="en-US" sz="1600" i="1" dirty="0">
                  <a:solidFill>
                    <a:schemeClr val="accent2">
                      <a:lumMod val="75000"/>
                    </a:schemeClr>
                  </a:solidFill>
                </a:rPr>
                <a:t>(CV with drug_id) 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E98FC3-A358-1B4C-91FA-FE140180EDFD}"/>
                </a:ext>
              </a:extLst>
            </p:cNvPr>
            <p:cNvSpPr/>
            <p:nvPr/>
          </p:nvSpPr>
          <p:spPr>
            <a:xfrm>
              <a:off x="4757104" y="1333046"/>
              <a:ext cx="2292439" cy="100455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2060"/>
                  </a:solidFill>
                </a:rPr>
                <a:t>Tabnet</a:t>
              </a:r>
              <a:endParaRPr lang="en-US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i="1" dirty="0">
                  <a:solidFill>
                    <a:schemeClr val="accent2">
                      <a:lumMod val="75000"/>
                    </a:schemeClr>
                  </a:solidFill>
                </a:rPr>
                <a:t>(CV without drug_id) 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807D9C4-2105-934F-AA91-B97C0740ABB2}"/>
                </a:ext>
              </a:extLst>
            </p:cNvPr>
            <p:cNvSpPr/>
            <p:nvPr/>
          </p:nvSpPr>
          <p:spPr>
            <a:xfrm>
              <a:off x="8634602" y="1261914"/>
              <a:ext cx="2292439" cy="100455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2-Heads Resnet NN</a:t>
              </a:r>
            </a:p>
            <a:p>
              <a:pPr algn="ctr"/>
              <a:r>
                <a:rPr lang="en-US" sz="1600" i="1" dirty="0">
                  <a:solidFill>
                    <a:schemeClr val="accent2">
                      <a:lumMod val="75000"/>
                    </a:schemeClr>
                  </a:solidFill>
                </a:rPr>
                <a:t>(CV without drug_id) 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E653A82-59C6-6B49-B781-BDCA4D6EFE0C}"/>
                </a:ext>
              </a:extLst>
            </p:cNvPr>
            <p:cNvSpPr/>
            <p:nvPr/>
          </p:nvSpPr>
          <p:spPr>
            <a:xfrm>
              <a:off x="4771820" y="4427691"/>
              <a:ext cx="2292439" cy="104955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Ensemble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3BF205F-5187-AC4B-8E82-03F601AADE15}"/>
                </a:ext>
              </a:extLst>
            </p:cNvPr>
            <p:cNvCxnSpPr>
              <a:cxnSpLocks/>
            </p:cNvCxnSpPr>
            <p:nvPr/>
          </p:nvCxnSpPr>
          <p:spPr>
            <a:xfrm>
              <a:off x="2420849" y="2348616"/>
              <a:ext cx="3180322" cy="10745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EDB9F8C-BF34-0D4A-8F03-FEE414D910EC}"/>
                    </a:ext>
                  </a:extLst>
                </p:cNvPr>
                <p:cNvSpPr txBox="1"/>
                <p:nvPr/>
              </p:nvSpPr>
              <p:spPr>
                <a:xfrm>
                  <a:off x="5656170" y="3342316"/>
                  <a:ext cx="49430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EDB9F8C-BF34-0D4A-8F03-FEE414D910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170" y="3342316"/>
                  <a:ext cx="494306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FB3BE51-EDE1-5141-AF91-D283F2410B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3322" y="3619315"/>
              <a:ext cx="1" cy="74523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8B64B28-D1F9-4349-9CC6-7D3BCD1F1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0477" y="2263460"/>
              <a:ext cx="3457162" cy="116625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01E3E5-5429-D446-A0E6-0604BEF193DC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5903323" y="2337599"/>
              <a:ext cx="1" cy="10856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139B48-51A2-7345-A537-30C03EF25BBA}"/>
                </a:ext>
              </a:extLst>
            </p:cNvPr>
            <p:cNvSpPr txBox="1"/>
            <p:nvPr/>
          </p:nvSpPr>
          <p:spPr>
            <a:xfrm>
              <a:off x="2917432" y="2931395"/>
              <a:ext cx="1158139" cy="421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0.333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A00839D-F629-6A49-BF1E-12C8708DBF64}"/>
                </a:ext>
              </a:extLst>
            </p:cNvPr>
            <p:cNvSpPr txBox="1"/>
            <p:nvPr/>
          </p:nvSpPr>
          <p:spPr>
            <a:xfrm>
              <a:off x="5918039" y="2496542"/>
              <a:ext cx="845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0.333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0911A0-23A3-8042-884A-BF510C8F3F6F}"/>
                </a:ext>
              </a:extLst>
            </p:cNvPr>
            <p:cNvSpPr txBox="1"/>
            <p:nvPr/>
          </p:nvSpPr>
          <p:spPr>
            <a:xfrm>
              <a:off x="8153537" y="2922522"/>
              <a:ext cx="1158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0.333</a:t>
              </a:r>
              <a:endParaRPr lang="en-US" dirty="0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0B73A3C7-72B3-EE42-83F1-CCB9F9FEEE1D}"/>
              </a:ext>
            </a:extLst>
          </p:cNvPr>
          <p:cNvSpPr/>
          <p:nvPr/>
        </p:nvSpPr>
        <p:spPr>
          <a:xfrm>
            <a:off x="813387" y="4686296"/>
            <a:ext cx="2671757" cy="923330"/>
          </a:xfrm>
          <a:prstGeom prst="rect">
            <a:avLst/>
          </a:prstGeom>
          <a:noFill/>
          <a:ln w="22225"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fontAlgn="base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Inter"/>
              </a:rPr>
              <a:t>Cross-Validation Strategies</a:t>
            </a:r>
          </a:p>
          <a:p>
            <a:pPr algn="ctr" fontAlgn="base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Inter"/>
              </a:rPr>
              <a:t>with</a:t>
            </a:r>
          </a:p>
          <a:p>
            <a:pPr fontAlgn="base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Inter"/>
              </a:rPr>
              <a:t> 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Inter"/>
              </a:rPr>
              <a:t>MultilabelStratifiedKFold</a:t>
            </a:r>
            <a:endParaRPr lang="en-US" b="0" i="0" u="none" strike="noStrike" dirty="0">
              <a:solidFill>
                <a:schemeClr val="accent2">
                  <a:lumMod val="75000"/>
                </a:schemeClr>
              </a:solidFill>
              <a:effectLst/>
              <a:latin typeface="Inter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5A3A4B-37BA-E540-8DD1-C787699B6B1C}"/>
              </a:ext>
            </a:extLst>
          </p:cNvPr>
          <p:cNvSpPr/>
          <p:nvPr/>
        </p:nvSpPr>
        <p:spPr>
          <a:xfrm>
            <a:off x="4341817" y="5613782"/>
            <a:ext cx="4365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Inter"/>
              </a:rPr>
              <a:t>Model Architecture Diagram of Best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9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2636" y="155101"/>
            <a:ext cx="40124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Modeling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NN with transfer learning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D9920E6-8563-1F44-B3A7-A1B13F13BAD9}"/>
              </a:ext>
            </a:extLst>
          </p:cNvPr>
          <p:cNvGrpSpPr/>
          <p:nvPr/>
        </p:nvGrpSpPr>
        <p:grpSpPr>
          <a:xfrm>
            <a:off x="841795" y="1168153"/>
            <a:ext cx="10535146" cy="4362223"/>
            <a:chOff x="841795" y="879070"/>
            <a:chExt cx="10535146" cy="4362223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9F0D119-B220-7049-98B8-F92571265CDE}"/>
                </a:ext>
              </a:extLst>
            </p:cNvPr>
            <p:cNvGrpSpPr/>
            <p:nvPr/>
          </p:nvGrpSpPr>
          <p:grpSpPr>
            <a:xfrm>
              <a:off x="841795" y="1457235"/>
              <a:ext cx="10535146" cy="3784058"/>
              <a:chOff x="704009" y="997896"/>
              <a:chExt cx="10535146" cy="3784058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44D8A9A1-A99A-1741-B58B-36CC5C4F756E}"/>
                  </a:ext>
                </a:extLst>
              </p:cNvPr>
              <p:cNvGrpSpPr/>
              <p:nvPr/>
            </p:nvGrpSpPr>
            <p:grpSpPr>
              <a:xfrm>
                <a:off x="704009" y="997896"/>
                <a:ext cx="10535146" cy="3414726"/>
                <a:chOff x="241144" y="1148208"/>
                <a:chExt cx="10535146" cy="3414726"/>
              </a:xfrm>
            </p:grpSpPr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7AB7E7A-ECC7-4C40-8744-62E1D05048DA}"/>
                    </a:ext>
                  </a:extLst>
                </p:cNvPr>
                <p:cNvSpPr txBox="1"/>
                <p:nvPr/>
              </p:nvSpPr>
              <p:spPr>
                <a:xfrm>
                  <a:off x="241144" y="1356252"/>
                  <a:ext cx="2788441" cy="3206682"/>
                </a:xfrm>
                <a:prstGeom prst="rect">
                  <a:avLst/>
                </a:prstGeom>
                <a:noFill/>
                <a:ln w="19050">
                  <a:solidFill>
                    <a:srgbClr val="00B0F0"/>
                  </a:solidFill>
                  <a:prstDash val="dash"/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C575C5EC-4C14-4447-BC91-AD9921BAA7A8}"/>
                    </a:ext>
                  </a:extLst>
                </p:cNvPr>
                <p:cNvGrpSpPr/>
                <p:nvPr/>
              </p:nvGrpSpPr>
              <p:grpSpPr>
                <a:xfrm>
                  <a:off x="339143" y="1148208"/>
                  <a:ext cx="10437147" cy="2745330"/>
                  <a:chOff x="330674" y="1027400"/>
                  <a:chExt cx="10437147" cy="2745330"/>
                </a:xfrm>
              </p:grpSpPr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F4F3D2EA-89B8-F245-B9F4-73DF5CA4B4E9}"/>
                      </a:ext>
                    </a:extLst>
                  </p:cNvPr>
                  <p:cNvGrpSpPr/>
                  <p:nvPr/>
                </p:nvGrpSpPr>
                <p:grpSpPr>
                  <a:xfrm>
                    <a:off x="330674" y="1027400"/>
                    <a:ext cx="10437147" cy="2745330"/>
                    <a:chOff x="330674" y="1121672"/>
                    <a:chExt cx="13620835" cy="3113957"/>
                  </a:xfrm>
                </p:grpSpPr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E41EAEA1-5349-924A-BAD5-5D5786ABCC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0674" y="1121672"/>
                      <a:ext cx="13620835" cy="3113957"/>
                      <a:chOff x="330674" y="1121672"/>
                      <a:chExt cx="13620835" cy="3113957"/>
                    </a:xfrm>
                  </p:grpSpPr>
                  <p:grpSp>
                    <p:nvGrpSpPr>
                      <p:cNvPr id="3" name="Group 2">
                        <a:extLst>
                          <a:ext uri="{FF2B5EF4-FFF2-40B4-BE49-F238E27FC236}">
                            <a16:creationId xmlns:a16="http://schemas.microsoft.com/office/drawing/2014/main" id="{C4A7BE19-9A2D-1949-9F9C-4A1D10AADFF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0674" y="1121672"/>
                        <a:ext cx="13620835" cy="3113957"/>
                        <a:chOff x="13700" y="-1499"/>
                        <a:chExt cx="19748989" cy="4046049"/>
                      </a:xfrm>
                    </p:grpSpPr>
                    <p:sp>
                      <p:nvSpPr>
                        <p:cNvPr id="2" name="Rectangle 1">
                          <a:extLst>
                            <a:ext uri="{FF2B5EF4-FFF2-40B4-BE49-F238E27FC236}">
                              <a16:creationId xmlns:a16="http://schemas.microsoft.com/office/drawing/2014/main" id="{2EE802FE-B76A-0141-85DE-77B0CF1726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700" y="1291418"/>
                          <a:ext cx="1939910" cy="615553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Gene and Cell Features</a:t>
                          </a:r>
                        </a:p>
                      </p:txBody>
                    </p:sp>
                    <p:sp>
                      <p:nvSpPr>
                        <p:cNvPr id="6" name="Rectangle 5">
                          <a:extLst>
                            <a:ext uri="{FF2B5EF4-FFF2-40B4-BE49-F238E27FC236}">
                              <a16:creationId xmlns:a16="http://schemas.microsoft.com/office/drawing/2014/main" id="{EF96597B-7F17-514C-BB6E-C8648642D1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6621" y="3428997"/>
                          <a:ext cx="1939910" cy="615553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Categorical  Features</a:t>
                          </a:r>
                        </a:p>
                      </p:txBody>
                    </p:sp>
                    <p:sp>
                      <p:nvSpPr>
                        <p:cNvPr id="7" name="Rectangle 6">
                          <a:extLst>
                            <a:ext uri="{FF2B5EF4-FFF2-40B4-BE49-F238E27FC236}">
                              <a16:creationId xmlns:a16="http://schemas.microsoft.com/office/drawing/2014/main" id="{5A198037-5BB2-AC4C-AD4C-56E833408E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660752" y="1291417"/>
                          <a:ext cx="1939909" cy="615553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Quantile</a:t>
                          </a:r>
                        </a:p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Transformer</a:t>
                          </a:r>
                        </a:p>
                      </p:txBody>
                    </p:sp>
                    <p:sp>
                      <p:nvSpPr>
                        <p:cNvPr id="9" name="Rectangle 8">
                          <a:extLst>
                            <a:ext uri="{FF2B5EF4-FFF2-40B4-BE49-F238E27FC236}">
                              <a16:creationId xmlns:a16="http://schemas.microsoft.com/office/drawing/2014/main" id="{68BD2772-C13A-A645-8D90-2BEBF05A74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75307" y="3428996"/>
                          <a:ext cx="1939910" cy="615553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One-hot</a:t>
                          </a:r>
                        </a:p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Encoding</a:t>
                          </a:r>
                        </a:p>
                      </p:txBody>
                    </p:sp>
                    <p:sp>
                      <p:nvSpPr>
                        <p:cNvPr id="10" name="Rectangle 9">
                          <a:extLst>
                            <a:ext uri="{FF2B5EF4-FFF2-40B4-BE49-F238E27FC236}">
                              <a16:creationId xmlns:a16="http://schemas.microsoft.com/office/drawing/2014/main" id="{53E086F2-D3AB-C444-BBBF-38252FD6D8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039129" y="1269744"/>
                          <a:ext cx="1939909" cy="615553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Phase 1</a:t>
                          </a:r>
                        </a:p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Base NN</a:t>
                          </a:r>
                        </a:p>
                      </p:txBody>
                    </p:sp>
                    <p:sp>
                      <p:nvSpPr>
                        <p:cNvPr id="11" name="Rectangle 10">
                          <a:extLst>
                            <a:ext uri="{FF2B5EF4-FFF2-40B4-BE49-F238E27FC236}">
                              <a16:creationId xmlns:a16="http://schemas.microsoft.com/office/drawing/2014/main" id="{F5429D79-352F-F446-90E9-B3D656E0F8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078203" y="1286085"/>
                          <a:ext cx="1939909" cy="615553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Phase2</a:t>
                          </a:r>
                        </a:p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Base NN</a:t>
                          </a:r>
                        </a:p>
                      </p:txBody>
                    </p:sp>
                    <p:sp>
                      <p:nvSpPr>
                        <p:cNvPr id="12" name="Rectangle 11">
                          <a:extLst>
                            <a:ext uri="{FF2B5EF4-FFF2-40B4-BE49-F238E27FC236}">
                              <a16:creationId xmlns:a16="http://schemas.microsoft.com/office/drawing/2014/main" id="{68D1F017-635A-2544-BF4F-6B5BD91E3E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988541" y="-1499"/>
                          <a:ext cx="1939909" cy="615553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Non-Scored</a:t>
                          </a:r>
                        </a:p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Targets</a:t>
                          </a:r>
                        </a:p>
                      </p:txBody>
                    </p:sp>
                    <p:sp>
                      <p:nvSpPr>
                        <p:cNvPr id="14" name="Rectangle 13">
                          <a:extLst>
                            <a:ext uri="{FF2B5EF4-FFF2-40B4-BE49-F238E27FC236}">
                              <a16:creationId xmlns:a16="http://schemas.microsoft.com/office/drawing/2014/main" id="{364133C7-638D-6C48-BE01-3B0D416C7A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822780" y="1291417"/>
                          <a:ext cx="1939909" cy="615553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Scored</a:t>
                          </a:r>
                        </a:p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Predictions</a:t>
                          </a:r>
                        </a:p>
                      </p:txBody>
                    </p:sp>
                    <p:sp>
                      <p:nvSpPr>
                        <p:cNvPr id="15" name="Rectangle 14">
                          <a:extLst>
                            <a:ext uri="{FF2B5EF4-FFF2-40B4-BE49-F238E27FC236}">
                              <a16:creationId xmlns:a16="http://schemas.microsoft.com/office/drawing/2014/main" id="{2B7F3A50-6865-6443-9F3A-006CC21E36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078203" y="2532270"/>
                          <a:ext cx="1939909" cy="615553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Scored</a:t>
                          </a:r>
                        </a:p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Targets</a:t>
                          </a:r>
                        </a:p>
                      </p:txBody>
                    </p:sp>
                  </p:grpSp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B43D3740-0801-334A-8B25-393EBFEED7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38984" y="2116738"/>
                        <a:ext cx="1337953" cy="473748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PCA</a:t>
                        </a:r>
                      </a:p>
                    </p:txBody>
                  </p:sp>
                </p:grp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F0C6D4B4-8DCA-944A-8B38-C0B7E37CE1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48905" y="1296021"/>
                      <a:ext cx="1337953" cy="473748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K-Means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4C602B1E-7A16-9940-A43A-7A87A95BCC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26002" y="2957620"/>
                      <a:ext cx="1337953" cy="473748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Statistical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Features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2B48CD5E-DF89-994F-B229-2018C3C16877}"/>
                      </a:ext>
                    </a:extLst>
                  </p:cNvPr>
                  <p:cNvSpPr/>
                  <p:nvPr/>
                </p:nvSpPr>
                <p:spPr>
                  <a:xfrm>
                    <a:off x="4482466" y="1904672"/>
                    <a:ext cx="1025224" cy="417666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Variance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Threshold</a:t>
                    </a:r>
                  </a:p>
                </p:txBody>
              </p: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33E4D0F0-7580-924F-9C1D-9F5FF251EBE5}"/>
                      </a:ext>
                    </a:extLst>
                  </p:cNvPr>
                  <p:cNvCxnSpPr>
                    <a:cxnSpLocks/>
                    <a:stCxn id="2" idx="3"/>
                    <a:endCxn id="7" idx="1"/>
                  </p:cNvCxnSpPr>
                  <p:nvPr/>
                </p:nvCxnSpPr>
                <p:spPr>
                  <a:xfrm flipV="1">
                    <a:off x="1355897" y="2113504"/>
                    <a:ext cx="373718" cy="1"/>
                  </a:xfrm>
                  <a:prstGeom prst="straightConnector1">
                    <a:avLst/>
                  </a:prstGeom>
                  <a:ln w="158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59DF45AB-AA24-0841-9FAF-D16C171D7E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33939" y="2103277"/>
                    <a:ext cx="373718" cy="1"/>
                  </a:xfrm>
                  <a:prstGeom prst="straightConnector1">
                    <a:avLst/>
                  </a:prstGeom>
                  <a:ln w="158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752E911A-1429-204D-9381-6C51F998C2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108748" y="2098798"/>
                    <a:ext cx="373718" cy="1"/>
                  </a:xfrm>
                  <a:prstGeom prst="straightConnector1">
                    <a:avLst/>
                  </a:prstGeom>
                  <a:ln w="158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7F07B6F8-D71E-8E4D-86DB-A020FA63EA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454698" y="3563895"/>
                    <a:ext cx="373718" cy="1"/>
                  </a:xfrm>
                  <a:prstGeom prst="straightConnector1">
                    <a:avLst/>
                  </a:prstGeom>
                  <a:ln w="158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DF590493-2752-4C40-90E7-94BF7D36B5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31917" y="2075918"/>
                    <a:ext cx="1127343" cy="0"/>
                  </a:xfrm>
                  <a:prstGeom prst="straightConnector1">
                    <a:avLst/>
                  </a:prstGeom>
                  <a:ln w="158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Arrow Connector 40">
                    <a:extLst>
                      <a:ext uri="{FF2B5EF4-FFF2-40B4-BE49-F238E27FC236}">
                        <a16:creationId xmlns:a16="http://schemas.microsoft.com/office/drawing/2014/main" id="{E40C5AB8-88EF-FC4B-805F-66E7734141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171871" y="1442491"/>
                    <a:ext cx="0" cy="425262"/>
                  </a:xfrm>
                  <a:prstGeom prst="straightConnector1">
                    <a:avLst/>
                  </a:prstGeom>
                  <a:ln w="15875">
                    <a:prstDash val="solid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D983D355-165A-2444-BBA5-CA0CBB2936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737953" y="2113504"/>
                    <a:ext cx="527428" cy="1"/>
                  </a:xfrm>
                  <a:prstGeom prst="straightConnector1">
                    <a:avLst/>
                  </a:prstGeom>
                  <a:ln w="158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63E3E709-4EF4-6646-A3A8-4688DDD432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333570" y="2109885"/>
                    <a:ext cx="373718" cy="1"/>
                  </a:xfrm>
                  <a:prstGeom prst="straightConnector1">
                    <a:avLst/>
                  </a:prstGeom>
                  <a:ln w="158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4301A34A-F69C-014D-896A-BD102D6814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804727" y="2339539"/>
                    <a:ext cx="0" cy="395736"/>
                  </a:xfrm>
                  <a:prstGeom prst="straightConnector1">
                    <a:avLst/>
                  </a:prstGeom>
                  <a:ln w="158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Curved Connector 48">
                    <a:extLst>
                      <a:ext uri="{FF2B5EF4-FFF2-40B4-BE49-F238E27FC236}">
                        <a16:creationId xmlns:a16="http://schemas.microsoft.com/office/drawing/2014/main" id="{7D1097C3-9792-DA4B-80D5-137755CFE0B0}"/>
                      </a:ext>
                    </a:extLst>
                  </p:cNvPr>
                  <p:cNvCxnSpPr>
                    <a:cxnSpLocks/>
                    <a:stCxn id="9" idx="3"/>
                    <a:endCxn id="10" idx="2"/>
                  </p:cNvCxnSpPr>
                  <p:nvPr/>
                </p:nvCxnSpPr>
                <p:spPr>
                  <a:xfrm flipV="1">
                    <a:off x="2868228" y="2307631"/>
                    <a:ext cx="4330379" cy="1256265"/>
                  </a:xfrm>
                  <a:prstGeom prst="curvedConnector2">
                    <a:avLst/>
                  </a:prstGeom>
                  <a:ln w="158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6F6025ED-0CDF-7B4A-8E33-C4C208576CBF}"/>
                    </a:ext>
                  </a:extLst>
                </p:cNvPr>
                <p:cNvCxnSpPr>
                  <a:endCxn id="21" idx="1"/>
                </p:cNvCxnSpPr>
                <p:nvPr/>
              </p:nvCxnSpPr>
              <p:spPr>
                <a:xfrm flipV="1">
                  <a:off x="3013818" y="1510751"/>
                  <a:ext cx="1477117" cy="201480"/>
                </a:xfrm>
                <a:prstGeom prst="straightConnector1">
                  <a:avLst/>
                </a:prstGeom>
                <a:ln w="1905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762DF196-93C0-6E49-BE52-01D229011D28}"/>
                    </a:ext>
                  </a:extLst>
                </p:cNvPr>
                <p:cNvCxnSpPr>
                  <a:cxnSpLocks/>
                  <a:stCxn id="56" idx="3"/>
                  <a:endCxn id="22" idx="1"/>
                </p:cNvCxnSpPr>
                <p:nvPr/>
              </p:nvCxnSpPr>
              <p:spPr>
                <a:xfrm>
                  <a:off x="3029585" y="2959593"/>
                  <a:ext cx="1443800" cy="16058"/>
                </a:xfrm>
                <a:prstGeom prst="straightConnector1">
                  <a:avLst/>
                </a:prstGeom>
                <a:ln w="1905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5E2D73D6-6963-7941-914B-068843FCEC19}"/>
                    </a:ext>
                  </a:extLst>
                </p:cNvPr>
                <p:cNvCxnSpPr>
                  <a:cxnSpLocks/>
                  <a:endCxn id="10" idx="1"/>
                </p:cNvCxnSpPr>
                <p:nvPr/>
              </p:nvCxnSpPr>
              <p:spPr>
                <a:xfrm flipV="1">
                  <a:off x="5498609" y="2219606"/>
                  <a:ext cx="1195855" cy="756046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E2929B8A-9993-D443-8C14-F370A68F58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0215" y="1517249"/>
                  <a:ext cx="1151571" cy="609746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6A1A960-F1EB-4340-B480-C0C2741ED347}"/>
                  </a:ext>
                </a:extLst>
              </p:cNvPr>
              <p:cNvSpPr/>
              <p:nvPr/>
            </p:nvSpPr>
            <p:spPr>
              <a:xfrm>
                <a:off x="4410368" y="4412622"/>
                <a:ext cx="3745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Inter"/>
                  </a:rPr>
                  <a:t>Two-Phase NN with Transfer Learning</a:t>
                </a:r>
                <a:endParaRPr lang="en-US" dirty="0"/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FDE7BE1-81C4-A84C-BDE4-23808064FAB7}"/>
                </a:ext>
              </a:extLst>
            </p:cNvPr>
            <p:cNvSpPr txBox="1"/>
            <p:nvPr/>
          </p:nvSpPr>
          <p:spPr>
            <a:xfrm>
              <a:off x="1346667" y="879070"/>
              <a:ext cx="17786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Preprocessing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D42C14F-F96F-A149-8AFB-B4BA7B6202B2}"/>
                </a:ext>
              </a:extLst>
            </p:cNvPr>
            <p:cNvSpPr txBox="1"/>
            <p:nvPr/>
          </p:nvSpPr>
          <p:spPr>
            <a:xfrm>
              <a:off x="4492668" y="914624"/>
              <a:ext cx="17786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Feature Engineer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84367D-A084-6448-A87A-08254DEE0B46}"/>
                </a:ext>
              </a:extLst>
            </p:cNvPr>
            <p:cNvSpPr txBox="1"/>
            <p:nvPr/>
          </p:nvSpPr>
          <p:spPr>
            <a:xfrm>
              <a:off x="6793280" y="879070"/>
              <a:ext cx="20812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Transfer Learning</a:t>
              </a:r>
            </a:p>
          </p:txBody>
        </p:sp>
      </p:grpSp>
      <p:pic>
        <p:nvPicPr>
          <p:cNvPr id="83" name="Graphic 82" descr="Badge 1 with solid fill">
            <a:extLst>
              <a:ext uri="{FF2B5EF4-FFF2-40B4-BE49-F238E27FC236}">
                <a16:creationId xmlns:a16="http://schemas.microsoft.com/office/drawing/2014/main" id="{78470BE9-3052-904C-A305-C8323BE06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80155" y="46186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04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2636" y="155101"/>
            <a:ext cx="40124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Modeling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NN with transfer learning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9CA8C6E-174A-FB4A-879E-6A12E0AAAD12}"/>
              </a:ext>
            </a:extLst>
          </p:cNvPr>
          <p:cNvGrpSpPr/>
          <p:nvPr/>
        </p:nvGrpSpPr>
        <p:grpSpPr>
          <a:xfrm>
            <a:off x="326618" y="1794627"/>
            <a:ext cx="10815500" cy="3978399"/>
            <a:chOff x="210708" y="1798508"/>
            <a:chExt cx="10289555" cy="3722569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930D09E-7CE1-FA41-967B-9753DBC800FC}"/>
                </a:ext>
              </a:extLst>
            </p:cNvPr>
            <p:cNvGrpSpPr/>
            <p:nvPr/>
          </p:nvGrpSpPr>
          <p:grpSpPr>
            <a:xfrm>
              <a:off x="210708" y="1798508"/>
              <a:ext cx="10289555" cy="3011640"/>
              <a:chOff x="-304011" y="1290362"/>
              <a:chExt cx="10289555" cy="301164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B34C1D8-2D4D-CB41-A43C-1E66AE80AEEE}"/>
                  </a:ext>
                </a:extLst>
              </p:cNvPr>
              <p:cNvSpPr/>
              <p:nvPr/>
            </p:nvSpPr>
            <p:spPr>
              <a:xfrm>
                <a:off x="-304011" y="2233363"/>
                <a:ext cx="576565" cy="50078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Input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1B268F1B-437D-114E-9F83-3A8232CBF390}"/>
                  </a:ext>
                </a:extLst>
              </p:cNvPr>
              <p:cNvGrpSpPr/>
              <p:nvPr/>
            </p:nvGrpSpPr>
            <p:grpSpPr>
              <a:xfrm>
                <a:off x="873102" y="1293360"/>
                <a:ext cx="1008450" cy="2502462"/>
                <a:chOff x="2392471" y="926537"/>
                <a:chExt cx="1878904" cy="2330229"/>
              </a:xfrm>
            </p:grpSpPr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AA75A72-732E-3241-918D-439EA4492F1F}"/>
                    </a:ext>
                  </a:extLst>
                </p:cNvPr>
                <p:cNvSpPr txBox="1"/>
                <p:nvPr/>
              </p:nvSpPr>
              <p:spPr>
                <a:xfrm>
                  <a:off x="2392471" y="926537"/>
                  <a:ext cx="1878904" cy="2330229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  <a:prstDash val="dash"/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026B2C8F-17C0-1A45-9F7B-C5A18846FC97}"/>
                    </a:ext>
                  </a:extLst>
                </p:cNvPr>
                <p:cNvSpPr/>
                <p:nvPr/>
              </p:nvSpPr>
              <p:spPr>
                <a:xfrm>
                  <a:off x="2620369" y="1114077"/>
                  <a:ext cx="335773" cy="187964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Batch Norm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756F9D6-E5AF-0248-9A19-749C1ABD844D}"/>
                    </a:ext>
                  </a:extLst>
                </p:cNvPr>
                <p:cNvSpPr/>
                <p:nvPr/>
              </p:nvSpPr>
              <p:spPr>
                <a:xfrm>
                  <a:off x="3187342" y="1100987"/>
                  <a:ext cx="335773" cy="187964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Dense(1500)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FA5364E-6508-4742-9EC0-4CF0341823CC}"/>
                    </a:ext>
                  </a:extLst>
                </p:cNvPr>
                <p:cNvSpPr/>
                <p:nvPr/>
              </p:nvSpPr>
              <p:spPr>
                <a:xfrm>
                  <a:off x="3757712" y="1100987"/>
                  <a:ext cx="335773" cy="187964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Leaky ReLU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17DA3DD-9AB3-4847-97CF-3C3DABA9C67A}"/>
                  </a:ext>
                </a:extLst>
              </p:cNvPr>
              <p:cNvGrpSpPr/>
              <p:nvPr/>
            </p:nvGrpSpPr>
            <p:grpSpPr>
              <a:xfrm>
                <a:off x="3956731" y="1290362"/>
                <a:ext cx="1219104" cy="2502462"/>
                <a:chOff x="2392471" y="926538"/>
                <a:chExt cx="2271386" cy="2330229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E24AB61-6C25-9745-AA6C-9CEF6CAA8B6E}"/>
                    </a:ext>
                  </a:extLst>
                </p:cNvPr>
                <p:cNvSpPr txBox="1"/>
                <p:nvPr/>
              </p:nvSpPr>
              <p:spPr>
                <a:xfrm>
                  <a:off x="2392471" y="926538"/>
                  <a:ext cx="2271386" cy="2330229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  <a:prstDash val="dash"/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D963F77D-40D3-8340-B23A-6B3CF17C0C1C}"/>
                    </a:ext>
                  </a:extLst>
                </p:cNvPr>
                <p:cNvSpPr/>
                <p:nvPr/>
              </p:nvSpPr>
              <p:spPr>
                <a:xfrm>
                  <a:off x="2620369" y="1114077"/>
                  <a:ext cx="335773" cy="187964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Batch Norm</a:t>
                  </a: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7905E78D-43C4-1548-99DA-156125A4F848}"/>
                    </a:ext>
                  </a:extLst>
                </p:cNvPr>
                <p:cNvSpPr/>
                <p:nvPr/>
              </p:nvSpPr>
              <p:spPr>
                <a:xfrm>
                  <a:off x="3123498" y="1114077"/>
                  <a:ext cx="335773" cy="187964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Dropout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51CF442-5394-304A-BACE-9B76B7AA8750}"/>
                    </a:ext>
                  </a:extLst>
                </p:cNvPr>
                <p:cNvSpPr/>
                <p:nvPr/>
              </p:nvSpPr>
              <p:spPr>
                <a:xfrm>
                  <a:off x="3626627" y="1114077"/>
                  <a:ext cx="335773" cy="187964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Dense(1000)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D1CB5B9-5075-2540-BD2F-EB50F04CB7C8}"/>
                    </a:ext>
                  </a:extLst>
                </p:cNvPr>
                <p:cNvSpPr/>
                <p:nvPr/>
              </p:nvSpPr>
              <p:spPr>
                <a:xfrm>
                  <a:off x="4129756" y="1114077"/>
                  <a:ext cx="335773" cy="187964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Leaky ReLU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B85215E3-973D-B34E-BE5D-E2CBE9C6CDC8}"/>
                  </a:ext>
                </a:extLst>
              </p:cNvPr>
              <p:cNvGrpSpPr/>
              <p:nvPr/>
            </p:nvGrpSpPr>
            <p:grpSpPr>
              <a:xfrm>
                <a:off x="5567416" y="1290362"/>
                <a:ext cx="1219104" cy="2502462"/>
                <a:chOff x="2392471" y="926538"/>
                <a:chExt cx="2271386" cy="2330229"/>
              </a:xfrm>
            </p:grpSpPr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2EABE48-7B76-C24D-ACF5-8C1C70205197}"/>
                    </a:ext>
                  </a:extLst>
                </p:cNvPr>
                <p:cNvSpPr txBox="1"/>
                <p:nvPr/>
              </p:nvSpPr>
              <p:spPr>
                <a:xfrm>
                  <a:off x="2392471" y="926538"/>
                  <a:ext cx="2271386" cy="2330229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  <a:prstDash val="dash"/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3019BE7-5414-6247-B90B-550927C8601D}"/>
                    </a:ext>
                  </a:extLst>
                </p:cNvPr>
                <p:cNvSpPr/>
                <p:nvPr/>
              </p:nvSpPr>
              <p:spPr>
                <a:xfrm>
                  <a:off x="2620369" y="1114077"/>
                  <a:ext cx="335773" cy="187964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Batch Norm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59D1CCD-14CE-F64D-BF62-A1CB860B58DC}"/>
                    </a:ext>
                  </a:extLst>
                </p:cNvPr>
                <p:cNvSpPr/>
                <p:nvPr/>
              </p:nvSpPr>
              <p:spPr>
                <a:xfrm>
                  <a:off x="3123498" y="1114077"/>
                  <a:ext cx="335773" cy="187964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Dropout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7B823D3D-4091-FF45-A051-841D58DCBEC2}"/>
                    </a:ext>
                  </a:extLst>
                </p:cNvPr>
                <p:cNvSpPr/>
                <p:nvPr/>
              </p:nvSpPr>
              <p:spPr>
                <a:xfrm>
                  <a:off x="3626627" y="1114077"/>
                  <a:ext cx="335773" cy="187964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Dense(750)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652A9D60-9A53-9A45-9DA3-149FEF5E3246}"/>
                    </a:ext>
                  </a:extLst>
                </p:cNvPr>
                <p:cNvSpPr/>
                <p:nvPr/>
              </p:nvSpPr>
              <p:spPr>
                <a:xfrm>
                  <a:off x="4129756" y="1114077"/>
                  <a:ext cx="335773" cy="187964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Leaky ReLU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FFC996C0-627B-A548-B5A0-C10C0E0259F4}"/>
                  </a:ext>
                </a:extLst>
              </p:cNvPr>
              <p:cNvGrpSpPr/>
              <p:nvPr/>
            </p:nvGrpSpPr>
            <p:grpSpPr>
              <a:xfrm>
                <a:off x="2308177" y="1290362"/>
                <a:ext cx="1219104" cy="2502462"/>
                <a:chOff x="2392471" y="926538"/>
                <a:chExt cx="2271386" cy="2330229"/>
              </a:xfrm>
            </p:grpSpPr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BC585649-9295-F148-9EE5-6EEE10089923}"/>
                    </a:ext>
                  </a:extLst>
                </p:cNvPr>
                <p:cNvSpPr txBox="1"/>
                <p:nvPr/>
              </p:nvSpPr>
              <p:spPr>
                <a:xfrm>
                  <a:off x="2392471" y="926538"/>
                  <a:ext cx="2271386" cy="2330229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  <a:prstDash val="dash"/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43A04A5-25FF-BA4D-8DB6-1C1BC4FBD305}"/>
                    </a:ext>
                  </a:extLst>
                </p:cNvPr>
                <p:cNvSpPr/>
                <p:nvPr/>
              </p:nvSpPr>
              <p:spPr>
                <a:xfrm>
                  <a:off x="2620369" y="1114077"/>
                  <a:ext cx="335773" cy="187964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Batch Norm</a:t>
                  </a: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0C9F8AE-604F-3440-9EA5-9058772D6B67}"/>
                    </a:ext>
                  </a:extLst>
                </p:cNvPr>
                <p:cNvSpPr/>
                <p:nvPr/>
              </p:nvSpPr>
              <p:spPr>
                <a:xfrm>
                  <a:off x="3123498" y="1114077"/>
                  <a:ext cx="335773" cy="187964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Dropout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BEE0E919-CA78-BA48-8FA9-5F119004F724}"/>
                    </a:ext>
                  </a:extLst>
                </p:cNvPr>
                <p:cNvSpPr/>
                <p:nvPr/>
              </p:nvSpPr>
              <p:spPr>
                <a:xfrm>
                  <a:off x="3626627" y="1114077"/>
                  <a:ext cx="335773" cy="187964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Dense(1250)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3DBBFD27-99BC-4F45-AAA9-E8909226CEA2}"/>
                    </a:ext>
                  </a:extLst>
                </p:cNvPr>
                <p:cNvSpPr/>
                <p:nvPr/>
              </p:nvSpPr>
              <p:spPr>
                <a:xfrm>
                  <a:off x="4129756" y="1114077"/>
                  <a:ext cx="335773" cy="187964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Leaky ReLU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0F7917D-3FFC-BC49-8FDB-31A54093ECBA}"/>
                  </a:ext>
                </a:extLst>
              </p:cNvPr>
              <p:cNvGrpSpPr/>
              <p:nvPr/>
            </p:nvGrpSpPr>
            <p:grpSpPr>
              <a:xfrm>
                <a:off x="7166004" y="1290362"/>
                <a:ext cx="1219104" cy="2502462"/>
                <a:chOff x="2392471" y="926538"/>
                <a:chExt cx="2271386" cy="2330229"/>
              </a:xfrm>
            </p:grpSpPr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D499FC3-24CE-1645-9B17-2955393FAEB7}"/>
                    </a:ext>
                  </a:extLst>
                </p:cNvPr>
                <p:cNvSpPr txBox="1"/>
                <p:nvPr/>
              </p:nvSpPr>
              <p:spPr>
                <a:xfrm>
                  <a:off x="2392471" y="926538"/>
                  <a:ext cx="2271386" cy="2330229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  <a:prstDash val="dash"/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EAE268F-3528-7C46-83DD-612EB88C8AC2}"/>
                    </a:ext>
                  </a:extLst>
                </p:cNvPr>
                <p:cNvSpPr/>
                <p:nvPr/>
              </p:nvSpPr>
              <p:spPr>
                <a:xfrm>
                  <a:off x="2620369" y="1114077"/>
                  <a:ext cx="335773" cy="187964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Batch Norm</a:t>
                  </a: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A29621C3-B1C5-EF4C-BDBC-6934DF70A40E}"/>
                    </a:ext>
                  </a:extLst>
                </p:cNvPr>
                <p:cNvSpPr/>
                <p:nvPr/>
              </p:nvSpPr>
              <p:spPr>
                <a:xfrm>
                  <a:off x="3123498" y="1114077"/>
                  <a:ext cx="335773" cy="187964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Dropout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D2B646D7-BB19-8642-9EA1-DC61DD2A9BA4}"/>
                    </a:ext>
                  </a:extLst>
                </p:cNvPr>
                <p:cNvSpPr/>
                <p:nvPr/>
              </p:nvSpPr>
              <p:spPr>
                <a:xfrm>
                  <a:off x="3626627" y="1114077"/>
                  <a:ext cx="335773" cy="187964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Dense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D7D9DB4-813E-1A43-808A-387EE9C3882B}"/>
                    </a:ext>
                  </a:extLst>
                </p:cNvPr>
                <p:cNvSpPr/>
                <p:nvPr/>
              </p:nvSpPr>
              <p:spPr>
                <a:xfrm>
                  <a:off x="4129756" y="1114077"/>
                  <a:ext cx="335773" cy="187964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Leaky ReLU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93F9E23-30F5-3B41-9AE3-BD50EB8FCFC5}"/>
                  </a:ext>
                </a:extLst>
              </p:cNvPr>
              <p:cNvSpPr/>
              <p:nvPr/>
            </p:nvSpPr>
            <p:spPr>
              <a:xfrm>
                <a:off x="9245609" y="2245015"/>
                <a:ext cx="739935" cy="4899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Sigmoid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920F2A9-7C8E-0B4D-ABF8-CE22B48ADCA0}"/>
                  </a:ext>
                </a:extLst>
              </p:cNvPr>
              <p:cNvSpPr txBox="1"/>
              <p:nvPr/>
            </p:nvSpPr>
            <p:spPr>
              <a:xfrm>
                <a:off x="995420" y="3983277"/>
                <a:ext cx="886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FC1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5A77AE4-8541-BD4A-A69B-264E271C56A1}"/>
                  </a:ext>
                </a:extLst>
              </p:cNvPr>
              <p:cNvSpPr txBox="1"/>
              <p:nvPr/>
            </p:nvSpPr>
            <p:spPr>
              <a:xfrm>
                <a:off x="2430495" y="3983276"/>
                <a:ext cx="886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FC2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0838BDA-BD8A-DF45-8A79-D7C091FFCE5A}"/>
                  </a:ext>
                </a:extLst>
              </p:cNvPr>
              <p:cNvSpPr txBox="1"/>
              <p:nvPr/>
            </p:nvSpPr>
            <p:spPr>
              <a:xfrm>
                <a:off x="4151009" y="3983275"/>
                <a:ext cx="886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FC3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92D9AD7-9399-994E-95D0-F702DEF393EB}"/>
                  </a:ext>
                </a:extLst>
              </p:cNvPr>
              <p:cNvSpPr txBox="1"/>
              <p:nvPr/>
            </p:nvSpPr>
            <p:spPr>
              <a:xfrm>
                <a:off x="5738932" y="3994225"/>
                <a:ext cx="886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FC4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F67391-B64C-5949-B024-0FFFA4003914}"/>
                  </a:ext>
                </a:extLst>
              </p:cNvPr>
              <p:cNvSpPr txBox="1"/>
              <p:nvPr/>
            </p:nvSpPr>
            <p:spPr>
              <a:xfrm>
                <a:off x="7349388" y="3994225"/>
                <a:ext cx="886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FC5</a:t>
                </a:r>
              </a:p>
            </p:txBody>
          </p: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3F93C7DF-BF4F-8A4E-B7C0-A73C091CB585}"/>
                  </a:ext>
                </a:extLst>
              </p:cNvPr>
              <p:cNvCxnSpPr>
                <a:cxnSpLocks/>
                <a:stCxn id="42" idx="3"/>
              </p:cNvCxnSpPr>
              <p:nvPr/>
            </p:nvCxnSpPr>
            <p:spPr>
              <a:xfrm>
                <a:off x="272554" y="2483756"/>
                <a:ext cx="616419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3BEC8955-ACE6-7F4F-9430-391C64E3A1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8888" y="2501048"/>
                <a:ext cx="289849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D98CDA83-43ED-A043-8CCC-090E14D958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3109" y="2487917"/>
                <a:ext cx="289849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2F121B36-EDD1-D746-8C2F-C191C495A6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14121" y="2487916"/>
                <a:ext cx="289849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49036F08-7869-6C4A-98F9-5F538BB2AF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08637" y="2483756"/>
                <a:ext cx="289849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AF1AEC2B-4252-5144-8342-E6E0C64991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3814" y="2501226"/>
                <a:ext cx="68379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4B405EF-06A6-614E-8C14-AC90BFE507BA}"/>
                </a:ext>
              </a:extLst>
            </p:cNvPr>
            <p:cNvSpPr/>
            <p:nvPr/>
          </p:nvSpPr>
          <p:spPr>
            <a:xfrm>
              <a:off x="4000800" y="5151745"/>
              <a:ext cx="29426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Inter"/>
                </a:rPr>
                <a:t>5-FC Base NN Block Topology</a:t>
              </a:r>
              <a:endParaRPr lang="en-US" dirty="0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5A225C6F-7872-6145-B0D2-56FE84811393}"/>
              </a:ext>
            </a:extLst>
          </p:cNvPr>
          <p:cNvSpPr/>
          <p:nvPr/>
        </p:nvSpPr>
        <p:spPr>
          <a:xfrm>
            <a:off x="8267690" y="848437"/>
            <a:ext cx="1025223" cy="4176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unfreezed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1EE1440-D1BA-5A4A-A932-E352BE87A368}"/>
              </a:ext>
            </a:extLst>
          </p:cNvPr>
          <p:cNvCxnSpPr>
            <a:cxnSpLocks/>
          </p:cNvCxnSpPr>
          <p:nvPr/>
        </p:nvCxnSpPr>
        <p:spPr>
          <a:xfrm flipV="1">
            <a:off x="8780302" y="1266103"/>
            <a:ext cx="0" cy="5285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6DEA583-D243-5B41-AF92-85494F434CAB}"/>
              </a:ext>
            </a:extLst>
          </p:cNvPr>
          <p:cNvSpPr txBox="1"/>
          <p:nvPr/>
        </p:nvSpPr>
        <p:spPr>
          <a:xfrm>
            <a:off x="7953109" y="1501452"/>
            <a:ext cx="1837232" cy="3511787"/>
          </a:xfrm>
          <a:prstGeom prst="rect">
            <a:avLst/>
          </a:prstGeom>
          <a:noFill/>
          <a:ln w="15875"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520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62DDF73-70E5-AB4B-94C6-541BA8EC9508}"/>
              </a:ext>
            </a:extLst>
          </p:cNvPr>
          <p:cNvGrpSpPr/>
          <p:nvPr/>
        </p:nvGrpSpPr>
        <p:grpSpPr>
          <a:xfrm>
            <a:off x="982635" y="1061255"/>
            <a:ext cx="9590919" cy="4784309"/>
            <a:chOff x="982636" y="1061255"/>
            <a:chExt cx="8694094" cy="431593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9115894-F294-D24E-92D3-2C8FF2B45C3A}"/>
                </a:ext>
              </a:extLst>
            </p:cNvPr>
            <p:cNvSpPr/>
            <p:nvPr/>
          </p:nvSpPr>
          <p:spPr>
            <a:xfrm>
              <a:off x="7001896" y="2119805"/>
              <a:ext cx="1025223" cy="417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Scored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Targets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B5F1DA1-BD8D-374A-9275-2A7CAA8692CA}"/>
                </a:ext>
              </a:extLst>
            </p:cNvPr>
            <p:cNvCxnSpPr>
              <a:cxnSpLocks/>
            </p:cNvCxnSpPr>
            <p:nvPr/>
          </p:nvCxnSpPr>
          <p:spPr>
            <a:xfrm>
              <a:off x="7514507" y="2534896"/>
              <a:ext cx="0" cy="425262"/>
            </a:xfrm>
            <a:prstGeom prst="straightConnector1">
              <a:avLst/>
            </a:prstGeom>
            <a:ln w="15875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720F57D-3973-9944-8DC2-9293BF7BA120}"/>
                </a:ext>
              </a:extLst>
            </p:cNvPr>
            <p:cNvGrpSpPr/>
            <p:nvPr/>
          </p:nvGrpSpPr>
          <p:grpSpPr>
            <a:xfrm>
              <a:off x="982636" y="1061255"/>
              <a:ext cx="8694094" cy="3937000"/>
              <a:chOff x="982636" y="1061255"/>
              <a:chExt cx="8694094" cy="393700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F737D9AF-B451-124C-A3BD-6F58CE671F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2636" y="1061255"/>
                <a:ext cx="5803900" cy="3937000"/>
              </a:xfrm>
              <a:prstGeom prst="rect">
                <a:avLst/>
              </a:prstGeom>
            </p:spPr>
          </p:pic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06029BF-CA53-6945-9315-27DD6A3B6713}"/>
                  </a:ext>
                </a:extLst>
              </p:cNvPr>
              <p:cNvSpPr/>
              <p:nvPr/>
            </p:nvSpPr>
            <p:spPr>
              <a:xfrm>
                <a:off x="6786536" y="2955702"/>
                <a:ext cx="1455943" cy="6020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</a:rPr>
                  <a:t>ResNet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-like NN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0046BA6-F7FE-0945-9BBE-310B69C28C38}"/>
                  </a:ext>
                </a:extLst>
              </p:cNvPr>
              <p:cNvSpPr/>
              <p:nvPr/>
            </p:nvSpPr>
            <p:spPr>
              <a:xfrm>
                <a:off x="8651507" y="3011334"/>
                <a:ext cx="1025223" cy="4176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Scored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Predictions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F4705015-82F1-AC4F-8833-7E20F68802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42479" y="3216548"/>
                <a:ext cx="373718" cy="1"/>
              </a:xfrm>
              <a:prstGeom prst="straightConnector1">
                <a:avLst/>
              </a:prstGeom>
              <a:ln w="158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1559DCC-EFA9-B14E-839B-AFBF518C526D}"/>
                </a:ext>
              </a:extLst>
            </p:cNvPr>
            <p:cNvSpPr/>
            <p:nvPr/>
          </p:nvSpPr>
          <p:spPr>
            <a:xfrm>
              <a:off x="4122425" y="5044014"/>
              <a:ext cx="2476448" cy="3331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Inter"/>
                </a:rPr>
                <a:t>Two-Heads </a:t>
              </a:r>
              <a:r>
                <a:rPr lang="en-US" b="1" dirty="0" err="1">
                  <a:latin typeface="Inter"/>
                </a:rPr>
                <a:t>ResNet</a:t>
              </a:r>
              <a:r>
                <a:rPr lang="en-US" b="1" dirty="0">
                  <a:latin typeface="Inter"/>
                </a:rPr>
                <a:t>-like NN</a:t>
              </a:r>
              <a:endParaRPr lang="en-US" dirty="0"/>
            </a:p>
          </p:txBody>
        </p:sp>
      </p:grpSp>
      <p:sp>
        <p:nvSpPr>
          <p:cNvPr id="61" name="文本框 4">
            <a:extLst>
              <a:ext uri="{FF2B5EF4-FFF2-40B4-BE49-F238E27FC236}">
                <a16:creationId xmlns:a16="http://schemas.microsoft.com/office/drawing/2014/main" id="{0281631B-80DD-4341-A350-6C5AEEF30CB6}"/>
              </a:ext>
            </a:extLst>
          </p:cNvPr>
          <p:cNvSpPr txBox="1"/>
          <p:nvPr/>
        </p:nvSpPr>
        <p:spPr>
          <a:xfrm>
            <a:off x="982636" y="155101"/>
            <a:ext cx="40124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Modeling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Two-Heads ResNet NN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3" name="Graphic 62" descr="Badge with solid fill">
            <a:extLst>
              <a:ext uri="{FF2B5EF4-FFF2-40B4-BE49-F238E27FC236}">
                <a16:creationId xmlns:a16="http://schemas.microsoft.com/office/drawing/2014/main" id="{22C5894B-3228-7D42-BD63-607C846180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9365" y="5312417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89B666-BF05-0F47-BAB0-DBBDE555F799}"/>
              </a:ext>
            </a:extLst>
          </p:cNvPr>
          <p:cNvSpPr/>
          <p:nvPr/>
        </p:nvSpPr>
        <p:spPr>
          <a:xfrm>
            <a:off x="8188290" y="6130279"/>
            <a:ext cx="38167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Reference:</a:t>
            </a:r>
          </a:p>
          <a:p>
            <a:r>
              <a:rPr lang="en-US" sz="1200" dirty="0"/>
              <a:t>https://</a:t>
            </a:r>
            <a:r>
              <a:rPr lang="en-US" sz="1200" dirty="0" err="1"/>
              <a:t>www.kaggle.com</a:t>
            </a:r>
            <a:r>
              <a:rPr lang="en-US" sz="1200" dirty="0"/>
              <a:t>/c/</a:t>
            </a:r>
            <a:r>
              <a:rPr lang="en-US" sz="1200" dirty="0" err="1"/>
              <a:t>lish</a:t>
            </a:r>
            <a:r>
              <a:rPr lang="en-US" sz="1200" dirty="0"/>
              <a:t>-moa/discussion/201510</a:t>
            </a:r>
          </a:p>
        </p:txBody>
      </p:sp>
    </p:spTree>
    <p:extLst>
      <p:ext uri="{BB962C8B-B14F-4D97-AF65-F5344CB8AC3E}">
        <p14:creationId xmlns:p14="http://schemas.microsoft.com/office/powerpoint/2010/main" val="633394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2636" y="155101"/>
            <a:ext cx="40124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Modeling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Two-Heads Resnet NN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5E6BB9-CC75-C644-89FA-4CCD2AC40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893" y="696037"/>
            <a:ext cx="9552282" cy="51404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28982E5-F13E-B649-B0B3-568C3850BE0D}"/>
              </a:ext>
            </a:extLst>
          </p:cNvPr>
          <p:cNvSpPr/>
          <p:nvPr/>
        </p:nvSpPr>
        <p:spPr>
          <a:xfrm>
            <a:off x="4230163" y="5985750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Inter"/>
              </a:rPr>
              <a:t>ResNet</a:t>
            </a:r>
            <a:r>
              <a:rPr lang="en-US" b="1" dirty="0">
                <a:latin typeface="Inter"/>
              </a:rPr>
              <a:t>-like NN Topology(1)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B2C51A-436B-1A45-9683-AE665A0A6B34}"/>
              </a:ext>
            </a:extLst>
          </p:cNvPr>
          <p:cNvSpPr/>
          <p:nvPr/>
        </p:nvSpPr>
        <p:spPr>
          <a:xfrm>
            <a:off x="8208579" y="6085455"/>
            <a:ext cx="38167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Reference:</a:t>
            </a:r>
          </a:p>
          <a:p>
            <a:r>
              <a:rPr lang="en-US" sz="1200" dirty="0"/>
              <a:t>https://</a:t>
            </a:r>
            <a:r>
              <a:rPr lang="en-US" sz="1200" dirty="0" err="1"/>
              <a:t>www.kaggle.com</a:t>
            </a:r>
            <a:r>
              <a:rPr lang="en-US" sz="1200" dirty="0"/>
              <a:t>/c/</a:t>
            </a:r>
            <a:r>
              <a:rPr lang="en-US" sz="1200" dirty="0" err="1"/>
              <a:t>lish</a:t>
            </a:r>
            <a:r>
              <a:rPr lang="en-US" sz="1200" dirty="0"/>
              <a:t>-moa/discussion/201510</a:t>
            </a:r>
          </a:p>
        </p:txBody>
      </p:sp>
    </p:spTree>
    <p:extLst>
      <p:ext uri="{BB962C8B-B14F-4D97-AF65-F5344CB8AC3E}">
        <p14:creationId xmlns:p14="http://schemas.microsoft.com/office/powerpoint/2010/main" val="65206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2636" y="155101"/>
            <a:ext cx="40124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Modeling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Two-Heads Resnet NN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C39041B8-7913-9945-A26E-728DDAB96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170" y="321210"/>
            <a:ext cx="5809087" cy="539538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9BDC7E5-CB3B-C44D-815C-FE389C94CA8C}"/>
              </a:ext>
            </a:extLst>
          </p:cNvPr>
          <p:cNvSpPr/>
          <p:nvPr/>
        </p:nvSpPr>
        <p:spPr>
          <a:xfrm>
            <a:off x="4240428" y="6167458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Inter"/>
              </a:rPr>
              <a:t>ResNet</a:t>
            </a:r>
            <a:r>
              <a:rPr lang="en-US" b="1" dirty="0">
                <a:latin typeface="Inter"/>
              </a:rPr>
              <a:t>-like NN Topology(2)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079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2636" y="155101"/>
            <a:ext cx="40124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Modeling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TabNet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D9920E6-8563-1F44-B3A7-A1B13F13BAD9}"/>
              </a:ext>
            </a:extLst>
          </p:cNvPr>
          <p:cNvGrpSpPr/>
          <p:nvPr/>
        </p:nvGrpSpPr>
        <p:grpSpPr>
          <a:xfrm>
            <a:off x="929529" y="1216630"/>
            <a:ext cx="8842572" cy="4532823"/>
            <a:chOff x="939794" y="879070"/>
            <a:chExt cx="8842572" cy="4532823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9F0D119-B220-7049-98B8-F92571265CDE}"/>
                </a:ext>
              </a:extLst>
            </p:cNvPr>
            <p:cNvGrpSpPr/>
            <p:nvPr/>
          </p:nvGrpSpPr>
          <p:grpSpPr>
            <a:xfrm>
              <a:off x="939794" y="1457235"/>
              <a:ext cx="8842572" cy="3954658"/>
              <a:chOff x="802008" y="997896"/>
              <a:chExt cx="8842572" cy="3954658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44D8A9A1-A99A-1741-B58B-36CC5C4F756E}"/>
                  </a:ext>
                </a:extLst>
              </p:cNvPr>
              <p:cNvGrpSpPr/>
              <p:nvPr/>
            </p:nvGrpSpPr>
            <p:grpSpPr>
              <a:xfrm>
                <a:off x="802008" y="997896"/>
                <a:ext cx="8842572" cy="3486329"/>
                <a:chOff x="339143" y="1148208"/>
                <a:chExt cx="8842572" cy="3486329"/>
              </a:xfrm>
            </p:grpSpPr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7AB7E7A-ECC7-4C40-8744-62E1D05048DA}"/>
                    </a:ext>
                  </a:extLst>
                </p:cNvPr>
                <p:cNvSpPr txBox="1"/>
                <p:nvPr/>
              </p:nvSpPr>
              <p:spPr>
                <a:xfrm>
                  <a:off x="353762" y="1219811"/>
                  <a:ext cx="4133913" cy="3414726"/>
                </a:xfrm>
                <a:prstGeom prst="rect">
                  <a:avLst/>
                </a:prstGeom>
                <a:noFill/>
                <a:ln w="19050">
                  <a:solidFill>
                    <a:srgbClr val="00B0F0"/>
                  </a:solidFill>
                  <a:prstDash val="dash"/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C575C5EC-4C14-4447-BC91-AD9921BAA7A8}"/>
                    </a:ext>
                  </a:extLst>
                </p:cNvPr>
                <p:cNvGrpSpPr/>
                <p:nvPr/>
              </p:nvGrpSpPr>
              <p:grpSpPr>
                <a:xfrm>
                  <a:off x="339143" y="1148208"/>
                  <a:ext cx="8842572" cy="2745330"/>
                  <a:chOff x="330674" y="1027400"/>
                  <a:chExt cx="8842572" cy="2745330"/>
                </a:xfrm>
              </p:grpSpPr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F4F3D2EA-89B8-F245-B9F4-73DF5CA4B4E9}"/>
                      </a:ext>
                    </a:extLst>
                  </p:cNvPr>
                  <p:cNvGrpSpPr/>
                  <p:nvPr/>
                </p:nvGrpSpPr>
                <p:grpSpPr>
                  <a:xfrm>
                    <a:off x="330674" y="1027400"/>
                    <a:ext cx="8842572" cy="2745330"/>
                    <a:chOff x="330674" y="1121672"/>
                    <a:chExt cx="11539860" cy="3113957"/>
                  </a:xfrm>
                </p:grpSpPr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E41EAEA1-5349-924A-BAD5-5D5786ABCC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0674" y="1121672"/>
                      <a:ext cx="11539860" cy="3113957"/>
                      <a:chOff x="330674" y="1121672"/>
                      <a:chExt cx="11539860" cy="3113957"/>
                    </a:xfrm>
                  </p:grpSpPr>
                  <p:grpSp>
                    <p:nvGrpSpPr>
                      <p:cNvPr id="3" name="Group 2">
                        <a:extLst>
                          <a:ext uri="{FF2B5EF4-FFF2-40B4-BE49-F238E27FC236}">
                            <a16:creationId xmlns:a16="http://schemas.microsoft.com/office/drawing/2014/main" id="{C4A7BE19-9A2D-1949-9F9C-4A1D10AADFF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0674" y="1121672"/>
                        <a:ext cx="11539860" cy="3113957"/>
                        <a:chOff x="13700" y="-1499"/>
                        <a:chExt cx="16731763" cy="4046049"/>
                      </a:xfrm>
                    </p:grpSpPr>
                    <p:sp>
                      <p:nvSpPr>
                        <p:cNvPr id="2" name="Rectangle 1">
                          <a:extLst>
                            <a:ext uri="{FF2B5EF4-FFF2-40B4-BE49-F238E27FC236}">
                              <a16:creationId xmlns:a16="http://schemas.microsoft.com/office/drawing/2014/main" id="{2EE802FE-B76A-0141-85DE-77B0CF1726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700" y="1291418"/>
                          <a:ext cx="1939910" cy="615553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Gene and Cell Features</a:t>
                          </a:r>
                        </a:p>
                      </p:txBody>
                    </p:sp>
                    <p:sp>
                      <p:nvSpPr>
                        <p:cNvPr id="6" name="Rectangle 5">
                          <a:extLst>
                            <a:ext uri="{FF2B5EF4-FFF2-40B4-BE49-F238E27FC236}">
                              <a16:creationId xmlns:a16="http://schemas.microsoft.com/office/drawing/2014/main" id="{EF96597B-7F17-514C-BB6E-C8648642D1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6621" y="3428997"/>
                          <a:ext cx="1939910" cy="615553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Categorical  Features</a:t>
                          </a:r>
                        </a:p>
                      </p:txBody>
                    </p:sp>
                    <p:sp>
                      <p:nvSpPr>
                        <p:cNvPr id="7" name="Rectangle 6">
                          <a:extLst>
                            <a:ext uri="{FF2B5EF4-FFF2-40B4-BE49-F238E27FC236}">
                              <a16:creationId xmlns:a16="http://schemas.microsoft.com/office/drawing/2014/main" id="{5A198037-5BB2-AC4C-AD4C-56E833408E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660752" y="1291417"/>
                          <a:ext cx="1939909" cy="615553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Variance</a:t>
                          </a:r>
                          <a:r>
                            <a:rPr lang="zh-CN" alt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sz="1200" dirty="0" err="1">
                              <a:solidFill>
                                <a:schemeClr val="tx1"/>
                              </a:solidFill>
                            </a:rPr>
                            <a:t>Threhold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" name="Rectangle 8">
                          <a:extLst>
                            <a:ext uri="{FF2B5EF4-FFF2-40B4-BE49-F238E27FC236}">
                              <a16:creationId xmlns:a16="http://schemas.microsoft.com/office/drawing/2014/main" id="{68BD2772-C13A-A645-8D90-2BEBF05A74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75307" y="3428996"/>
                          <a:ext cx="1939910" cy="615553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One-hot</a:t>
                          </a:r>
                        </a:p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Encoding</a:t>
                          </a:r>
                        </a:p>
                      </p:txBody>
                    </p:sp>
                    <p:sp>
                      <p:nvSpPr>
                        <p:cNvPr id="10" name="Rectangle 9">
                          <a:extLst>
                            <a:ext uri="{FF2B5EF4-FFF2-40B4-BE49-F238E27FC236}">
                              <a16:creationId xmlns:a16="http://schemas.microsoft.com/office/drawing/2014/main" id="{53E086F2-D3AB-C444-BBBF-38252FD6D8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039129" y="1269744"/>
                          <a:ext cx="1939909" cy="615553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TabNet</a:t>
                          </a:r>
                        </a:p>
                      </p:txBody>
                    </p:sp>
                    <p:sp>
                      <p:nvSpPr>
                        <p:cNvPr id="12" name="Rectangle 11">
                          <a:extLst>
                            <a:ext uri="{FF2B5EF4-FFF2-40B4-BE49-F238E27FC236}">
                              <a16:creationId xmlns:a16="http://schemas.microsoft.com/office/drawing/2014/main" id="{68D1F017-635A-2544-BF4F-6B5BD91E3E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988541" y="-1499"/>
                          <a:ext cx="1939909" cy="615553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Scored</a:t>
                          </a:r>
                        </a:p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Targets</a:t>
                          </a:r>
                        </a:p>
                      </p:txBody>
                    </p:sp>
                    <p:sp>
                      <p:nvSpPr>
                        <p:cNvPr id="14" name="Rectangle 13">
                          <a:extLst>
                            <a:ext uri="{FF2B5EF4-FFF2-40B4-BE49-F238E27FC236}">
                              <a16:creationId xmlns:a16="http://schemas.microsoft.com/office/drawing/2014/main" id="{364133C7-638D-6C48-BE01-3B0D416C7A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805554" y="1291417"/>
                          <a:ext cx="1939909" cy="615553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Scored</a:t>
                          </a:r>
                        </a:p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Predictions</a:t>
                          </a:r>
                        </a:p>
                      </p:txBody>
                    </p:sp>
                  </p:grpSp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B43D3740-0801-334A-8B25-393EBFEED7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28969" y="2100057"/>
                        <a:ext cx="1598616" cy="473748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Rank Gauss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Scaler</a:t>
                        </a:r>
                      </a:p>
                    </p:txBody>
                  </p:sp>
                </p:grp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4C602B1E-7A16-9940-A43A-7A87A95BCC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6474" y="2939222"/>
                      <a:ext cx="1337953" cy="473748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Statistical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Features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2B48CD5E-DF89-994F-B229-2018C3C16877}"/>
                      </a:ext>
                    </a:extLst>
                  </p:cNvPr>
                  <p:cNvSpPr/>
                  <p:nvPr/>
                </p:nvSpPr>
                <p:spPr>
                  <a:xfrm>
                    <a:off x="4663802" y="1889965"/>
                    <a:ext cx="1025224" cy="417666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PCA</a:t>
                    </a:r>
                  </a:p>
                </p:txBody>
              </p: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33E4D0F0-7580-924F-9C1D-9F5FF251EBE5}"/>
                      </a:ext>
                    </a:extLst>
                  </p:cNvPr>
                  <p:cNvCxnSpPr>
                    <a:cxnSpLocks/>
                    <a:stCxn id="2" idx="3"/>
                    <a:endCxn id="7" idx="1"/>
                  </p:cNvCxnSpPr>
                  <p:nvPr/>
                </p:nvCxnSpPr>
                <p:spPr>
                  <a:xfrm flipV="1">
                    <a:off x="1355897" y="2113504"/>
                    <a:ext cx="373718" cy="1"/>
                  </a:xfrm>
                  <a:prstGeom prst="straightConnector1">
                    <a:avLst/>
                  </a:prstGeom>
                  <a:ln w="158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59DF45AB-AA24-0841-9FAF-D16C171D7E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33939" y="2103277"/>
                    <a:ext cx="373718" cy="1"/>
                  </a:xfrm>
                  <a:prstGeom prst="straightConnector1">
                    <a:avLst/>
                  </a:prstGeom>
                  <a:ln w="158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752E911A-1429-204D-9381-6C51F998C257}"/>
                      </a:ext>
                    </a:extLst>
                  </p:cNvPr>
                  <p:cNvCxnSpPr>
                    <a:cxnSpLocks/>
                    <a:stCxn id="18" idx="3"/>
                    <a:endCxn id="24" idx="1"/>
                  </p:cNvCxnSpPr>
                  <p:nvPr/>
                </p:nvCxnSpPr>
                <p:spPr>
                  <a:xfrm>
                    <a:off x="4312877" y="2098798"/>
                    <a:ext cx="350925" cy="0"/>
                  </a:xfrm>
                  <a:prstGeom prst="straightConnector1">
                    <a:avLst/>
                  </a:prstGeom>
                  <a:ln w="158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7F07B6F8-D71E-8E4D-86DB-A020FA63EA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454698" y="3563895"/>
                    <a:ext cx="373718" cy="1"/>
                  </a:xfrm>
                  <a:prstGeom prst="straightConnector1">
                    <a:avLst/>
                  </a:prstGeom>
                  <a:ln w="158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DF590493-2752-4C40-90E7-94BF7D36B5FF}"/>
                      </a:ext>
                    </a:extLst>
                  </p:cNvPr>
                  <p:cNvCxnSpPr>
                    <a:cxnSpLocks/>
                    <a:stCxn id="24" idx="3"/>
                  </p:cNvCxnSpPr>
                  <p:nvPr/>
                </p:nvCxnSpPr>
                <p:spPr>
                  <a:xfrm flipV="1">
                    <a:off x="5689026" y="2075918"/>
                    <a:ext cx="970234" cy="22880"/>
                  </a:xfrm>
                  <a:prstGeom prst="straightConnector1">
                    <a:avLst/>
                  </a:prstGeom>
                  <a:ln w="158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Arrow Connector 40">
                    <a:extLst>
                      <a:ext uri="{FF2B5EF4-FFF2-40B4-BE49-F238E27FC236}">
                        <a16:creationId xmlns:a16="http://schemas.microsoft.com/office/drawing/2014/main" id="{E40C5AB8-88EF-FC4B-805F-66E7734141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171871" y="1442491"/>
                    <a:ext cx="0" cy="425262"/>
                  </a:xfrm>
                  <a:prstGeom prst="straightConnector1">
                    <a:avLst/>
                  </a:prstGeom>
                  <a:ln w="15875">
                    <a:prstDash val="solid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63E3E709-4EF4-6646-A3A8-4688DDD432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737953" y="2075918"/>
                    <a:ext cx="373718" cy="1"/>
                  </a:xfrm>
                  <a:prstGeom prst="straightConnector1">
                    <a:avLst/>
                  </a:prstGeom>
                  <a:ln w="158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Curved Connector 48">
                    <a:extLst>
                      <a:ext uri="{FF2B5EF4-FFF2-40B4-BE49-F238E27FC236}">
                        <a16:creationId xmlns:a16="http://schemas.microsoft.com/office/drawing/2014/main" id="{7D1097C3-9792-DA4B-80D5-137755CFE0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82817" y="2346127"/>
                    <a:ext cx="4330379" cy="1256265"/>
                  </a:xfrm>
                  <a:prstGeom prst="curvedConnector2">
                    <a:avLst/>
                  </a:prstGeom>
                  <a:ln w="158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6F6025ED-0CDF-7B4A-8E33-C4C208576CBF}"/>
                    </a:ext>
                  </a:extLst>
                </p:cNvPr>
                <p:cNvCxnSpPr>
                  <a:cxnSpLocks/>
                  <a:stCxn id="18" idx="3"/>
                  <a:endCxn id="22" idx="1"/>
                </p:cNvCxnSpPr>
                <p:nvPr/>
              </p:nvCxnSpPr>
              <p:spPr>
                <a:xfrm>
                  <a:off x="4321346" y="2219606"/>
                  <a:ext cx="359292" cy="739825"/>
                </a:xfrm>
                <a:prstGeom prst="straightConnector1">
                  <a:avLst/>
                </a:prstGeom>
                <a:ln w="1905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5E2D73D6-6963-7941-914B-068843FCEC19}"/>
                    </a:ext>
                  </a:extLst>
                </p:cNvPr>
                <p:cNvCxnSpPr>
                  <a:cxnSpLocks/>
                  <a:stCxn id="22" idx="3"/>
                  <a:endCxn id="10" idx="1"/>
                </p:cNvCxnSpPr>
                <p:nvPr/>
              </p:nvCxnSpPr>
              <p:spPr>
                <a:xfrm flipV="1">
                  <a:off x="5705862" y="2219606"/>
                  <a:ext cx="988602" cy="739825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6A1A960-F1EB-4340-B480-C0C2741ED347}"/>
                  </a:ext>
                </a:extLst>
              </p:cNvPr>
              <p:cNvSpPr/>
              <p:nvPr/>
            </p:nvSpPr>
            <p:spPr>
              <a:xfrm>
                <a:off x="4826262" y="4583222"/>
                <a:ext cx="16429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Inter"/>
                  </a:rPr>
                  <a:t>TabNet</a:t>
                </a:r>
                <a:r>
                  <a:rPr lang="zh-CN" altLang="en-US" b="1" dirty="0">
                    <a:latin typeface="Inter"/>
                  </a:rPr>
                  <a:t> </a:t>
                </a:r>
                <a:r>
                  <a:rPr lang="en-US" b="1" dirty="0">
                    <a:latin typeface="Inter"/>
                  </a:rPr>
                  <a:t>Model</a:t>
                </a:r>
                <a:endParaRPr lang="en-US" dirty="0"/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FDE7BE1-81C4-A84C-BDE4-23808064FAB7}"/>
                </a:ext>
              </a:extLst>
            </p:cNvPr>
            <p:cNvSpPr txBox="1"/>
            <p:nvPr/>
          </p:nvSpPr>
          <p:spPr>
            <a:xfrm>
              <a:off x="1346667" y="879070"/>
              <a:ext cx="17786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Preprocessing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D42C14F-F96F-A149-8AFB-B4BA7B6202B2}"/>
                </a:ext>
              </a:extLst>
            </p:cNvPr>
            <p:cNvSpPr txBox="1"/>
            <p:nvPr/>
          </p:nvSpPr>
          <p:spPr>
            <a:xfrm>
              <a:off x="4492668" y="914624"/>
              <a:ext cx="17786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Feature Engineer</a:t>
              </a:r>
            </a:p>
          </p:txBody>
        </p:sp>
      </p:grpSp>
      <p:pic>
        <p:nvPicPr>
          <p:cNvPr id="35" name="Graphic 34" descr="Badge 3 with solid fill">
            <a:extLst>
              <a:ext uri="{FF2B5EF4-FFF2-40B4-BE49-F238E27FC236}">
                <a16:creationId xmlns:a16="http://schemas.microsoft.com/office/drawing/2014/main" id="{1AA625D9-F928-8F43-9D84-0110585EE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83321" y="5553658"/>
            <a:ext cx="914400" cy="9144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B7535DBF-7F80-1347-8B28-71124BD98472}"/>
              </a:ext>
            </a:extLst>
          </p:cNvPr>
          <p:cNvSpPr/>
          <p:nvPr/>
        </p:nvSpPr>
        <p:spPr>
          <a:xfrm>
            <a:off x="8441088" y="4407391"/>
            <a:ext cx="2618104" cy="1200329"/>
          </a:xfrm>
          <a:prstGeom prst="rect">
            <a:avLst/>
          </a:prstGeom>
          <a:ln w="22225"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err="1"/>
              <a:t>ncompo_genes</a:t>
            </a:r>
            <a:r>
              <a:rPr lang="en-US" dirty="0"/>
              <a:t> = 80 </a:t>
            </a:r>
          </a:p>
          <a:p>
            <a:r>
              <a:rPr lang="en-US" dirty="0"/>
              <a:t>ncompo_cells = 10</a:t>
            </a:r>
          </a:p>
          <a:p>
            <a:endParaRPr lang="en-US" dirty="0">
              <a:solidFill>
                <a:srgbClr val="666666"/>
              </a:solidFill>
            </a:endParaRPr>
          </a:p>
          <a:p>
            <a:r>
              <a:rPr lang="en-US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threshold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70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2636" y="155101"/>
            <a:ext cx="40124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Modeling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TabNet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38B44C-2D5E-A944-8B55-E011B6AFA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523" y="127100"/>
            <a:ext cx="7673887" cy="593609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65DB11C-1232-2A4E-882B-1FF44A1700D5}"/>
              </a:ext>
            </a:extLst>
          </p:cNvPr>
          <p:cNvSpPr/>
          <p:nvPr/>
        </p:nvSpPr>
        <p:spPr>
          <a:xfrm>
            <a:off x="8850178" y="6334780"/>
            <a:ext cx="29082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Reference:</a:t>
            </a:r>
          </a:p>
          <a:p>
            <a:r>
              <a:rPr lang="en-US" sz="1400" dirty="0"/>
              <a:t>https://</a:t>
            </a:r>
            <a:r>
              <a:rPr lang="en-US" sz="1400" dirty="0" err="1"/>
              <a:t>arxiv.org</a:t>
            </a:r>
            <a:r>
              <a:rPr lang="en-US" sz="1400" dirty="0"/>
              <a:t>/pdf/1908.07442.pdf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9962AC-77B1-CE41-ADC2-350A809BAF71}"/>
              </a:ext>
            </a:extLst>
          </p:cNvPr>
          <p:cNvSpPr/>
          <p:nvPr/>
        </p:nvSpPr>
        <p:spPr>
          <a:xfrm>
            <a:off x="0" y="957114"/>
            <a:ext cx="40845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inLibertineT"/>
              </a:rPr>
              <a:t>TabNet, that is designed to learn a ‘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inLibertineT"/>
              </a:rPr>
              <a:t>decision-tree-like</a:t>
            </a:r>
            <a:r>
              <a:rPr lang="en-US" dirty="0">
                <a:latin typeface="LinLibertineT"/>
              </a:rPr>
              <a:t>’ mapping in order to inherit the valuable benefits of tree-based methods (interpretability and sparse feature selection), while providing the key benefits of DNN-based methods (representation learning 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inLibertineT"/>
              </a:rPr>
              <a:t>end-to-end </a:t>
            </a:r>
            <a:r>
              <a:rPr lang="en-US" dirty="0">
                <a:latin typeface="LinLibertineT"/>
              </a:rPr>
              <a:t>training).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inLibertine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inLibertineT"/>
              </a:rPr>
              <a:t>In particular, </a:t>
            </a:r>
            <a:r>
              <a:rPr lang="en-US" dirty="0" err="1">
                <a:latin typeface="LinLibertineT"/>
              </a:rPr>
              <a:t>TabNet’s</a:t>
            </a:r>
            <a:r>
              <a:rPr lang="en-US" dirty="0">
                <a:latin typeface="LinLibertineT"/>
              </a:rPr>
              <a:t> design considers two key needs: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inLibertineT"/>
              </a:rPr>
              <a:t>high performance</a:t>
            </a:r>
            <a:r>
              <a:rPr lang="en-US" dirty="0">
                <a:latin typeface="LinLibertineT"/>
              </a:rPr>
              <a:t> 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inLibertineT"/>
              </a:rPr>
              <a:t>interpretability.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0AAA77-C61B-7A4C-BC73-39927105FD7A}"/>
              </a:ext>
            </a:extLst>
          </p:cNvPr>
          <p:cNvSpPr/>
          <p:nvPr/>
        </p:nvSpPr>
        <p:spPr>
          <a:xfrm>
            <a:off x="-1" y="4432445"/>
            <a:ext cx="37348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inLibertineTI"/>
              </a:rPr>
              <a:t>TabNet inputs raw tabular data without any feature preprocessing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71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2639" y="295927"/>
            <a:ext cx="4012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</a:p>
        </p:txBody>
      </p:sp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1364B269-E29E-A049-A5CB-CC5F4C9BB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770318"/>
              </p:ext>
            </p:extLst>
          </p:nvPr>
        </p:nvGraphicFramePr>
        <p:xfrm>
          <a:off x="982639" y="1296339"/>
          <a:ext cx="9835167" cy="42653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05024">
                  <a:extLst>
                    <a:ext uri="{9D8B030D-6E8A-4147-A177-3AD203B41FA5}">
                      <a16:colId xmlns:a16="http://schemas.microsoft.com/office/drawing/2014/main" val="3656592742"/>
                    </a:ext>
                  </a:extLst>
                </a:gridCol>
                <a:gridCol w="988930">
                  <a:extLst>
                    <a:ext uri="{9D8B030D-6E8A-4147-A177-3AD203B41FA5}">
                      <a16:colId xmlns:a16="http://schemas.microsoft.com/office/drawing/2014/main" val="684156998"/>
                    </a:ext>
                  </a:extLst>
                </a:gridCol>
                <a:gridCol w="961982">
                  <a:extLst>
                    <a:ext uri="{9D8B030D-6E8A-4147-A177-3AD203B41FA5}">
                      <a16:colId xmlns:a16="http://schemas.microsoft.com/office/drawing/2014/main" val="789504808"/>
                    </a:ext>
                  </a:extLst>
                </a:gridCol>
                <a:gridCol w="1853230">
                  <a:extLst>
                    <a:ext uri="{9D8B030D-6E8A-4147-A177-3AD203B41FA5}">
                      <a16:colId xmlns:a16="http://schemas.microsoft.com/office/drawing/2014/main" val="1583636496"/>
                    </a:ext>
                  </a:extLst>
                </a:gridCol>
                <a:gridCol w="1625224">
                  <a:extLst>
                    <a:ext uri="{9D8B030D-6E8A-4147-A177-3AD203B41FA5}">
                      <a16:colId xmlns:a16="http://schemas.microsoft.com/office/drawing/2014/main" val="1582733917"/>
                    </a:ext>
                  </a:extLst>
                </a:gridCol>
                <a:gridCol w="1595753">
                  <a:extLst>
                    <a:ext uri="{9D8B030D-6E8A-4147-A177-3AD203B41FA5}">
                      <a16:colId xmlns:a16="http://schemas.microsoft.com/office/drawing/2014/main" val="1050311271"/>
                    </a:ext>
                  </a:extLst>
                </a:gridCol>
                <a:gridCol w="1405024">
                  <a:extLst>
                    <a:ext uri="{9D8B030D-6E8A-4147-A177-3AD203B41FA5}">
                      <a16:colId xmlns:a16="http://schemas.microsoft.com/office/drawing/2014/main" val="3446952981"/>
                    </a:ext>
                  </a:extLst>
                </a:gridCol>
              </a:tblGrid>
              <a:tr h="746975">
                <a:tc>
                  <a:txBody>
                    <a:bodyPr/>
                    <a:lstStyle/>
                    <a:p>
                      <a:r>
                        <a:rPr lang="en-US" b="1" dirty="0"/>
                        <a:t>Single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Seeds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K-folds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Cross Validation without </a:t>
                      </a:r>
                      <a:r>
                        <a:rPr lang="en-US" b="1" dirty="0" err="1"/>
                        <a:t>Drug_id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Cross Validation with </a:t>
                      </a:r>
                      <a:r>
                        <a:rPr lang="en-US" b="1" dirty="0" err="1"/>
                        <a:t>Drug_id</a:t>
                      </a:r>
                      <a:endParaRPr lang="en-US" b="1" dirty="0"/>
                    </a:p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Public</a:t>
                      </a:r>
                    </a:p>
                    <a:p>
                      <a:r>
                        <a:rPr lang="en-US" b="1" dirty="0"/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Private </a:t>
                      </a:r>
                    </a:p>
                    <a:p>
                      <a:r>
                        <a:rPr lang="en-US" b="1" dirty="0"/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150455"/>
                  </a:ext>
                </a:extLst>
              </a:tr>
              <a:tr h="547463">
                <a:tc>
                  <a:txBody>
                    <a:bodyPr/>
                    <a:lstStyle/>
                    <a:p>
                      <a:r>
                        <a:rPr lang="en-US" b="1" dirty="0" err="1"/>
                        <a:t>Tabnet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0.016717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0.01841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929103"/>
                  </a:ext>
                </a:extLst>
              </a:tr>
              <a:tr h="652342">
                <a:tc>
                  <a:txBody>
                    <a:bodyPr/>
                    <a:lstStyle/>
                    <a:p>
                      <a:r>
                        <a:rPr lang="en-US" b="1" dirty="0"/>
                        <a:t>2-Stage 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0.01563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0.01833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0.01623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481221"/>
                  </a:ext>
                </a:extLst>
              </a:tr>
              <a:tr h="931917">
                <a:tc>
                  <a:txBody>
                    <a:bodyPr/>
                    <a:lstStyle/>
                    <a:p>
                      <a:r>
                        <a:rPr lang="en-US" b="1" dirty="0"/>
                        <a:t>2-Heads Resnet 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0.01656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0.01850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0.01635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79545"/>
                  </a:ext>
                </a:extLst>
              </a:tr>
              <a:tr h="931917">
                <a:tc>
                  <a:txBody>
                    <a:bodyPr/>
                    <a:lstStyle/>
                    <a:p>
                      <a:r>
                        <a:rPr lang="en-US" b="1" dirty="0"/>
                        <a:t>Ensemble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with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average</a:t>
                      </a:r>
                      <a:r>
                        <a:rPr lang="zh-CN" altLang="en-US" b="1" dirty="0"/>
                        <a:t> </a:t>
                      </a:r>
                      <a:endParaRPr lang="en-US" altLang="zh-CN" b="1" dirty="0"/>
                    </a:p>
                    <a:p>
                      <a:r>
                        <a:rPr lang="en-US" altLang="zh-CN" b="1" dirty="0"/>
                        <a:t>weights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/>
                        <a:t>0.01824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0.01609</a:t>
                      </a:r>
                      <a:endParaRPr lang="en-US" sz="2800" b="1" dirty="0"/>
                    </a:p>
                    <a:p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440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608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2636" y="155101"/>
            <a:ext cx="40124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Kaggle competition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0EAA9D6-7662-E448-8CEC-270B5683091E}"/>
              </a:ext>
            </a:extLst>
          </p:cNvPr>
          <p:cNvSpPr/>
          <p:nvPr/>
        </p:nvSpPr>
        <p:spPr>
          <a:xfrm>
            <a:off x="491319" y="880674"/>
            <a:ext cx="5999633" cy="21852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Calibri" panose="020F0502020204030204" pitchFamily="34" charset="0"/>
                <a:ea typeface="DengXian" panose="02010600030101010101" pitchFamily="2" charset="-122"/>
              </a:rPr>
              <a:t>Object: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Classify drugs based on their biological activity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</a:rPr>
              <a:t>This is a multi-label classification problem. Drugs can have multiple </a:t>
            </a: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</a:rPr>
              <a:t>MoA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</a:rPr>
              <a:t> annotations which describe binary responses from different cell types in different ways.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</a:rPr>
              <a:t>In this project, I would like to apply several machine learning algorithms to 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</a:rPr>
              <a:t>predict multiple targets of the </a:t>
            </a:r>
            <a:r>
              <a:rPr lang="en-US" sz="16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MoA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</a:rPr>
              <a:t> responses of different types of human cells to various drugs, given various inputs including gene expression data and cell viability data. </a:t>
            </a:r>
            <a:endParaRPr lang="en-US" sz="1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E52E9AB-09B8-2344-B762-B88AD10471EF}"/>
              </a:ext>
            </a:extLst>
          </p:cNvPr>
          <p:cNvGrpSpPr/>
          <p:nvPr/>
        </p:nvGrpSpPr>
        <p:grpSpPr>
          <a:xfrm>
            <a:off x="491319" y="3464033"/>
            <a:ext cx="5355465" cy="3084664"/>
            <a:chOff x="6836535" y="712722"/>
            <a:chExt cx="5355465" cy="308466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CDF9775-0DC8-BE46-B163-E53B4BF25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6535" y="1304325"/>
              <a:ext cx="5355465" cy="2493061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B88BFC-01EF-2F4F-9BDA-76E2687B7DAF}"/>
                </a:ext>
              </a:extLst>
            </p:cNvPr>
            <p:cNvSpPr/>
            <p:nvPr/>
          </p:nvSpPr>
          <p:spPr>
            <a:xfrm>
              <a:off x="9001091" y="712722"/>
              <a:ext cx="1587999" cy="4616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Log</a:t>
              </a:r>
              <a:r>
                <a:rPr lang="zh-CN" altLang="en-US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loss</a:t>
              </a:r>
              <a:endParaRPr lang="en-US" sz="16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7FBC33B-8EA6-394E-9DAE-7E259243F0EE}"/>
              </a:ext>
            </a:extLst>
          </p:cNvPr>
          <p:cNvSpPr/>
          <p:nvPr/>
        </p:nvSpPr>
        <p:spPr>
          <a:xfrm>
            <a:off x="491319" y="3457977"/>
            <a:ext cx="1587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DengXian" panose="02010600030101010101" pitchFamily="2" charset="-122"/>
              </a:rPr>
              <a:t>Evaluation</a:t>
            </a:r>
            <a:r>
              <a:rPr lang="en-US" b="1" dirty="0">
                <a:latin typeface="Calibri" panose="020F0502020204030204" pitchFamily="34" charset="0"/>
                <a:ea typeface="DengXian" panose="02010600030101010101" pitchFamily="2" charset="-122"/>
              </a:rPr>
              <a:t>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8052DF-14A9-B041-BE53-ECBAB9D8FFFE}"/>
              </a:ext>
            </a:extLst>
          </p:cNvPr>
          <p:cNvSpPr/>
          <p:nvPr/>
        </p:nvSpPr>
        <p:spPr>
          <a:xfrm>
            <a:off x="6345218" y="3175908"/>
            <a:ext cx="5245996" cy="923330"/>
          </a:xfrm>
          <a:prstGeom prst="rect">
            <a:avLst/>
          </a:prstGeom>
          <a:ln w="22225"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Inter"/>
              </a:rPr>
              <a:t>For every </a:t>
            </a:r>
            <a:r>
              <a:rPr lang="en-US" dirty="0" err="1"/>
              <a:t>sig_id</a:t>
            </a:r>
            <a:r>
              <a:rPr lang="en-US" dirty="0">
                <a:latin typeface="Inter"/>
              </a:rPr>
              <a:t> you will be predicting the probability that the sample had a positive response for each </a:t>
            </a:r>
            <a:r>
              <a:rPr lang="en-US" dirty="0"/>
              <a:t>&lt;</a:t>
            </a:r>
            <a:r>
              <a:rPr lang="en-US" dirty="0" err="1"/>
              <a:t>MoA</a:t>
            </a:r>
            <a:r>
              <a:rPr lang="en-US" dirty="0"/>
              <a:t>&gt;</a:t>
            </a:r>
            <a:r>
              <a:rPr lang="en-US" dirty="0">
                <a:latin typeface="Inter"/>
              </a:rPr>
              <a:t> target. 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B0C9F93-3360-F743-80F1-FBD2DE38B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078" y="1227587"/>
            <a:ext cx="5916922" cy="1491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ACA224-2761-D04D-8275-A0A5E8C2FDE5}"/>
              </a:ext>
            </a:extLst>
          </p:cNvPr>
          <p:cNvSpPr txBox="1"/>
          <p:nvPr/>
        </p:nvSpPr>
        <p:spPr>
          <a:xfrm>
            <a:off x="11666136" y="5104563"/>
            <a:ext cx="184731" cy="36933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126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2639" y="229719"/>
            <a:ext cx="4012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Summary and Future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41F882-BF8B-CE44-99BF-EB97B1C2C98D}"/>
              </a:ext>
            </a:extLst>
          </p:cNvPr>
          <p:cNvSpPr txBox="1"/>
          <p:nvPr/>
        </p:nvSpPr>
        <p:spPr>
          <a:xfrm>
            <a:off x="862884" y="1295373"/>
            <a:ext cx="10084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Ensemble is magic, and model diversity is important.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EDA and Feature Engineering is very important.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Hyperparameter Tuning is important but do not waste too much time on it.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3016F5-0871-E144-9CAE-C859BB5E4A29}"/>
              </a:ext>
            </a:extLst>
          </p:cNvPr>
          <p:cNvSpPr/>
          <p:nvPr/>
        </p:nvSpPr>
        <p:spPr>
          <a:xfrm>
            <a:off x="862884" y="3372037"/>
            <a:ext cx="79333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Limitation and Future 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optimize the blending weights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implement Self-Supervised Pretraining with TabNet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implement transfer learning on Resnet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more effective way for hyperparameter tuning.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is not well-organized and</a:t>
            </a:r>
            <a:r>
              <a:rPr lang="zh-CN" altLang="en-US" dirty="0"/>
              <a:t> </a:t>
            </a:r>
            <a:r>
              <a:rPr lang="en-US" altLang="zh-CN" dirty="0"/>
              <a:t>needs more optimization</a:t>
            </a:r>
          </a:p>
        </p:txBody>
      </p:sp>
    </p:spTree>
    <p:extLst>
      <p:ext uri="{BB962C8B-B14F-4D97-AF65-F5344CB8AC3E}">
        <p14:creationId xmlns:p14="http://schemas.microsoft.com/office/powerpoint/2010/main" val="2110187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8857" y="1750962"/>
            <a:ext cx="5314884" cy="2933611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Any Questions?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92246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2636" y="155101"/>
            <a:ext cx="40124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Datasets 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Kaggle competition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rminator 2">
            <a:extLst>
              <a:ext uri="{FF2B5EF4-FFF2-40B4-BE49-F238E27FC236}">
                <a16:creationId xmlns:a16="http://schemas.microsoft.com/office/drawing/2014/main" id="{EBC35448-C6DC-FD45-B50F-499219F8F62E}"/>
              </a:ext>
            </a:extLst>
          </p:cNvPr>
          <p:cNvSpPr/>
          <p:nvPr/>
        </p:nvSpPr>
        <p:spPr>
          <a:xfrm>
            <a:off x="376953" y="937142"/>
            <a:ext cx="3071773" cy="557784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Inter"/>
              </a:rPr>
              <a:t>train_features.csv</a:t>
            </a:r>
          </a:p>
          <a:p>
            <a:pPr algn="ctr"/>
            <a:r>
              <a:rPr lang="en-US" sz="1600" b="1" dirty="0">
                <a:solidFill>
                  <a:srgbClr val="002060"/>
                </a:solidFill>
                <a:latin typeface="Inter"/>
              </a:rPr>
              <a:t>(23814, 876) 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C526F1-8411-2E41-AA76-E3D6BA334E75}"/>
              </a:ext>
            </a:extLst>
          </p:cNvPr>
          <p:cNvSpPr/>
          <p:nvPr/>
        </p:nvSpPr>
        <p:spPr>
          <a:xfrm>
            <a:off x="5977714" y="668201"/>
            <a:ext cx="5613272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Features </a:t>
            </a:r>
            <a:r>
              <a:rPr lang="en-US" b="1" dirty="0">
                <a:latin typeface="Inter"/>
              </a:rPr>
              <a:t>g-</a:t>
            </a:r>
            <a:r>
              <a:rPr lang="en-US" dirty="0">
                <a:latin typeface="Inter"/>
              </a:rPr>
              <a:t> signify gene expression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Features </a:t>
            </a:r>
            <a:r>
              <a:rPr lang="en-US" b="1" dirty="0">
                <a:latin typeface="Inter"/>
              </a:rPr>
              <a:t>c-</a:t>
            </a:r>
            <a:r>
              <a:rPr lang="en-US" dirty="0">
                <a:latin typeface="Inter"/>
              </a:rPr>
              <a:t> signify cell viability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latin typeface="Inter"/>
              </a:rPr>
              <a:t>cp_type</a:t>
            </a:r>
            <a:r>
              <a:rPr lang="en-US" dirty="0">
                <a:latin typeface="Inter"/>
              </a:rPr>
              <a:t> indicates samples treated with a compound,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latin typeface="Inter"/>
              </a:rPr>
              <a:t>trt_cp</a:t>
            </a:r>
            <a:r>
              <a:rPr lang="en-US" dirty="0">
                <a:latin typeface="Inter"/>
              </a:rPr>
              <a:t> samples treated with the compounds.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latin typeface="Inter"/>
              </a:rPr>
              <a:t>ctrl_vehicle</a:t>
            </a:r>
            <a:r>
              <a:rPr lang="en-US" b="1" dirty="0">
                <a:latin typeface="Inter"/>
              </a:rPr>
              <a:t> </a:t>
            </a:r>
            <a:r>
              <a:rPr lang="en-US" dirty="0">
                <a:latin typeface="Inter"/>
              </a:rPr>
              <a:t>control perturbations have no </a:t>
            </a:r>
            <a:r>
              <a:rPr lang="en-US" dirty="0" err="1">
                <a:latin typeface="Inter"/>
              </a:rPr>
              <a:t>MoAs</a:t>
            </a:r>
            <a:r>
              <a:rPr lang="en-US" dirty="0">
                <a:latin typeface="Inter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latin typeface="Inter"/>
              </a:rPr>
              <a:t>cp_time</a:t>
            </a:r>
            <a:r>
              <a:rPr lang="en-US" b="1" dirty="0">
                <a:latin typeface="Inter"/>
              </a:rPr>
              <a:t> </a:t>
            </a:r>
            <a:r>
              <a:rPr lang="en-US" dirty="0">
                <a:latin typeface="Inter"/>
              </a:rPr>
              <a:t>indicates treatment duration (24, 48, 72 hours) </a:t>
            </a:r>
            <a:endParaRPr lang="en-US" b="1" dirty="0">
              <a:latin typeface="Int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latin typeface="Inter"/>
              </a:rPr>
              <a:t>cp_dose</a:t>
            </a:r>
            <a:r>
              <a:rPr lang="en-US" dirty="0">
                <a:latin typeface="Inter"/>
              </a:rPr>
              <a:t> indicates treatment dose (high or low).</a:t>
            </a:r>
            <a:endParaRPr lang="en-US" b="0" i="0" u="none" strike="noStrike" dirty="0">
              <a:effectLst/>
              <a:latin typeface="Inter"/>
            </a:endParaRPr>
          </a:p>
        </p:txBody>
      </p:sp>
      <p:sp>
        <p:nvSpPr>
          <p:cNvPr id="15" name="Terminator 14">
            <a:extLst>
              <a:ext uri="{FF2B5EF4-FFF2-40B4-BE49-F238E27FC236}">
                <a16:creationId xmlns:a16="http://schemas.microsoft.com/office/drawing/2014/main" id="{1FCA2753-0DE5-E145-BE64-AE68D0D4B24D}"/>
              </a:ext>
            </a:extLst>
          </p:cNvPr>
          <p:cNvSpPr/>
          <p:nvPr/>
        </p:nvSpPr>
        <p:spPr>
          <a:xfrm>
            <a:off x="376951" y="1910959"/>
            <a:ext cx="3071774" cy="557784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Inter"/>
              </a:rPr>
              <a:t>test_features.csv</a:t>
            </a:r>
          </a:p>
          <a:p>
            <a:pPr algn="ctr"/>
            <a:r>
              <a:rPr lang="en-US" sz="1600" b="1" dirty="0">
                <a:solidFill>
                  <a:srgbClr val="002060"/>
                </a:solidFill>
                <a:latin typeface="Inter"/>
              </a:rPr>
              <a:t>(3982, 876) </a:t>
            </a:r>
          </a:p>
        </p:txBody>
      </p:sp>
      <p:sp>
        <p:nvSpPr>
          <p:cNvPr id="16" name="Terminator 15">
            <a:extLst>
              <a:ext uri="{FF2B5EF4-FFF2-40B4-BE49-F238E27FC236}">
                <a16:creationId xmlns:a16="http://schemas.microsoft.com/office/drawing/2014/main" id="{AA0CF5B4-546B-1E42-B0AB-4B593BEF60B8}"/>
              </a:ext>
            </a:extLst>
          </p:cNvPr>
          <p:cNvSpPr/>
          <p:nvPr/>
        </p:nvSpPr>
        <p:spPr>
          <a:xfrm>
            <a:off x="377691" y="2904249"/>
            <a:ext cx="3071775" cy="557784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Inter"/>
              </a:rPr>
              <a:t>train_targets_scored.csv</a:t>
            </a:r>
          </a:p>
          <a:p>
            <a:pPr algn="ctr"/>
            <a:r>
              <a:rPr lang="en-US" sz="1600" b="1" dirty="0">
                <a:solidFill>
                  <a:srgbClr val="002060"/>
                </a:solidFill>
                <a:latin typeface="Inter"/>
              </a:rPr>
              <a:t>(23814, 207)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7" name="Terminator 16">
            <a:extLst>
              <a:ext uri="{FF2B5EF4-FFF2-40B4-BE49-F238E27FC236}">
                <a16:creationId xmlns:a16="http://schemas.microsoft.com/office/drawing/2014/main" id="{9EBC80B7-1C2E-2F43-889D-93768D1CD9BA}"/>
              </a:ext>
            </a:extLst>
          </p:cNvPr>
          <p:cNvSpPr/>
          <p:nvPr/>
        </p:nvSpPr>
        <p:spPr>
          <a:xfrm>
            <a:off x="376949" y="5920858"/>
            <a:ext cx="3071775" cy="557784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Inter"/>
              </a:rPr>
              <a:t>train_drug.csv</a:t>
            </a:r>
            <a:r>
              <a:rPr lang="en-US" dirty="0">
                <a:solidFill>
                  <a:srgbClr val="002060"/>
                </a:solidFill>
                <a:latin typeface="Inter"/>
              </a:rPr>
              <a:t> </a:t>
            </a:r>
          </a:p>
          <a:p>
            <a:pPr algn="ctr"/>
            <a:r>
              <a:rPr lang="en-US" sz="1600" b="1" dirty="0">
                <a:solidFill>
                  <a:srgbClr val="002060"/>
                </a:solidFill>
                <a:latin typeface="Inter"/>
              </a:rPr>
              <a:t>(23814, 2)</a:t>
            </a:r>
          </a:p>
        </p:txBody>
      </p:sp>
      <p:sp>
        <p:nvSpPr>
          <p:cNvPr id="18" name="Terminator 17">
            <a:extLst>
              <a:ext uri="{FF2B5EF4-FFF2-40B4-BE49-F238E27FC236}">
                <a16:creationId xmlns:a16="http://schemas.microsoft.com/office/drawing/2014/main" id="{B6A6495F-743A-FA4F-B080-EFD163B353BB}"/>
              </a:ext>
            </a:extLst>
          </p:cNvPr>
          <p:cNvSpPr/>
          <p:nvPr/>
        </p:nvSpPr>
        <p:spPr>
          <a:xfrm>
            <a:off x="414786" y="3995686"/>
            <a:ext cx="3071775" cy="557784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Inter"/>
              </a:rPr>
              <a:t>train_targets_nonscored.csv</a:t>
            </a:r>
          </a:p>
          <a:p>
            <a:pPr algn="ctr"/>
            <a:r>
              <a:rPr lang="en-US" sz="1600" b="1" dirty="0">
                <a:solidFill>
                  <a:srgbClr val="002060"/>
                </a:solidFill>
                <a:latin typeface="Inter"/>
              </a:rPr>
              <a:t>(23814, 403)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A741BF-0344-F24C-A3BB-D1331B58DF9C}"/>
              </a:ext>
            </a:extLst>
          </p:cNvPr>
          <p:cNvSpPr/>
          <p:nvPr/>
        </p:nvSpPr>
        <p:spPr>
          <a:xfrm>
            <a:off x="3983650" y="1425819"/>
            <a:ext cx="13749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latin typeface="Inter"/>
              </a:rPr>
              <a:t>876 features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DA9C66-7B4D-334C-9BCE-F00AC130A5DE}"/>
              </a:ext>
            </a:extLst>
          </p:cNvPr>
          <p:cNvSpPr/>
          <p:nvPr/>
        </p:nvSpPr>
        <p:spPr>
          <a:xfrm>
            <a:off x="5977713" y="3061597"/>
            <a:ext cx="163980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Inter"/>
              </a:rPr>
              <a:t>To be predicted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0D7D6C-7245-1F40-937F-87C31850871D}"/>
              </a:ext>
            </a:extLst>
          </p:cNvPr>
          <p:cNvSpPr/>
          <p:nvPr/>
        </p:nvSpPr>
        <p:spPr>
          <a:xfrm>
            <a:off x="5977713" y="4162332"/>
            <a:ext cx="350113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Inter"/>
              </a:rPr>
              <a:t>Not to be predicted (optional)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F8AEF50-26B1-FB40-8B5C-FE0AFE7AC3C2}"/>
              </a:ext>
            </a:extLst>
          </p:cNvPr>
          <p:cNvSpPr/>
          <p:nvPr/>
        </p:nvSpPr>
        <p:spPr>
          <a:xfrm>
            <a:off x="3983650" y="3040895"/>
            <a:ext cx="12512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latin typeface="Inter"/>
              </a:rPr>
              <a:t>207 targets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005EC90-9289-834B-A9D4-5BCC7E155A7A}"/>
              </a:ext>
            </a:extLst>
          </p:cNvPr>
          <p:cNvSpPr/>
          <p:nvPr/>
        </p:nvSpPr>
        <p:spPr>
          <a:xfrm>
            <a:off x="3983650" y="4089912"/>
            <a:ext cx="12512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latin typeface="Inter"/>
              </a:rPr>
              <a:t>403 targets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4B0F54F-8CF8-E548-8184-A578484CF6FE}"/>
              </a:ext>
            </a:extLst>
          </p:cNvPr>
          <p:cNvSpPr/>
          <p:nvPr/>
        </p:nvSpPr>
        <p:spPr>
          <a:xfrm>
            <a:off x="3983650" y="5876584"/>
            <a:ext cx="132081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latin typeface="Inter"/>
              </a:rPr>
              <a:t>additional </a:t>
            </a:r>
          </a:p>
          <a:p>
            <a:r>
              <a:rPr lang="en-US" b="1" dirty="0">
                <a:latin typeface="Inter"/>
              </a:rPr>
              <a:t>information</a:t>
            </a:r>
          </a:p>
        </p:txBody>
      </p:sp>
      <p:sp>
        <p:nvSpPr>
          <p:cNvPr id="47" name="Terminator 46">
            <a:extLst>
              <a:ext uri="{FF2B5EF4-FFF2-40B4-BE49-F238E27FC236}">
                <a16:creationId xmlns:a16="http://schemas.microsoft.com/office/drawing/2014/main" id="{CA2CADB7-2199-0A4A-83F1-1E2D12CCFDAC}"/>
              </a:ext>
            </a:extLst>
          </p:cNvPr>
          <p:cNvSpPr/>
          <p:nvPr/>
        </p:nvSpPr>
        <p:spPr>
          <a:xfrm>
            <a:off x="376949" y="4969503"/>
            <a:ext cx="3071775" cy="557784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2060"/>
                </a:solidFill>
                <a:latin typeface="Inter"/>
              </a:rPr>
              <a:t>sample_submission.csv</a:t>
            </a:r>
            <a:endParaRPr lang="en-US" b="1" dirty="0">
              <a:solidFill>
                <a:srgbClr val="002060"/>
              </a:solidFill>
              <a:latin typeface="Inter"/>
            </a:endParaRPr>
          </a:p>
          <a:p>
            <a:pPr algn="ctr"/>
            <a:r>
              <a:rPr lang="en-US" sz="1600" b="1" dirty="0">
                <a:solidFill>
                  <a:srgbClr val="002060"/>
                </a:solidFill>
                <a:latin typeface="Inter"/>
              </a:rPr>
              <a:t>(3982, 2)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789BFDA-2220-7E42-A3CA-0CE7019004EF}"/>
              </a:ext>
            </a:extLst>
          </p:cNvPr>
          <p:cNvSpPr/>
          <p:nvPr/>
        </p:nvSpPr>
        <p:spPr>
          <a:xfrm>
            <a:off x="3983650" y="5049094"/>
            <a:ext cx="126188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latin typeface="Inter"/>
              </a:rPr>
              <a:t>test targets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02BCAEA-A31D-E542-832C-E7A596CE1167}"/>
              </a:ext>
            </a:extLst>
          </p:cNvPr>
          <p:cNvCxnSpPr/>
          <p:nvPr/>
        </p:nvCxnSpPr>
        <p:spPr>
          <a:xfrm>
            <a:off x="3486561" y="1094704"/>
            <a:ext cx="378721" cy="331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A4657F-EBCA-4347-A418-150BA879BC3A}"/>
              </a:ext>
            </a:extLst>
          </p:cNvPr>
          <p:cNvCxnSpPr/>
          <p:nvPr/>
        </p:nvCxnSpPr>
        <p:spPr>
          <a:xfrm flipV="1">
            <a:off x="3561631" y="1803376"/>
            <a:ext cx="303651" cy="40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5D6AB57-C2E1-964D-887C-3D9D5080C5E1}"/>
              </a:ext>
            </a:extLst>
          </p:cNvPr>
          <p:cNvCxnSpPr>
            <a:cxnSpLocks/>
          </p:cNvCxnSpPr>
          <p:nvPr/>
        </p:nvCxnSpPr>
        <p:spPr>
          <a:xfrm>
            <a:off x="3524613" y="3183141"/>
            <a:ext cx="478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64E336F-B809-EF4E-945D-75F4E8BBB191}"/>
              </a:ext>
            </a:extLst>
          </p:cNvPr>
          <p:cNvCxnSpPr>
            <a:cxnSpLocks/>
          </p:cNvCxnSpPr>
          <p:nvPr/>
        </p:nvCxnSpPr>
        <p:spPr>
          <a:xfrm>
            <a:off x="3505557" y="4274578"/>
            <a:ext cx="478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0472394-6576-4F46-9D38-07357509AE6F}"/>
              </a:ext>
            </a:extLst>
          </p:cNvPr>
          <p:cNvCxnSpPr>
            <a:cxnSpLocks/>
          </p:cNvCxnSpPr>
          <p:nvPr/>
        </p:nvCxnSpPr>
        <p:spPr>
          <a:xfrm>
            <a:off x="3486561" y="5233760"/>
            <a:ext cx="478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195FA28-0B65-354A-98DB-DFE602A1383D}"/>
              </a:ext>
            </a:extLst>
          </p:cNvPr>
          <p:cNvCxnSpPr>
            <a:cxnSpLocks/>
          </p:cNvCxnSpPr>
          <p:nvPr/>
        </p:nvCxnSpPr>
        <p:spPr>
          <a:xfrm>
            <a:off x="3474409" y="6199662"/>
            <a:ext cx="478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9264FDF-79AC-B14C-B25C-7C84D6D6CC6D}"/>
              </a:ext>
            </a:extLst>
          </p:cNvPr>
          <p:cNvCxnSpPr>
            <a:cxnSpLocks/>
          </p:cNvCxnSpPr>
          <p:nvPr/>
        </p:nvCxnSpPr>
        <p:spPr>
          <a:xfrm>
            <a:off x="5358642" y="1610485"/>
            <a:ext cx="478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14368D5-15A4-114D-AA2B-E9FF4D160E53}"/>
              </a:ext>
            </a:extLst>
          </p:cNvPr>
          <p:cNvCxnSpPr>
            <a:cxnSpLocks/>
          </p:cNvCxnSpPr>
          <p:nvPr/>
        </p:nvCxnSpPr>
        <p:spPr>
          <a:xfrm>
            <a:off x="5304461" y="3225561"/>
            <a:ext cx="478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DF35BB7-81F5-EA49-AAB0-11193016CB6F}"/>
              </a:ext>
            </a:extLst>
          </p:cNvPr>
          <p:cNvCxnSpPr>
            <a:cxnSpLocks/>
          </p:cNvCxnSpPr>
          <p:nvPr/>
        </p:nvCxnSpPr>
        <p:spPr>
          <a:xfrm>
            <a:off x="5304460" y="4274578"/>
            <a:ext cx="478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18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2636" y="155101"/>
            <a:ext cx="40124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Scaling</a:t>
            </a:r>
          </a:p>
          <a:p>
            <a:r>
              <a:rPr lang="en-US" dirty="0"/>
              <a:t>Quantile Transformation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4F7771-7114-B245-A9EB-9B9001D22ADE}"/>
              </a:ext>
            </a:extLst>
          </p:cNvPr>
          <p:cNvSpPr/>
          <p:nvPr/>
        </p:nvSpPr>
        <p:spPr>
          <a:xfrm>
            <a:off x="7228074" y="1828453"/>
            <a:ext cx="41277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Input normalization for neural networks is very important. 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Quantile Transformation  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is an effective way for converting numeric variable distributions to normal. 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F881C0-4BEF-EF4D-8EFB-6E84D5560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19" y="1278393"/>
            <a:ext cx="3025346" cy="214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EB33BD-7919-EE4E-B0EA-897C4BD8C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314" y="1278393"/>
            <a:ext cx="3025346" cy="214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02345C6-738E-F540-BA8A-C53507E7C937}"/>
              </a:ext>
            </a:extLst>
          </p:cNvPr>
          <p:cNvGrpSpPr/>
          <p:nvPr/>
        </p:nvGrpSpPr>
        <p:grpSpPr>
          <a:xfrm>
            <a:off x="491319" y="4232359"/>
            <a:ext cx="6411990" cy="2235057"/>
            <a:chOff x="491319" y="4232359"/>
            <a:chExt cx="6411990" cy="2235057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F70B782C-F5FB-7345-B764-DCE45C4A06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319" y="4276378"/>
              <a:ext cx="3074142" cy="2147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E8C4B182-4B2F-534B-A9BD-89D439913F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3113" y="4232359"/>
              <a:ext cx="3200196" cy="2235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Down Arrow 5">
            <a:extLst>
              <a:ext uri="{FF2B5EF4-FFF2-40B4-BE49-F238E27FC236}">
                <a16:creationId xmlns:a16="http://schemas.microsoft.com/office/drawing/2014/main" id="{24A5EC0C-3061-D64D-B4A2-B16F017C944F}"/>
              </a:ext>
            </a:extLst>
          </p:cNvPr>
          <p:cNvSpPr/>
          <p:nvPr/>
        </p:nvSpPr>
        <p:spPr>
          <a:xfrm>
            <a:off x="3138439" y="3575572"/>
            <a:ext cx="1117750" cy="506627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CF58D-E206-DA4C-9A68-44CC9A8D4E08}"/>
              </a:ext>
            </a:extLst>
          </p:cNvPr>
          <p:cNvSpPr txBox="1"/>
          <p:nvPr/>
        </p:nvSpPr>
        <p:spPr>
          <a:xfrm>
            <a:off x="363164" y="3726001"/>
            <a:ext cx="222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Distribution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8A4F5E-6057-1E45-A8BA-10193AE66E36}"/>
              </a:ext>
            </a:extLst>
          </p:cNvPr>
          <p:cNvSpPr txBox="1"/>
          <p:nvPr/>
        </p:nvSpPr>
        <p:spPr>
          <a:xfrm>
            <a:off x="310670" y="929920"/>
            <a:ext cx="222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Skewed , Spike  </a:t>
            </a:r>
          </a:p>
        </p:txBody>
      </p:sp>
    </p:spTree>
    <p:extLst>
      <p:ext uri="{BB962C8B-B14F-4D97-AF65-F5344CB8AC3E}">
        <p14:creationId xmlns:p14="http://schemas.microsoft.com/office/powerpoint/2010/main" val="141146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2636" y="155101"/>
            <a:ext cx="40124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Dimensionality Reduction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162BD8-A89F-6048-9FC5-1F583B61EACC}"/>
              </a:ext>
            </a:extLst>
          </p:cNvPr>
          <p:cNvSpPr/>
          <p:nvPr/>
        </p:nvSpPr>
        <p:spPr>
          <a:xfrm>
            <a:off x="795582" y="1279814"/>
            <a:ext cx="4071499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b="0" i="0" u="none" strike="noStrike" dirty="0">
                <a:effectLst/>
                <a:latin typeface="Inter"/>
              </a:rPr>
              <a:t>Added features from PCA to existing ones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570661-0574-5744-86DD-B830698D6C2B}"/>
              </a:ext>
            </a:extLst>
          </p:cNvPr>
          <p:cNvSpPr txBox="1"/>
          <p:nvPr/>
        </p:nvSpPr>
        <p:spPr>
          <a:xfrm>
            <a:off x="7478453" y="5387345"/>
            <a:ext cx="3101546" cy="92333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 of components:</a:t>
            </a:r>
          </a:p>
          <a:p>
            <a:r>
              <a:rPr lang="en-US" dirty="0"/>
              <a:t>GENES:600</a:t>
            </a:r>
          </a:p>
          <a:p>
            <a:r>
              <a:rPr lang="en-US" dirty="0"/>
              <a:t>CELLS: 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3F5DB-8647-824F-BC62-F50A0C7833B7}"/>
              </a:ext>
            </a:extLst>
          </p:cNvPr>
          <p:cNvSpPr txBox="1"/>
          <p:nvPr/>
        </p:nvSpPr>
        <p:spPr>
          <a:xfrm>
            <a:off x="10221238" y="4108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DF30DA38-17DC-BA45-8823-059B76B146F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3" y="1857525"/>
            <a:ext cx="5809948" cy="3142950"/>
          </a:xfrm>
          <a:prstGeom prst="rect">
            <a:avLst/>
          </a:prstGeo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340D0364-36DE-C544-939E-D9E46DCA4D6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452" y="1857525"/>
            <a:ext cx="6325548" cy="31429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4FC951D-9B05-9F4F-8C6C-2C9DAB84A01A}"/>
              </a:ext>
            </a:extLst>
          </p:cNvPr>
          <p:cNvSpPr/>
          <p:nvPr/>
        </p:nvSpPr>
        <p:spPr>
          <a:xfrm>
            <a:off x="795582" y="55258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number of components is chosen based on the 95% threshold of variance that can be explained.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86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982639" y="214739"/>
            <a:ext cx="3550724" cy="676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 Engineering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Correlation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35E48BD-59B6-834D-902D-8F06CD2F4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414" y="3584962"/>
            <a:ext cx="4826000" cy="5207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B14DABE-AEB7-C44C-8377-55888FFB5073}"/>
              </a:ext>
            </a:extLst>
          </p:cNvPr>
          <p:cNvGrpSpPr/>
          <p:nvPr/>
        </p:nvGrpSpPr>
        <p:grpSpPr>
          <a:xfrm>
            <a:off x="637586" y="949014"/>
            <a:ext cx="10916828" cy="2506084"/>
            <a:chOff x="637586" y="949014"/>
            <a:chExt cx="10916828" cy="2506084"/>
          </a:xfrm>
        </p:grpSpPr>
        <p:pic>
          <p:nvPicPr>
            <p:cNvPr id="12" name="Picture 11" descr="Chart&#10;&#10;Description automatically generated">
              <a:extLst>
                <a:ext uri="{FF2B5EF4-FFF2-40B4-BE49-F238E27FC236}">
                  <a16:creationId xmlns:a16="http://schemas.microsoft.com/office/drawing/2014/main" id="{F6197E27-482D-2948-9AEA-03BCDD254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7229" y="949014"/>
              <a:ext cx="5167185" cy="2506084"/>
            </a:xfrm>
            <a:prstGeom prst="rect">
              <a:avLst/>
            </a:prstGeom>
          </p:spPr>
        </p:pic>
        <p:pic>
          <p:nvPicPr>
            <p:cNvPr id="18" name="Picture 17" descr="Chart&#10;&#10;Description automatically generated">
              <a:extLst>
                <a:ext uri="{FF2B5EF4-FFF2-40B4-BE49-F238E27FC236}">
                  <a16:creationId xmlns:a16="http://schemas.microsoft.com/office/drawing/2014/main" id="{44440D6D-230D-E740-B815-272E58757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586" y="949014"/>
              <a:ext cx="5167185" cy="2506084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0B719521-BE48-294C-9B78-C150B50F7A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392" y="3584962"/>
            <a:ext cx="4495800" cy="596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5013A0-26DF-0A4E-88EB-A3178B6297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5574" y="4880013"/>
            <a:ext cx="5257800" cy="1854200"/>
          </a:xfrm>
          <a:prstGeom prst="rect">
            <a:avLst/>
          </a:prstGeom>
        </p:spPr>
      </p:pic>
      <p:sp>
        <p:nvSpPr>
          <p:cNvPr id="20" name="Down Arrow 19">
            <a:extLst>
              <a:ext uri="{FF2B5EF4-FFF2-40B4-BE49-F238E27FC236}">
                <a16:creationId xmlns:a16="http://schemas.microsoft.com/office/drawing/2014/main" id="{22CFA61A-2561-B042-A1F4-74C558A1BB26}"/>
              </a:ext>
            </a:extLst>
          </p:cNvPr>
          <p:cNvSpPr/>
          <p:nvPr/>
        </p:nvSpPr>
        <p:spPr>
          <a:xfrm>
            <a:off x="5307063" y="4159326"/>
            <a:ext cx="1574823" cy="5969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4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82639" y="214739"/>
            <a:ext cx="3550724" cy="676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 Engineering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Feature Importance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168612-047F-E64A-9C6F-81A77EEFBEB0}"/>
              </a:ext>
            </a:extLst>
          </p:cNvPr>
          <p:cNvSpPr/>
          <p:nvPr/>
        </p:nvSpPr>
        <p:spPr>
          <a:xfrm>
            <a:off x="982639" y="1359608"/>
            <a:ext cx="2138200" cy="8796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T-test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4E23E7-9F47-7747-8019-3DA8A394555B}"/>
              </a:ext>
            </a:extLst>
          </p:cNvPr>
          <p:cNvSpPr/>
          <p:nvPr/>
        </p:nvSpPr>
        <p:spPr>
          <a:xfrm>
            <a:off x="4280166" y="1359607"/>
            <a:ext cx="2290047" cy="8796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Adversarial Validation</a:t>
            </a:r>
          </a:p>
          <a:p>
            <a:pPr algn="ctr"/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</a:rPr>
              <a:t>LightGBM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18C897-6F57-7143-BF10-D26B8C83DCAB}"/>
              </a:ext>
            </a:extLst>
          </p:cNvPr>
          <p:cNvSpPr/>
          <p:nvPr/>
        </p:nvSpPr>
        <p:spPr>
          <a:xfrm>
            <a:off x="7577696" y="1359607"/>
            <a:ext cx="2986933" cy="8796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Permutation Importance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(not used in best result)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99F8A7-9296-E141-86C0-8268F9C24779}"/>
              </a:ext>
            </a:extLst>
          </p:cNvPr>
          <p:cNvSpPr/>
          <p:nvPr/>
        </p:nvSpPr>
        <p:spPr>
          <a:xfrm>
            <a:off x="982639" y="3572628"/>
            <a:ext cx="2138200" cy="48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447 features</a:t>
            </a:r>
            <a:endParaRPr lang="en-US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6912B5-E20A-3C42-BB4D-5369C385DF8A}"/>
              </a:ext>
            </a:extLst>
          </p:cNvPr>
          <p:cNvSpPr/>
          <p:nvPr/>
        </p:nvSpPr>
        <p:spPr>
          <a:xfrm>
            <a:off x="4432032" y="3549457"/>
            <a:ext cx="2138200" cy="48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50 features</a:t>
            </a:r>
            <a:endParaRPr lang="en-US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29B598-F0CB-B148-B3F9-654D8F5B916B}"/>
              </a:ext>
            </a:extLst>
          </p:cNvPr>
          <p:cNvSpPr/>
          <p:nvPr/>
        </p:nvSpPr>
        <p:spPr>
          <a:xfrm>
            <a:off x="8046995" y="3572628"/>
            <a:ext cx="2138200" cy="48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771 features</a:t>
            </a:r>
            <a:endParaRPr lang="en-US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AE6F497-7DC2-9440-A272-74D68B513E6E}"/>
              </a:ext>
            </a:extLst>
          </p:cNvPr>
          <p:cNvSpPr/>
          <p:nvPr/>
        </p:nvSpPr>
        <p:spPr>
          <a:xfrm>
            <a:off x="1206096" y="5196601"/>
            <a:ext cx="1820435" cy="9796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Two-Heads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ResNet NN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8982D51-250E-9641-81E9-BF723D039479}"/>
              </a:ext>
            </a:extLst>
          </p:cNvPr>
          <p:cNvSpPr/>
          <p:nvPr/>
        </p:nvSpPr>
        <p:spPr>
          <a:xfrm>
            <a:off x="4432033" y="5196601"/>
            <a:ext cx="2138199" cy="979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Two-Phase NN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Transfer Learning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9A7DE4-1FF9-4C48-A479-34F22974781F}"/>
              </a:ext>
            </a:extLst>
          </p:cNvPr>
          <p:cNvCxnSpPr/>
          <p:nvPr/>
        </p:nvCxnSpPr>
        <p:spPr>
          <a:xfrm>
            <a:off x="2099256" y="2627290"/>
            <a:ext cx="0" cy="54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9CF5DF-C0AA-0A41-AFDA-91CBCCA0DA43}"/>
              </a:ext>
            </a:extLst>
          </p:cNvPr>
          <p:cNvCxnSpPr/>
          <p:nvPr/>
        </p:nvCxnSpPr>
        <p:spPr>
          <a:xfrm>
            <a:off x="5419859" y="2627290"/>
            <a:ext cx="0" cy="54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40F696-8AA5-6441-92E4-C712761BB5A8}"/>
              </a:ext>
            </a:extLst>
          </p:cNvPr>
          <p:cNvCxnSpPr/>
          <p:nvPr/>
        </p:nvCxnSpPr>
        <p:spPr>
          <a:xfrm>
            <a:off x="2099256" y="4453943"/>
            <a:ext cx="0" cy="54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D7FCBE-6DEC-794B-A809-A3B5EA2379BD}"/>
              </a:ext>
            </a:extLst>
          </p:cNvPr>
          <p:cNvCxnSpPr/>
          <p:nvPr/>
        </p:nvCxnSpPr>
        <p:spPr>
          <a:xfrm>
            <a:off x="9116095" y="2627290"/>
            <a:ext cx="0" cy="54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C47BCC-E7CC-C94B-ADED-12D455BD1E57}"/>
              </a:ext>
            </a:extLst>
          </p:cNvPr>
          <p:cNvCxnSpPr/>
          <p:nvPr/>
        </p:nvCxnSpPr>
        <p:spPr>
          <a:xfrm>
            <a:off x="5501132" y="4453943"/>
            <a:ext cx="0" cy="54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AE922FA-8543-AC42-8BB1-325C396A6812}"/>
              </a:ext>
            </a:extLst>
          </p:cNvPr>
          <p:cNvSpPr/>
          <p:nvPr/>
        </p:nvSpPr>
        <p:spPr>
          <a:xfrm>
            <a:off x="7729536" y="4963152"/>
            <a:ext cx="43015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</a:t>
            </a:r>
          </a:p>
          <a:p>
            <a:pPr>
              <a:spcAft>
                <a:spcPts val="1200"/>
              </a:spcAft>
            </a:pPr>
            <a:r>
              <a:rPr lang="en-US" sz="1100" u="sng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https://www.kaggle.com/demetrypascal/t-test-pca-rfe-logistic-regression</a:t>
            </a:r>
          </a:p>
          <a:p>
            <a:pPr>
              <a:spcAft>
                <a:spcPts val="1200"/>
              </a:spcAft>
            </a:pPr>
            <a:r>
              <a:rPr lang="en-US" sz="1100" u="sng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https://towardsdatascience.com/adversarial-validation-ca69303543cd</a:t>
            </a:r>
            <a:endParaRPr lang="en-US" sz="11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7D3CBD-7EFB-9E4A-8F1D-FA058E7D53FF}"/>
              </a:ext>
            </a:extLst>
          </p:cNvPr>
          <p:cNvSpPr/>
          <p:nvPr/>
        </p:nvSpPr>
        <p:spPr>
          <a:xfrm>
            <a:off x="794202" y="2682303"/>
            <a:ext cx="929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P-value 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DC360E-9924-9F4B-BCE8-4C5C789B905F}"/>
              </a:ext>
            </a:extLst>
          </p:cNvPr>
          <p:cNvSpPr/>
          <p:nvPr/>
        </p:nvSpPr>
        <p:spPr>
          <a:xfrm>
            <a:off x="4154890" y="2682303"/>
            <a:ext cx="1184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AUC</a:t>
            </a: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score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84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2636" y="159443"/>
            <a:ext cx="40124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 Engineering</a:t>
            </a:r>
          </a:p>
          <a:p>
            <a:r>
              <a:rPr lang="en-US" dirty="0"/>
              <a:t>K-means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F2D5EE-4BB5-AE4C-8FD8-90AD306A6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749" y="3000468"/>
            <a:ext cx="4893839" cy="30265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E2239E-17CD-E747-BABE-052DE0F27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563" y="-26067"/>
            <a:ext cx="5113801" cy="302653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A55BA6-561B-454E-8AC7-C9551A54E01A}"/>
              </a:ext>
            </a:extLst>
          </p:cNvPr>
          <p:cNvSpPr/>
          <p:nvPr/>
        </p:nvSpPr>
        <p:spPr>
          <a:xfrm>
            <a:off x="631434" y="992850"/>
            <a:ext cx="5666252" cy="132343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Inter"/>
              </a:rPr>
              <a:t>Deciding clusters in </a:t>
            </a:r>
            <a:r>
              <a:rPr lang="en-US" sz="1600" b="1" dirty="0" err="1">
                <a:solidFill>
                  <a:srgbClr val="000000"/>
                </a:solidFill>
                <a:latin typeface="Inter"/>
              </a:rPr>
              <a:t>Kmeans</a:t>
            </a:r>
            <a:r>
              <a:rPr lang="en-US" sz="1600" b="1" dirty="0">
                <a:solidFill>
                  <a:srgbClr val="000000"/>
                </a:solidFill>
                <a:latin typeface="Inter"/>
              </a:rPr>
              <a:t>- Silhouette Coefficient</a:t>
            </a:r>
            <a:br>
              <a:rPr lang="en-US" sz="1600" b="1" dirty="0">
                <a:solidFill>
                  <a:srgbClr val="000000"/>
                </a:solidFill>
                <a:latin typeface="Inter"/>
              </a:rPr>
            </a:br>
            <a:r>
              <a:rPr lang="en-US" sz="1600" dirty="0">
                <a:latin typeface="Inter"/>
              </a:rPr>
              <a:t>Silhouette Coefficient or silhouette score is a metric used to calculate the goodness of a clustering technique.</a:t>
            </a:r>
          </a:p>
          <a:p>
            <a:r>
              <a:rPr lang="en-US" sz="1600" dirty="0">
                <a:latin typeface="Inter"/>
              </a:rPr>
              <a:t>Its value ranges from -1 to 1 with 1 being the best and -1 being the worst.</a:t>
            </a:r>
            <a:endParaRPr lang="en-US" sz="1600" b="0" i="0" u="none" strike="noStrike" dirty="0">
              <a:effectLst/>
              <a:latin typeface="Inter"/>
            </a:endParaRPr>
          </a:p>
        </p:txBody>
      </p:sp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99C8A118-12E5-3245-8532-FA58C797DC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073" y="2504146"/>
            <a:ext cx="4217625" cy="28197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ADFED14-B41C-C445-B6AA-9042EDC346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571" y="5425751"/>
            <a:ext cx="4477507" cy="12025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DFF6519-FC86-1E43-91C0-AE4726BEEAB4}"/>
              </a:ext>
            </a:extLst>
          </p:cNvPr>
          <p:cNvSpPr txBox="1"/>
          <p:nvPr/>
        </p:nvSpPr>
        <p:spPr>
          <a:xfrm>
            <a:off x="6376466" y="6027003"/>
            <a:ext cx="5782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Reference:</a:t>
            </a:r>
          </a:p>
          <a:p>
            <a:r>
              <a:rPr lang="en-US" sz="1200" dirty="0">
                <a:hlinkClick r:id="rId7"/>
              </a:rPr>
              <a:t>https://www.kaggle.com/yerramvarun/deciding-clusters-in-kmeans-silhouette-coeff</a:t>
            </a:r>
            <a:endParaRPr lang="en-US" sz="1200" dirty="0"/>
          </a:p>
          <a:p>
            <a:r>
              <a:rPr lang="en-US" sz="1200" dirty="0"/>
              <a:t>https://</a:t>
            </a:r>
            <a:r>
              <a:rPr lang="en-US" sz="1200" dirty="0" err="1"/>
              <a:t>towardsdatascience.com</a:t>
            </a:r>
            <a:r>
              <a:rPr lang="en-US" sz="1200" dirty="0"/>
              <a:t>/silhouette-coefficient-validating-clustering-techniques-e976bb81d10c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846089-8E92-BF45-AA73-CDE94C4539A6}"/>
              </a:ext>
            </a:extLst>
          </p:cNvPr>
          <p:cNvSpPr/>
          <p:nvPr/>
        </p:nvSpPr>
        <p:spPr>
          <a:xfrm>
            <a:off x="3464560" y="5297771"/>
            <a:ext cx="2737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B00"/>
                </a:solidFill>
              </a:rPr>
              <a:t>from</a:t>
            </a:r>
            <a:r>
              <a:rPr lang="en-US" dirty="0"/>
              <a:t> sklearn.metrics </a:t>
            </a:r>
            <a:r>
              <a:rPr lang="en-US" dirty="0">
                <a:solidFill>
                  <a:srgbClr val="007B00"/>
                </a:solidFill>
              </a:rPr>
              <a:t>import</a:t>
            </a:r>
            <a:r>
              <a:rPr lang="en-US" dirty="0"/>
              <a:t> silhouette_score</a:t>
            </a:r>
          </a:p>
        </p:txBody>
      </p:sp>
    </p:spTree>
    <p:extLst>
      <p:ext uri="{BB962C8B-B14F-4D97-AF65-F5344CB8AC3E}">
        <p14:creationId xmlns:p14="http://schemas.microsoft.com/office/powerpoint/2010/main" val="223523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2635" y="155101"/>
            <a:ext cx="4400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 Engineering</a:t>
            </a:r>
          </a:p>
          <a:p>
            <a:r>
              <a:rPr lang="en-US" dirty="0"/>
              <a:t>Variance Threshold and </a:t>
            </a:r>
            <a:r>
              <a:rPr lang="en-US" dirty="0">
                <a:solidFill>
                  <a:srgbClr val="002060"/>
                </a:solidFill>
              </a:rPr>
              <a:t>Statistics Features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BAF2FB-FB08-C140-93F5-669C940E2DEE}"/>
              </a:ext>
            </a:extLst>
          </p:cNvPr>
          <p:cNvSpPr/>
          <p:nvPr/>
        </p:nvSpPr>
        <p:spPr>
          <a:xfrm>
            <a:off x="799162" y="1134143"/>
            <a:ext cx="687447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Inter"/>
              </a:rPr>
              <a:t>F</a:t>
            </a:r>
            <a:r>
              <a:rPr lang="en-US" b="0" i="0" u="none" strike="noStrike" dirty="0">
                <a:effectLst/>
                <a:latin typeface="Inter"/>
              </a:rPr>
              <a:t>eature selection using </a:t>
            </a:r>
            <a:r>
              <a:rPr lang="en-US" b="0" i="0" u="none" strike="noStrike" dirty="0" err="1">
                <a:effectLst/>
                <a:latin typeface="Inter"/>
              </a:rPr>
              <a:t>VarianceThreshold</a:t>
            </a:r>
            <a:r>
              <a:rPr lang="en-US" b="0" i="0" u="none" strike="noStrike" dirty="0">
                <a:effectLst/>
                <a:latin typeface="Inter"/>
              </a:rPr>
              <a:t> method of </a:t>
            </a:r>
            <a:r>
              <a:rPr lang="en-US" b="0" i="0" u="none" strike="noStrike" dirty="0" err="1">
                <a:effectLst/>
                <a:latin typeface="Inter"/>
              </a:rPr>
              <a:t>Sklearn</a:t>
            </a:r>
            <a:endParaRPr lang="en-US" b="0" i="0" u="none" strike="noStrike" dirty="0">
              <a:effectLst/>
              <a:latin typeface="Inter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C394EA-B7C7-3740-B70F-1F7A44951711}"/>
              </a:ext>
            </a:extLst>
          </p:cNvPr>
          <p:cNvSpPr/>
          <p:nvPr/>
        </p:nvSpPr>
        <p:spPr>
          <a:xfrm>
            <a:off x="799162" y="183984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Inter"/>
              </a:rPr>
              <a:t>Features with a training-set variance lower than this threshold will be removed. The default is to keep all features with non-zero variance, i.e., remove the features that have the same value in all samples.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E04E5C-CB12-FE49-B614-79C2B4386D24}"/>
              </a:ext>
            </a:extLst>
          </p:cNvPr>
          <p:cNvSpPr/>
          <p:nvPr/>
        </p:nvSpPr>
        <p:spPr>
          <a:xfrm>
            <a:off x="854761" y="3911628"/>
            <a:ext cx="34081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Statistics Features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7B62C8-E413-8E43-A34D-733A20D29BA2}"/>
              </a:ext>
            </a:extLst>
          </p:cNvPr>
          <p:cNvSpPr/>
          <p:nvPr/>
        </p:nvSpPr>
        <p:spPr>
          <a:xfrm>
            <a:off x="854761" y="4655046"/>
            <a:ext cx="122078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Skew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Kurtosis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Std 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271655-424D-1A46-86D1-7E99B96A57F6}"/>
                  </a:ext>
                </a:extLst>
              </p:cNvPr>
              <p:cNvSpPr txBox="1"/>
              <p:nvPr/>
            </p:nvSpPr>
            <p:spPr>
              <a:xfrm>
                <a:off x="4121169" y="5393710"/>
                <a:ext cx="461048" cy="2425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271655-424D-1A46-86D1-7E99B96A5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169" y="5393710"/>
                <a:ext cx="461048" cy="242558"/>
              </a:xfrm>
              <a:prstGeom prst="rect">
                <a:avLst/>
              </a:prstGeom>
              <a:blipFill>
                <a:blip r:embed="rId3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AD1B944-79B4-BB4B-A3E5-2AF96B380184}"/>
              </a:ext>
            </a:extLst>
          </p:cNvPr>
          <p:cNvSpPr/>
          <p:nvPr/>
        </p:nvSpPr>
        <p:spPr>
          <a:xfrm>
            <a:off x="5278545" y="5196442"/>
            <a:ext cx="2138200" cy="8796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1850422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1091</Words>
  <Application>Microsoft Macintosh PowerPoint</Application>
  <PresentationFormat>Widescreen</PresentationFormat>
  <Paragraphs>290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-apple-system</vt:lpstr>
      <vt:lpstr>Inter</vt:lpstr>
      <vt:lpstr>Lato Light</vt:lpstr>
      <vt:lpstr>LinLibertineT</vt:lpstr>
      <vt:lpstr>LinLibertineTI</vt:lpstr>
      <vt:lpstr>微软雅黑</vt:lpstr>
      <vt:lpstr>Arial</vt:lpstr>
      <vt:lpstr>Calibri</vt:lpstr>
      <vt:lpstr>Calibri Light</vt:lpstr>
      <vt:lpstr>Cambria Math</vt:lpstr>
      <vt:lpstr>Gill Sans</vt:lpstr>
      <vt:lpstr>PT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Qian, Danlei</dc:creator>
  <cp:lastModifiedBy>Qian, Danlei</cp:lastModifiedBy>
  <cp:revision>37</cp:revision>
  <dcterms:created xsi:type="dcterms:W3CDTF">2020-12-07T18:21:36Z</dcterms:created>
  <dcterms:modified xsi:type="dcterms:W3CDTF">2020-12-08T11:29:37Z</dcterms:modified>
</cp:coreProperties>
</file>