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1" r:id="rId9"/>
    <p:sldId id="267" r:id="rId10"/>
    <p:sldId id="263" r:id="rId11"/>
    <p:sldId id="266" r:id="rId12"/>
    <p:sldId id="268" r:id="rId13"/>
    <p:sldId id="270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DF3"/>
    <a:srgbClr val="EE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EF697-0A2B-110D-10AF-3FB9067ED716}" v="2" dt="2019-04-22T23:29:10.980"/>
    <p1510:client id="{5B7BD297-C895-7D63-2382-5EC366E913DB}" v="1247" dt="2019-04-23T13:11:19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/>
    <p:restoredTop sz="94731"/>
  </p:normalViewPr>
  <p:slideViewPr>
    <p:cSldViewPr snapToGrid="0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6E91-316C-5B43-A15B-DD9A7BA07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Sparse – Page Rank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09E7-C446-F143-99BF-F0F7E0736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Levy</a:t>
            </a:r>
          </a:p>
        </p:txBody>
      </p:sp>
    </p:spTree>
    <p:extLst>
      <p:ext uri="{BB962C8B-B14F-4D97-AF65-F5344CB8AC3E}">
        <p14:creationId xmlns:p14="http://schemas.microsoft.com/office/powerpoint/2010/main" val="19450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9F406-DD8E-8046-8ED5-68BA370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1D: Global X Vector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29FD-0E90-E44C-8B3F-407AA8B2DEEE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DA52A-A13E-9E46-99CB-A1713DC87A7E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X (Multiply) Vector</a:t>
            </a:r>
          </a:p>
        </p:txBody>
      </p:sp>
      <p:pic>
        <p:nvPicPr>
          <p:cNvPr id="6" name="Picture 5" descr="A black and red text&#10;&#10;Description automatically generated">
            <a:extLst>
              <a:ext uri="{FF2B5EF4-FFF2-40B4-BE49-F238E27FC236}">
                <a16:creationId xmlns:a16="http://schemas.microsoft.com/office/drawing/2014/main" id="{804BEB96-7986-944D-876E-A88CB5A6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925465"/>
            <a:ext cx="7729728" cy="12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77A8-BB5B-7044-A547-73B4052B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681" y="2606040"/>
            <a:ext cx="9328638" cy="1645920"/>
          </a:xfrm>
        </p:spPr>
        <p:txBody>
          <a:bodyPr/>
          <a:lstStyle/>
          <a:p>
            <a:r>
              <a:rPr lang="en-US"/>
              <a:t>Step 2: Minimize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4697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9F406-DD8E-8046-8ED5-68BA370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2: X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DA52A-A13E-9E46-99CB-A1713DC87A7E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X Vector Computations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9DB77-D646-C646-8AEC-62E2D454C44B}"/>
              </a:ext>
            </a:extLst>
          </p:cNvPr>
          <p:cNvSpPr txBox="1"/>
          <p:nvPr/>
        </p:nvSpPr>
        <p:spPr>
          <a:xfrm>
            <a:off x="490377" y="4473855"/>
            <a:ext cx="19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6524-0058-C645-9535-1981D2453CF8}"/>
              </a:ext>
            </a:extLst>
          </p:cNvPr>
          <p:cNvSpPr txBox="1"/>
          <p:nvPr/>
        </p:nvSpPr>
        <p:spPr>
          <a:xfrm>
            <a:off x="2839037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244FA-3B7D-DC45-A6CB-32BFA0EA38DB}"/>
              </a:ext>
            </a:extLst>
          </p:cNvPr>
          <p:cNvSpPr txBox="1"/>
          <p:nvPr/>
        </p:nvSpPr>
        <p:spPr>
          <a:xfrm>
            <a:off x="5835549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78AD9-2D64-4845-A504-1EE25CA48EE8}"/>
              </a:ext>
            </a:extLst>
          </p:cNvPr>
          <p:cNvSpPr txBox="1"/>
          <p:nvPr/>
        </p:nvSpPr>
        <p:spPr>
          <a:xfrm>
            <a:off x="8832061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5611C4-D699-6D4A-9C24-067F2EAD3B13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0368DEF-AD9E-5C4C-B750-365F155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66" y="2913956"/>
            <a:ext cx="5936565" cy="97359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7EACBFD-C5CD-7346-92F9-3C0742B1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9" y="5046843"/>
            <a:ext cx="1956150" cy="85321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7FD6-60B0-4F4A-9F80-D826FDB2F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070" y="5046843"/>
            <a:ext cx="2604003" cy="85240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42CC0450-1F28-6A4C-8D0E-CE20D743C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50" y="5046842"/>
            <a:ext cx="2604003" cy="852409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310AC3DA-13EE-F34D-87CF-E2D2D492B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33" y="5046038"/>
            <a:ext cx="2606460" cy="8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EFD-4B16-1540-85D3-B1163B6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Speedup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69F33-EDCA-C84E-B88F-3ECB4988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16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140DF-F9F8-6D4E-84BA-996CD4ED0D18}"/>
              </a:ext>
            </a:extLst>
          </p:cNvPr>
          <p:cNvSpPr txBox="1"/>
          <p:nvPr/>
        </p:nvSpPr>
        <p:spPr>
          <a:xfrm>
            <a:off x="7563252" y="77636"/>
            <a:ext cx="34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OpenMP Sparse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65450-1C83-534D-B80E-8CDF1D7C3EE7}"/>
              </a:ext>
            </a:extLst>
          </p:cNvPr>
          <p:cNvSpPr txBox="1"/>
          <p:nvPr/>
        </p:nvSpPr>
        <p:spPr>
          <a:xfrm>
            <a:off x="8337222" y="2389148"/>
            <a:ext cx="211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MPI </a:t>
            </a:r>
            <a:r>
              <a:rPr lang="en-US" err="1"/>
              <a:t>Allgather</a:t>
            </a:r>
            <a:r>
              <a:rPr lang="en-US"/>
              <a:t> 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F271-C52B-0C45-874F-441ADCD34DBB}"/>
              </a:ext>
            </a:extLst>
          </p:cNvPr>
          <p:cNvSpPr txBox="1"/>
          <p:nvPr/>
        </p:nvSpPr>
        <p:spPr>
          <a:xfrm>
            <a:off x="8233854" y="4646936"/>
            <a:ext cx="231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MPI Send/</a:t>
            </a:r>
            <a:r>
              <a:rPr lang="en-US" err="1"/>
              <a:t>Recv</a:t>
            </a:r>
            <a:r>
              <a:rPr lang="en-US"/>
              <a:t> Sparse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A9FD29-C6C0-1C42-A5CC-50F014053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00253"/>
              </p:ext>
            </p:extLst>
          </p:nvPr>
        </p:nvGraphicFramePr>
        <p:xfrm>
          <a:off x="7563252" y="507868"/>
          <a:ext cx="3404290" cy="1563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286">
                  <a:extLst>
                    <a:ext uri="{9D8B030D-6E8A-4147-A177-3AD203B41FA5}">
                      <a16:colId xmlns:a16="http://schemas.microsoft.com/office/drawing/2014/main" val="846481396"/>
                    </a:ext>
                  </a:extLst>
                </a:gridCol>
                <a:gridCol w="1283718">
                  <a:extLst>
                    <a:ext uri="{9D8B030D-6E8A-4147-A177-3AD203B41FA5}">
                      <a16:colId xmlns:a16="http://schemas.microsoft.com/office/drawing/2014/main" val="1640042204"/>
                    </a:ext>
                  </a:extLst>
                </a:gridCol>
                <a:gridCol w="1060286">
                  <a:extLst>
                    <a:ext uri="{9D8B030D-6E8A-4147-A177-3AD203B41FA5}">
                      <a16:colId xmlns:a16="http://schemas.microsoft.com/office/drawing/2014/main" val="1392326427"/>
                    </a:ext>
                  </a:extLst>
                </a:gridCol>
              </a:tblGrid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428375737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0.001707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297330638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0.002311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0.738641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1624916457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0.257388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3563726479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0.081032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0.021066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3304806515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0.009028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0.189078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178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594632-A656-3D43-8594-5B5849A6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5459"/>
              </p:ext>
            </p:extLst>
          </p:nvPr>
        </p:nvGraphicFramePr>
        <p:xfrm>
          <a:off x="7563252" y="2814576"/>
          <a:ext cx="3404290" cy="1563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286">
                  <a:extLst>
                    <a:ext uri="{9D8B030D-6E8A-4147-A177-3AD203B41FA5}">
                      <a16:colId xmlns:a16="http://schemas.microsoft.com/office/drawing/2014/main" val="3274990081"/>
                    </a:ext>
                  </a:extLst>
                </a:gridCol>
                <a:gridCol w="1283718">
                  <a:extLst>
                    <a:ext uri="{9D8B030D-6E8A-4147-A177-3AD203B41FA5}">
                      <a16:colId xmlns:a16="http://schemas.microsoft.com/office/drawing/2014/main" val="457187961"/>
                    </a:ext>
                  </a:extLst>
                </a:gridCol>
                <a:gridCol w="1060286">
                  <a:extLst>
                    <a:ext uri="{9D8B030D-6E8A-4147-A177-3AD203B41FA5}">
                      <a16:colId xmlns:a16="http://schemas.microsoft.com/office/drawing/2014/main" val="1774130525"/>
                    </a:ext>
                  </a:extLst>
                </a:gridCol>
              </a:tblGrid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1628988392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0.001035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142860381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0.003723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0.278002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361337062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0.003423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0.302366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717693145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0.015487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0.066830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3724713903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4.587890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0.000226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042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E592B6-D72E-2F46-9311-3EE09CAE4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01895"/>
              </p:ext>
            </p:extLst>
          </p:nvPr>
        </p:nvGraphicFramePr>
        <p:xfrm>
          <a:off x="7563252" y="5121284"/>
          <a:ext cx="3404290" cy="1563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3913">
                  <a:extLst>
                    <a:ext uri="{9D8B030D-6E8A-4147-A177-3AD203B41FA5}">
                      <a16:colId xmlns:a16="http://schemas.microsoft.com/office/drawing/2014/main" val="3893761168"/>
                    </a:ext>
                  </a:extLst>
                </a:gridCol>
                <a:gridCol w="1288112">
                  <a:extLst>
                    <a:ext uri="{9D8B030D-6E8A-4147-A177-3AD203B41FA5}">
                      <a16:colId xmlns:a16="http://schemas.microsoft.com/office/drawing/2014/main" val="2517421808"/>
                    </a:ext>
                  </a:extLst>
                </a:gridCol>
                <a:gridCol w="1052265">
                  <a:extLst>
                    <a:ext uri="{9D8B030D-6E8A-4147-A177-3AD203B41FA5}">
                      <a16:colId xmlns:a16="http://schemas.microsoft.com/office/drawing/2014/main" val="3791834376"/>
                    </a:ext>
                  </a:extLst>
                </a:gridCol>
              </a:tblGrid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extLst>
                  <a:ext uri="{0D108BD9-81ED-4DB2-BD59-A6C34878D82A}">
                    <a16:rowId xmlns:a16="http://schemas.microsoft.com/office/drawing/2014/main" val="3101533461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0.000898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extLst>
                  <a:ext uri="{0D108BD9-81ED-4DB2-BD59-A6C34878D82A}">
                    <a16:rowId xmlns:a16="http://schemas.microsoft.com/office/drawing/2014/main" val="313166607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0.002835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0.316755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extLst>
                  <a:ext uri="{0D108BD9-81ED-4DB2-BD59-A6C34878D82A}">
                    <a16:rowId xmlns:a16="http://schemas.microsoft.com/office/drawing/2014/main" val="3564146731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0.012240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0.073366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extLst>
                  <a:ext uri="{0D108BD9-81ED-4DB2-BD59-A6C34878D82A}">
                    <a16:rowId xmlns:a16="http://schemas.microsoft.com/office/drawing/2014/main" val="883747200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0.014347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0.062591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/>
                </a:tc>
                <a:extLst>
                  <a:ext uri="{0D108BD9-81ED-4DB2-BD59-A6C34878D82A}">
                    <a16:rowId xmlns:a16="http://schemas.microsoft.com/office/drawing/2014/main" val="3415175974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14.734795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0.000061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5" marR="7865" marT="7865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1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7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EFD-4B16-1540-85D3-B1163B6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Speedup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69F33-EDCA-C84E-B88F-3ECB4988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1600 Pages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C31AE-5A46-C04A-9EC9-6201FFD9E6B2}"/>
              </a:ext>
            </a:extLst>
          </p:cNvPr>
          <p:cNvSpPr txBox="1"/>
          <p:nvPr/>
        </p:nvSpPr>
        <p:spPr>
          <a:xfrm>
            <a:off x="7563252" y="77636"/>
            <a:ext cx="34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OpenMP Sparse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B69C9-2AE8-524E-8B7A-B338B68AAC92}"/>
              </a:ext>
            </a:extLst>
          </p:cNvPr>
          <p:cNvSpPr txBox="1"/>
          <p:nvPr/>
        </p:nvSpPr>
        <p:spPr>
          <a:xfrm>
            <a:off x="7563249" y="2391241"/>
            <a:ext cx="34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MPI </a:t>
            </a:r>
            <a:r>
              <a:rPr lang="en-US" err="1"/>
              <a:t>Allgather</a:t>
            </a:r>
            <a:r>
              <a:rPr lang="en-US"/>
              <a:t> Sparse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4E089-D58E-8249-AF11-C379F551F9B3}"/>
              </a:ext>
            </a:extLst>
          </p:cNvPr>
          <p:cNvSpPr txBox="1"/>
          <p:nvPr/>
        </p:nvSpPr>
        <p:spPr>
          <a:xfrm>
            <a:off x="7563249" y="4646936"/>
            <a:ext cx="34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MPI Send/</a:t>
            </a:r>
            <a:r>
              <a:rPr lang="en-US" err="1"/>
              <a:t>Recv</a:t>
            </a:r>
            <a:r>
              <a:rPr lang="en-US"/>
              <a:t> Sparse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9AAE82D-220F-3649-A796-A828B596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44694"/>
              </p:ext>
            </p:extLst>
          </p:nvPr>
        </p:nvGraphicFramePr>
        <p:xfrm>
          <a:off x="7563249" y="461499"/>
          <a:ext cx="3404296" cy="1563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288">
                  <a:extLst>
                    <a:ext uri="{9D8B030D-6E8A-4147-A177-3AD203B41FA5}">
                      <a16:colId xmlns:a16="http://schemas.microsoft.com/office/drawing/2014/main" val="2234423323"/>
                    </a:ext>
                  </a:extLst>
                </a:gridCol>
                <a:gridCol w="1283720">
                  <a:extLst>
                    <a:ext uri="{9D8B030D-6E8A-4147-A177-3AD203B41FA5}">
                      <a16:colId xmlns:a16="http://schemas.microsoft.com/office/drawing/2014/main" val="3715442490"/>
                    </a:ext>
                  </a:extLst>
                </a:gridCol>
                <a:gridCol w="1060288">
                  <a:extLst>
                    <a:ext uri="{9D8B030D-6E8A-4147-A177-3AD203B41FA5}">
                      <a16:colId xmlns:a16="http://schemas.microsoft.com/office/drawing/2014/main" val="173421461"/>
                    </a:ext>
                  </a:extLst>
                </a:gridCol>
              </a:tblGrid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2404496273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0.081346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1545469409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0.086240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0.943251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4253159527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0.145172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0.560342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569058748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0.147048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0.553194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/>
                </a:tc>
                <a:extLst>
                  <a:ext uri="{0D108BD9-81ED-4DB2-BD59-A6C34878D82A}">
                    <a16:rowId xmlns:a16="http://schemas.microsoft.com/office/drawing/2014/main" val="2416138327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0.134218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0.606074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6" marR="12216" marT="12216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657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2BE5B8-60FD-5C47-88DE-B814BCDA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9301"/>
              </p:ext>
            </p:extLst>
          </p:nvPr>
        </p:nvGraphicFramePr>
        <p:xfrm>
          <a:off x="7563249" y="2774732"/>
          <a:ext cx="3404293" cy="1550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0287">
                  <a:extLst>
                    <a:ext uri="{9D8B030D-6E8A-4147-A177-3AD203B41FA5}">
                      <a16:colId xmlns:a16="http://schemas.microsoft.com/office/drawing/2014/main" val="3680186813"/>
                    </a:ext>
                  </a:extLst>
                </a:gridCol>
                <a:gridCol w="1283719">
                  <a:extLst>
                    <a:ext uri="{9D8B030D-6E8A-4147-A177-3AD203B41FA5}">
                      <a16:colId xmlns:a16="http://schemas.microsoft.com/office/drawing/2014/main" val="1790182475"/>
                    </a:ext>
                  </a:extLst>
                </a:gridCol>
                <a:gridCol w="1060287">
                  <a:extLst>
                    <a:ext uri="{9D8B030D-6E8A-4147-A177-3AD203B41FA5}">
                      <a16:colId xmlns:a16="http://schemas.microsoft.com/office/drawing/2014/main" val="3625728125"/>
                    </a:ext>
                  </a:extLst>
                </a:gridCol>
              </a:tblGrid>
              <a:tr h="263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354828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0.072373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52666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0.068496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1.056602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935044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0.061127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1.183978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719043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0.056276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1.286037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844140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31.336738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0.002310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35864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2A235B2-1FEF-8A4E-8F12-0EC1B409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3597"/>
              </p:ext>
            </p:extLst>
          </p:nvPr>
        </p:nvGraphicFramePr>
        <p:xfrm>
          <a:off x="7563249" y="5016268"/>
          <a:ext cx="3404290" cy="15636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3916">
                  <a:extLst>
                    <a:ext uri="{9D8B030D-6E8A-4147-A177-3AD203B41FA5}">
                      <a16:colId xmlns:a16="http://schemas.microsoft.com/office/drawing/2014/main" val="9511804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167061230"/>
                    </a:ext>
                  </a:extLst>
                </a:gridCol>
                <a:gridCol w="1060214">
                  <a:extLst>
                    <a:ext uri="{9D8B030D-6E8A-4147-A177-3AD203B41FA5}">
                      <a16:colId xmlns:a16="http://schemas.microsoft.com/office/drawing/2014/main" val="1480694042"/>
                    </a:ext>
                  </a:extLst>
                </a:gridCol>
              </a:tblGrid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Procs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Runtime (sec.)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Speedup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extLst>
                  <a:ext uri="{0D108BD9-81ED-4DB2-BD59-A6C34878D82A}">
                    <a16:rowId xmlns:a16="http://schemas.microsoft.com/office/drawing/2014/main" val="2382282819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0.073745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1.000000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extLst>
                  <a:ext uri="{0D108BD9-81ED-4DB2-BD59-A6C34878D82A}">
                    <a16:rowId xmlns:a16="http://schemas.microsoft.com/office/drawing/2014/main" val="3342035039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0.053150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1.387488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extLst>
                  <a:ext uri="{0D108BD9-81ED-4DB2-BD59-A6C34878D82A}">
                    <a16:rowId xmlns:a16="http://schemas.microsoft.com/office/drawing/2014/main" val="117824060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0.036749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2.006721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extLst>
                  <a:ext uri="{0D108BD9-81ED-4DB2-BD59-A6C34878D82A}">
                    <a16:rowId xmlns:a16="http://schemas.microsoft.com/office/drawing/2014/main" val="90267008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0.016838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4.379677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/>
                </a:tc>
                <a:extLst>
                  <a:ext uri="{0D108BD9-81ED-4DB2-BD59-A6C34878D82A}">
                    <a16:rowId xmlns:a16="http://schemas.microsoft.com/office/drawing/2014/main" val="3854876976"/>
                  </a:ext>
                </a:extLst>
              </a:tr>
              <a:tr h="26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2.824470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>
                    <a:solidFill>
                      <a:srgbClr val="3F8D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solidFill>
                            <a:schemeClr val="bg1"/>
                          </a:solidFill>
                          <a:effectLst/>
                        </a:rPr>
                        <a:t>0.026109</a:t>
                      </a:r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b">
                    <a:solidFill>
                      <a:srgbClr val="3F8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8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7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F729-B050-4887-B099-1AB068CE7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AAEA-22F9-4CE6-96E0-C0939397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5544-4A74-584F-9D6D-8B638A5C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0981-5799-A54F-BCA6-CFB26F4C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Split up the sparse matrix and vectors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Minimize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497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65B88-23A8-3149-B35B-4901D35F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Page Links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479065D-6426-904A-A5BC-E7ADE8AE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1662747"/>
            <a:ext cx="10921466" cy="12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6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C37F6-933F-BB42-8343-509461FC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Dense Rank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CF18CA-1633-C849-A001-A0582CF8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4" y="589899"/>
            <a:ext cx="5219820" cy="52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77A8-BB5B-7044-A547-73B4052B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/>
              <a:t>Step 1: Split Up The Data </a:t>
            </a:r>
          </a:p>
        </p:txBody>
      </p:sp>
    </p:spTree>
    <p:extLst>
      <p:ext uri="{BB962C8B-B14F-4D97-AF65-F5344CB8AC3E}">
        <p14:creationId xmlns:p14="http://schemas.microsoft.com/office/powerpoint/2010/main" val="316813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92EB-7C71-F84E-B639-0DB19FFB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1a: Split Rank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76161-F005-5F42-A39D-F3DA957EC230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Sparse Rank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2AB53-E5C1-444E-B981-4BC8DDEDE2E6}"/>
              </a:ext>
            </a:extLst>
          </p:cNvPr>
          <p:cNvSpPr txBox="1"/>
          <p:nvPr/>
        </p:nvSpPr>
        <p:spPr>
          <a:xfrm>
            <a:off x="490377" y="4473855"/>
            <a:ext cx="19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0</a:t>
            </a:r>
          </a:p>
        </p:txBody>
      </p:sp>
      <p:pic>
        <p:nvPicPr>
          <p:cNvPr id="6" name="Picture 5" descr="A picture containing object, text, scoreboard&#10;&#10;Description automatically generated">
            <a:extLst>
              <a:ext uri="{FF2B5EF4-FFF2-40B4-BE49-F238E27FC236}">
                <a16:creationId xmlns:a16="http://schemas.microsoft.com/office/drawing/2014/main" id="{9DC657ED-2728-C647-9EF0-15D0A4AE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9" y="2942201"/>
            <a:ext cx="11131062" cy="973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612D-7384-6941-BFD5-58A304F996B5}"/>
              </a:ext>
            </a:extLst>
          </p:cNvPr>
          <p:cNvSpPr txBox="1"/>
          <p:nvPr/>
        </p:nvSpPr>
        <p:spPr>
          <a:xfrm>
            <a:off x="2839037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BE154-D07A-E244-9896-2BEDF03F46D6}"/>
              </a:ext>
            </a:extLst>
          </p:cNvPr>
          <p:cNvSpPr txBox="1"/>
          <p:nvPr/>
        </p:nvSpPr>
        <p:spPr>
          <a:xfrm>
            <a:off x="5835549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2AC60-A14E-6B4A-9929-FE1DED7F645A}"/>
              </a:ext>
            </a:extLst>
          </p:cNvPr>
          <p:cNvSpPr txBox="1"/>
          <p:nvPr/>
        </p:nvSpPr>
        <p:spPr>
          <a:xfrm>
            <a:off x="8832061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3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6FBD85F-1ED6-1747-849E-7306BC21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6" y="5013136"/>
            <a:ext cx="1956152" cy="853216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F9CBCDE-AB8C-B144-99D1-4A6C17774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037" y="5014713"/>
            <a:ext cx="2604004" cy="853216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CF3BB97-A233-2641-908F-C49704F1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50" y="5013136"/>
            <a:ext cx="2604004" cy="853216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5766C458-EBBF-DB45-BB42-0C3C6628E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061" y="5013136"/>
            <a:ext cx="2604004" cy="85321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1AA726E-4666-3B4B-ACF1-302E5D070138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</p:spTree>
    <p:extLst>
      <p:ext uri="{BB962C8B-B14F-4D97-AF65-F5344CB8AC3E}">
        <p14:creationId xmlns:p14="http://schemas.microsoft.com/office/powerpoint/2010/main" val="36781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CC308-F65A-C249-9238-AE5743EE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1b: Split Column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18547-4CCE-0945-A115-C4EC0617C367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Column Index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2F607-9501-EC43-B74C-43D75F523DD4}"/>
              </a:ext>
            </a:extLst>
          </p:cNvPr>
          <p:cNvSpPr txBox="1"/>
          <p:nvPr/>
        </p:nvSpPr>
        <p:spPr>
          <a:xfrm>
            <a:off x="490377" y="4473855"/>
            <a:ext cx="19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EE278-B082-3A42-BC4D-4337903CC1F0}"/>
              </a:ext>
            </a:extLst>
          </p:cNvPr>
          <p:cNvSpPr txBox="1"/>
          <p:nvPr/>
        </p:nvSpPr>
        <p:spPr>
          <a:xfrm>
            <a:off x="2839037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7EC83-51D8-C840-A747-54BCE7DBA521}"/>
              </a:ext>
            </a:extLst>
          </p:cNvPr>
          <p:cNvSpPr txBox="1"/>
          <p:nvPr/>
        </p:nvSpPr>
        <p:spPr>
          <a:xfrm>
            <a:off x="5835549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0C143-0029-7547-AD4F-DAF2B8E0452D}"/>
              </a:ext>
            </a:extLst>
          </p:cNvPr>
          <p:cNvSpPr txBox="1"/>
          <p:nvPr/>
        </p:nvSpPr>
        <p:spPr>
          <a:xfrm>
            <a:off x="8832061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3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BE0867A0-24CE-F943-8371-959A3BDE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8" y="2929622"/>
            <a:ext cx="11131064" cy="973597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66FF2043-750E-454A-AAAF-755ED6BB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3" y="5010862"/>
            <a:ext cx="1956151" cy="85549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3607D400-C364-D445-9C15-1BB9EBF241B6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27EAAA8-2852-274B-AA32-68390D61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035" y="5010527"/>
            <a:ext cx="2604006" cy="85582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5B4B516-57B6-7247-AEB2-164601F1C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49" y="5010527"/>
            <a:ext cx="2604006" cy="85582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EF559F0-99C7-534E-BEEC-9FFB280E4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061" y="5010528"/>
            <a:ext cx="2604004" cy="8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9F406-DD8E-8046-8ED5-68BA370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1C: Split Row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DA52A-A13E-9E46-99CB-A1713DC87A7E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Row Index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9DB77-D646-C646-8AEC-62E2D454C44B}"/>
              </a:ext>
            </a:extLst>
          </p:cNvPr>
          <p:cNvSpPr txBox="1"/>
          <p:nvPr/>
        </p:nvSpPr>
        <p:spPr>
          <a:xfrm>
            <a:off x="490377" y="4473855"/>
            <a:ext cx="19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6524-0058-C645-9535-1981D2453CF8}"/>
              </a:ext>
            </a:extLst>
          </p:cNvPr>
          <p:cNvSpPr txBox="1"/>
          <p:nvPr/>
        </p:nvSpPr>
        <p:spPr>
          <a:xfrm>
            <a:off x="2839037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244FA-3B7D-DC45-A6CB-32BFA0EA38DB}"/>
              </a:ext>
            </a:extLst>
          </p:cNvPr>
          <p:cNvSpPr txBox="1"/>
          <p:nvPr/>
        </p:nvSpPr>
        <p:spPr>
          <a:xfrm>
            <a:off x="5835549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78AD9-2D64-4845-A504-1EE25CA48EE8}"/>
              </a:ext>
            </a:extLst>
          </p:cNvPr>
          <p:cNvSpPr txBox="1"/>
          <p:nvPr/>
        </p:nvSpPr>
        <p:spPr>
          <a:xfrm>
            <a:off x="8832061" y="4473855"/>
            <a:ext cx="2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3</a:t>
            </a: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B19C9D3-B90A-B748-9FDC-D944C79B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81" y="2911573"/>
            <a:ext cx="6678638" cy="973597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82564BF-787D-6348-8D8F-48B3098F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3" y="5008980"/>
            <a:ext cx="1956150" cy="85548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8D6027F-F1F8-C749-9437-66020CE8B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64" y="5006399"/>
            <a:ext cx="1956150" cy="855489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04DCFF4A-9F53-1B4A-A8CC-EBB971C3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76" y="5006400"/>
            <a:ext cx="1956149" cy="855489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582BBCFD-F9B5-614F-A627-C1B88627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987" y="5006400"/>
            <a:ext cx="1956149" cy="85548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B5611C4-D699-6D4A-9C24-067F2EAD3B13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</p:spTree>
    <p:extLst>
      <p:ext uri="{BB962C8B-B14F-4D97-AF65-F5344CB8AC3E}">
        <p14:creationId xmlns:p14="http://schemas.microsoft.com/office/powerpoint/2010/main" val="200406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9F406-DD8E-8046-8ED5-68BA3701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9" y="379367"/>
            <a:ext cx="7729728" cy="1188720"/>
          </a:xfrm>
        </p:spPr>
        <p:txBody>
          <a:bodyPr/>
          <a:lstStyle/>
          <a:p>
            <a:r>
              <a:rPr lang="en-US"/>
              <a:t>Step 1C: Split Y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DA52A-A13E-9E46-99CB-A1713DC87A7E}"/>
              </a:ext>
            </a:extLst>
          </p:cNvPr>
          <p:cNvSpPr txBox="1"/>
          <p:nvPr/>
        </p:nvSpPr>
        <p:spPr>
          <a:xfrm>
            <a:off x="2683844" y="2379029"/>
            <a:ext cx="68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 (Page Rank)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9DB77-D646-C646-8AEC-62E2D454C44B}"/>
              </a:ext>
            </a:extLst>
          </p:cNvPr>
          <p:cNvSpPr txBox="1"/>
          <p:nvPr/>
        </p:nvSpPr>
        <p:spPr>
          <a:xfrm>
            <a:off x="818464" y="4473855"/>
            <a:ext cx="12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6524-0058-C645-9535-1981D2453CF8}"/>
              </a:ext>
            </a:extLst>
          </p:cNvPr>
          <p:cNvSpPr txBox="1"/>
          <p:nvPr/>
        </p:nvSpPr>
        <p:spPr>
          <a:xfrm>
            <a:off x="3491049" y="4473855"/>
            <a:ext cx="12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244FA-3B7D-DC45-A6CB-32BFA0EA38DB}"/>
              </a:ext>
            </a:extLst>
          </p:cNvPr>
          <p:cNvSpPr txBox="1"/>
          <p:nvPr/>
        </p:nvSpPr>
        <p:spPr>
          <a:xfrm>
            <a:off x="6487562" y="4473855"/>
            <a:ext cx="12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78AD9-2D64-4845-A504-1EE25CA48EE8}"/>
              </a:ext>
            </a:extLst>
          </p:cNvPr>
          <p:cNvSpPr txBox="1"/>
          <p:nvPr/>
        </p:nvSpPr>
        <p:spPr>
          <a:xfrm>
            <a:off x="9484074" y="4473855"/>
            <a:ext cx="12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Process 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5611C4-D699-6D4A-9C24-067F2EAD3B13}"/>
              </a:ext>
            </a:extLst>
          </p:cNvPr>
          <p:cNvSpPr/>
          <p:nvPr/>
        </p:nvSpPr>
        <p:spPr>
          <a:xfrm>
            <a:off x="9363808" y="102591"/>
            <a:ext cx="2379203" cy="1742272"/>
          </a:xfrm>
          <a:prstGeom prst="ellipse">
            <a:avLst/>
          </a:prstGeom>
          <a:solidFill>
            <a:srgbClr val="3F8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8 Pages</a:t>
            </a:r>
            <a:br>
              <a:rPr lang="en-US" sz="2000"/>
            </a:br>
            <a:r>
              <a:rPr lang="en-US" sz="2000"/>
              <a:t> 4 Processes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BEC25703-65D9-C242-B08F-D0BA6FFF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17" y="2841951"/>
            <a:ext cx="5936566" cy="973597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1A4332A-5BE4-364B-8C9B-756A6CE6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4" y="5006396"/>
            <a:ext cx="1299977" cy="852785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1AA68BF-2458-CB4C-AA16-418C4227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50" y="5006395"/>
            <a:ext cx="1299977" cy="85278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82FDEB49-4A0A-C548-A4AA-72921B01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62" y="5006395"/>
            <a:ext cx="1299977" cy="852785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F659533-0920-844B-BE8F-B02F4D16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074" y="5008666"/>
            <a:ext cx="1299977" cy="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747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Macintosh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MPI Sparse – Page Rank Simulation</vt:lpstr>
      <vt:lpstr>2 Steps</vt:lpstr>
      <vt:lpstr>Page Links</vt:lpstr>
      <vt:lpstr>Dense Rank Matrix</vt:lpstr>
      <vt:lpstr>Step 1: Split Up The Data </vt:lpstr>
      <vt:lpstr>Step 1a: Split Rank Matrix</vt:lpstr>
      <vt:lpstr>Step 1b: Split Column Vector</vt:lpstr>
      <vt:lpstr>Step 1C: Split Row Vector</vt:lpstr>
      <vt:lpstr>Step 1C: Split Y Vector</vt:lpstr>
      <vt:lpstr>Step 1D: Global X Vector</vt:lpstr>
      <vt:lpstr>Step 2: Minimize Communication</vt:lpstr>
      <vt:lpstr>Step 2: X Vector</vt:lpstr>
      <vt:lpstr>Speedup Study</vt:lpstr>
      <vt:lpstr>Speedup Study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Sparse</dc:title>
  <dc:creator>Daniel Levy</dc:creator>
  <cp:lastModifiedBy>Daniel Levy</cp:lastModifiedBy>
  <cp:revision>15</cp:revision>
  <dcterms:created xsi:type="dcterms:W3CDTF">2019-04-12T21:32:20Z</dcterms:created>
  <dcterms:modified xsi:type="dcterms:W3CDTF">2020-03-24T00:08:38Z</dcterms:modified>
</cp:coreProperties>
</file>