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2387600" y="8953500"/>
            <a:ext cx="19621500" cy="585521"/>
          </a:xfrm>
          <a:prstGeom prst="rect">
            <a:avLst/>
          </a:prstGeom>
        </p:spPr>
        <p:txBody>
          <a:bodyPr anchor="t">
            <a:spAutoFit/>
          </a:bodyPr>
          <a:lstStyle>
            <a:lvl1pPr marL="0" indent="0" algn="ctr">
              <a:spcBef>
                <a:spcPts val="0"/>
              </a:spcBef>
              <a:buSzTx/>
              <a:buNone/>
              <a:defRPr i="1" sz="3200"/>
            </a:lvl1pPr>
          </a:lstStyle>
          <a:p>
            <a:pPr/>
            <a:r>
              <a:t>–Johnny Appleseed</a:t>
            </a:r>
          </a:p>
        </p:txBody>
      </p:sp>
      <p:sp>
        <p:nvSpPr>
          <p:cNvPr id="94" name="“Type a quote here.”"/>
          <p:cNvSpPr txBox="1"/>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View of beach and sea from a grassy sand dune"/>
          <p:cNvSpPr/>
          <p:nvPr>
            <p:ph type="pic" idx="21"/>
          </p:nvPr>
        </p:nvSpPr>
        <p:spPr>
          <a:xfrm>
            <a:off x="-50800" y="-1270000"/>
            <a:ext cx="24485600" cy="16323734"/>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View of beach and sea from a grassy sand dune"/>
          <p:cNvSpPr/>
          <p:nvPr>
            <p:ph type="pic" idx="21"/>
          </p:nvPr>
        </p:nvSpPr>
        <p:spPr>
          <a:xfrm>
            <a:off x="3125968" y="-393700"/>
            <a:ext cx="18135601" cy="12090400"/>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5123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Heron flying low over a beach with a short fence in the foreground"/>
          <p:cNvSpPr/>
          <p:nvPr>
            <p:ph type="pic" sz="half" idx="21"/>
          </p:nvPr>
        </p:nvSpPr>
        <p:spPr>
          <a:xfrm>
            <a:off x="12827000" y="952500"/>
            <a:ext cx="11468100" cy="11468100"/>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Sandy path between two hills leading to the ocean"/>
          <p:cNvSpPr/>
          <p:nvPr>
            <p:ph type="pic" sz="half" idx="21"/>
          </p:nvPr>
        </p:nvSpPr>
        <p:spPr>
          <a:xfrm>
            <a:off x="109601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Sandy path between two hills leading to the ocean"/>
          <p:cNvSpPr/>
          <p:nvPr>
            <p:ph type="pic" sz="quarter" idx="21"/>
          </p:nvPr>
        </p:nvSpPr>
        <p:spPr>
          <a:xfrm>
            <a:off x="15300325" y="7048500"/>
            <a:ext cx="8324850" cy="5549900"/>
          </a:xfrm>
          <a:prstGeom prst="rect">
            <a:avLst/>
          </a:prstGeom>
        </p:spPr>
        <p:txBody>
          <a:bodyPr lIns="91439" tIns="45719" rIns="91439" bIns="45719" anchor="t">
            <a:noAutofit/>
          </a:bodyPr>
          <a:lstStyle/>
          <a:p>
            <a:pPr/>
          </a:p>
        </p:txBody>
      </p:sp>
      <p:sp>
        <p:nvSpPr>
          <p:cNvPr id="84" name="Heron flying low over a beach with a short fence in the foreground"/>
          <p:cNvSpPr/>
          <p:nvPr>
            <p:ph type="pic" sz="quarter" idx="22"/>
          </p:nvPr>
        </p:nvSpPr>
        <p:spPr>
          <a:xfrm>
            <a:off x="15760700" y="863600"/>
            <a:ext cx="7404100" cy="7404100"/>
          </a:xfrm>
          <a:prstGeom prst="rect">
            <a:avLst/>
          </a:prstGeom>
        </p:spPr>
        <p:txBody>
          <a:bodyPr lIns="91439" tIns="45719" rIns="91439" bIns="45719" anchor="t">
            <a:noAutofit/>
          </a:bodyPr>
          <a:lstStyle/>
          <a:p>
            <a:pPr/>
          </a:p>
        </p:txBody>
      </p:sp>
      <p:sp>
        <p:nvSpPr>
          <p:cNvPr id="85" name="View of beach and sea from a grassy sand dune"/>
          <p:cNvSpPr/>
          <p:nvPr>
            <p:ph type="pic" idx="23"/>
          </p:nvPr>
        </p:nvSpPr>
        <p:spPr>
          <a:xfrm>
            <a:off x="-990600" y="1130300"/>
            <a:ext cx="1720215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hub.com/danlewis92/GDPproject"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Predicting GDP growth using AR models"/>
          <p:cNvSpPr txBox="1"/>
          <p:nvPr>
            <p:ph type="ctrTitle"/>
          </p:nvPr>
        </p:nvSpPr>
        <p:spPr>
          <a:prstGeom prst="rect">
            <a:avLst/>
          </a:prstGeom>
        </p:spPr>
        <p:txBody>
          <a:bodyPr/>
          <a:lstStyle/>
          <a:p>
            <a:pPr/>
            <a:r>
              <a:t>Predicting GDP growth using AR models</a:t>
            </a:r>
          </a:p>
        </p:txBody>
      </p:sp>
      <p:sp>
        <p:nvSpPr>
          <p:cNvPr id="120" name="Dan Lewis"/>
          <p:cNvSpPr txBox="1"/>
          <p:nvPr>
            <p:ph type="subTitle" sz="quarter" idx="1"/>
          </p:nvPr>
        </p:nvSpPr>
        <p:spPr>
          <a:prstGeom prst="rect">
            <a:avLst/>
          </a:prstGeom>
        </p:spPr>
        <p:txBody>
          <a:bodyPr/>
          <a:lstStyle/>
          <a:p>
            <a:pPr/>
            <a:r>
              <a:t>Dan Lewis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Conclusions"/>
          <p:cNvSpPr txBox="1"/>
          <p:nvPr>
            <p:ph type="title"/>
          </p:nvPr>
        </p:nvSpPr>
        <p:spPr>
          <a:prstGeom prst="rect">
            <a:avLst/>
          </a:prstGeom>
        </p:spPr>
        <p:txBody>
          <a:bodyPr/>
          <a:lstStyle/>
          <a:p>
            <a:pPr/>
            <a:r>
              <a:t>Conclusions</a:t>
            </a:r>
          </a:p>
        </p:txBody>
      </p:sp>
      <p:sp>
        <p:nvSpPr>
          <p:cNvPr id="157" name="We apply autoregressive models to real-world data to predict future economic growth.…"/>
          <p:cNvSpPr txBox="1"/>
          <p:nvPr>
            <p:ph type="body" idx="1"/>
          </p:nvPr>
        </p:nvSpPr>
        <p:spPr>
          <a:xfrm>
            <a:off x="724820" y="3149600"/>
            <a:ext cx="21970080" cy="9296400"/>
          </a:xfrm>
          <a:prstGeom prst="rect">
            <a:avLst/>
          </a:prstGeom>
        </p:spPr>
        <p:txBody>
          <a:bodyPr/>
          <a:lstStyle/>
          <a:p>
            <a:pPr marL="571500" indent="-571500" defTabSz="742950">
              <a:spcBef>
                <a:spcPts val="5300"/>
              </a:spcBef>
              <a:defRPr sz="4319"/>
            </a:pPr>
            <a:r>
              <a:t>We apply autoregressive models to real-world data to predict future economic growth. </a:t>
            </a:r>
          </a:p>
          <a:p>
            <a:pPr marL="571500" indent="-571500" defTabSz="742950">
              <a:spcBef>
                <a:spcPts val="5300"/>
              </a:spcBef>
              <a:defRPr sz="4319"/>
            </a:pPr>
            <a:r>
              <a:t>Our experimental evidence points to the AR(16) model as the best predictor (lowest MSFE, highest R^2), contrary to theory, which says AR(4) is best.</a:t>
            </a:r>
          </a:p>
          <a:p>
            <a:pPr marL="571500" indent="-571500" defTabSz="742950">
              <a:spcBef>
                <a:spcPts val="5300"/>
              </a:spcBef>
              <a:defRPr sz="4319"/>
            </a:pPr>
            <a:r>
              <a:t>Why? Likely due to too small a sample size.</a:t>
            </a:r>
          </a:p>
          <a:p>
            <a:pPr marL="571500" indent="-571500" defTabSz="742950">
              <a:spcBef>
                <a:spcPts val="5300"/>
              </a:spcBef>
              <a:defRPr sz="4319"/>
            </a:pPr>
            <a:r>
              <a:t>Possible remedy: k-fold cross validation.</a:t>
            </a:r>
          </a:p>
          <a:p>
            <a:pPr marL="571500" indent="-571500" defTabSz="742950">
              <a:spcBef>
                <a:spcPts val="5300"/>
              </a:spcBef>
              <a:defRPr b="1" sz="4319"/>
            </a:pPr>
            <a:r>
              <a:t>We have insufficient evidence to reject the hypothesis that AR(4) models provide the best prediction of future economic growth. </a:t>
            </a:r>
          </a:p>
          <a:p>
            <a:pPr marL="571500" indent="-571500" defTabSz="742950">
              <a:spcBef>
                <a:spcPts val="5300"/>
              </a:spcBef>
              <a:defRPr sz="4319"/>
            </a:pPr>
            <a:r>
              <a:t>The task warrants further investigation.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2" name="Arizona1.png" descr="Arizona1.png"/>
          <p:cNvPicPr>
            <a:picLocks noChangeAspect="1"/>
          </p:cNvPicPr>
          <p:nvPr>
            <p:ph type="pic" idx="21"/>
          </p:nvPr>
        </p:nvPicPr>
        <p:blipFill>
          <a:blip r:embed="rId2">
            <a:extLst/>
          </a:blip>
          <a:srcRect l="0" t="0" r="0" b="0"/>
          <a:stretch>
            <a:fillRect/>
          </a:stretch>
        </p:blipFill>
        <p:spPr>
          <a:xfrm>
            <a:off x="13548909" y="4012842"/>
            <a:ext cx="9449054" cy="7569781"/>
          </a:xfrm>
          <a:prstGeom prst="rect">
            <a:avLst/>
          </a:prstGeom>
        </p:spPr>
      </p:pic>
      <p:sp>
        <p:nvSpPr>
          <p:cNvPr id="123" name="The dataset"/>
          <p:cNvSpPr txBox="1"/>
          <p:nvPr>
            <p:ph type="title"/>
          </p:nvPr>
        </p:nvSpPr>
        <p:spPr>
          <a:prstGeom prst="rect">
            <a:avLst/>
          </a:prstGeom>
        </p:spPr>
        <p:txBody>
          <a:bodyPr/>
          <a:lstStyle/>
          <a:p>
            <a:pPr/>
            <a:r>
              <a:t>The dataset</a:t>
            </a:r>
          </a:p>
        </p:txBody>
      </p:sp>
      <p:sp>
        <p:nvSpPr>
          <p:cNvPr id="124" name="Obtained from the Federal Reserve Bank of St. Louis.…"/>
          <p:cNvSpPr txBox="1"/>
          <p:nvPr>
            <p:ph type="body" sz="half" idx="1"/>
          </p:nvPr>
        </p:nvSpPr>
        <p:spPr>
          <a:xfrm>
            <a:off x="1309951" y="3149486"/>
            <a:ext cx="10223501" cy="9296401"/>
          </a:xfrm>
          <a:prstGeom prst="rect">
            <a:avLst/>
          </a:prstGeom>
        </p:spPr>
        <p:txBody>
          <a:bodyPr/>
          <a:lstStyle/>
          <a:p>
            <a:pPr/>
            <a:r>
              <a:t>Obtained from the Federal Reserve Bank of St. Louis.</a:t>
            </a:r>
          </a:p>
          <a:p>
            <a:pPr/>
            <a:r>
              <a:t>Consists of quarterly data on the seasonally adjusted annual rate of the all industry GDP total, measured in millions of dollars, for each of the 50 US states, together with the District of Columbia. </a:t>
            </a:r>
          </a:p>
          <a:p>
            <a:pPr/>
            <a:r>
              <a:t>The data stretches from 2005 Q1 to 2022 Q2: 70 quarters in all.</a:t>
            </a:r>
          </a:p>
        </p:txBody>
      </p:sp>
      <p:pic>
        <p:nvPicPr>
          <p:cNvPr id="125" name="Image" descr="Image"/>
          <p:cNvPicPr>
            <a:picLocks noChangeAspect="1"/>
          </p:cNvPicPr>
          <p:nvPr/>
        </p:nvPicPr>
        <p:blipFill>
          <a:blip r:embed="rId3">
            <a:extLst/>
          </a:blip>
          <a:stretch>
            <a:fillRect/>
          </a:stretch>
        </p:blipFill>
        <p:spPr>
          <a:xfrm>
            <a:off x="1476606" y="2466984"/>
            <a:ext cx="5080001" cy="16256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Recall the theory:"/>
          <p:cNvSpPr txBox="1"/>
          <p:nvPr>
            <p:ph type="title"/>
          </p:nvPr>
        </p:nvSpPr>
        <p:spPr>
          <a:prstGeom prst="rect">
            <a:avLst/>
          </a:prstGeom>
        </p:spPr>
        <p:txBody>
          <a:bodyPr/>
          <a:lstStyle/>
          <a:p>
            <a:pPr/>
            <a:r>
              <a:t>Recall the theory:</a:t>
            </a:r>
          </a:p>
        </p:txBody>
      </p:sp>
      <p:sp>
        <p:nvSpPr>
          <p:cNvPr id="128" name="An AR(4) model:…"/>
          <p:cNvSpPr txBox="1"/>
          <p:nvPr>
            <p:ph type="body" idx="1"/>
          </p:nvPr>
        </p:nvSpPr>
        <p:spPr>
          <a:prstGeom prst="rect">
            <a:avLst/>
          </a:prstGeom>
        </p:spPr>
        <p:txBody>
          <a:bodyPr/>
          <a:lstStyle/>
          <a:p>
            <a:pPr/>
            <a:r>
              <a:t>An AR(4) model:</a:t>
            </a:r>
          </a:p>
          <a:p>
            <a:pPr lvl="8" marL="0" indent="3657600">
              <a:buSzTx/>
              <a:buNone/>
              <a:defRPr sz="4800"/>
            </a:pPr>
            <a14:m>
              <m:oMathPara>
                <m:oMathParaPr>
                  <m:jc m:val="left"/>
                </m:oMathParaPr>
                <m:oMath>
                  <m:sSub>
                    <m:e>
                      <m:r>
                        <a:rPr xmlns:a="http://schemas.openxmlformats.org/drawingml/2006/main" sz="5800" i="1">
                          <a:solidFill>
                            <a:srgbClr val="000000"/>
                          </a:solidFill>
                          <a:latin typeface="Cambria Math" panose="02040503050406030204" pitchFamily="18" charset="0"/>
                        </a:rPr>
                        <m:t>Y</m:t>
                      </m:r>
                    </m:e>
                    <m:sub>
                      <m:r>
                        <a:rPr xmlns:a="http://schemas.openxmlformats.org/drawingml/2006/main" sz="5800" i="1">
                          <a:solidFill>
                            <a:srgbClr val="000000"/>
                          </a:solidFill>
                          <a:latin typeface="Cambria Math" panose="02040503050406030204" pitchFamily="18" charset="0"/>
                        </a:rPr>
                        <m:t>t</m:t>
                      </m:r>
                    </m:sub>
                  </m:sSub>
                  <m:r>
                    <a:rPr xmlns:a="http://schemas.openxmlformats.org/drawingml/2006/main" sz="5800" i="1">
                      <a:solidFill>
                        <a:srgbClr val="000000"/>
                      </a:solidFill>
                      <a:latin typeface="Cambria Math" panose="02040503050406030204" pitchFamily="18" charset="0"/>
                    </a:rPr>
                    <m:t>=</m:t>
                  </m:r>
                  <m:r>
                    <a:rPr xmlns:a="http://schemas.openxmlformats.org/drawingml/2006/main" sz="5800" i="1">
                      <a:solidFill>
                        <a:srgbClr val="000000"/>
                      </a:solidFill>
                      <a:latin typeface="Cambria Math" panose="02040503050406030204" pitchFamily="18" charset="0"/>
                    </a:rPr>
                    <m:t>α</m:t>
                  </m:r>
                  <m:r>
                    <a:rPr xmlns:a="http://schemas.openxmlformats.org/drawingml/2006/main" sz="5800" i="1">
                      <a:solidFill>
                        <a:srgbClr val="000000"/>
                      </a:solidFill>
                      <a:latin typeface="Cambria Math" panose="02040503050406030204" pitchFamily="18" charset="0"/>
                    </a:rPr>
                    <m:t>+</m:t>
                  </m:r>
                  <m:sSub>
                    <m:e>
                      <m:r>
                        <a:rPr xmlns:a="http://schemas.openxmlformats.org/drawingml/2006/main" sz="5800" i="1">
                          <a:solidFill>
                            <a:srgbClr val="000000"/>
                          </a:solidFill>
                          <a:latin typeface="Cambria Math" panose="02040503050406030204" pitchFamily="18" charset="0"/>
                        </a:rPr>
                        <m:t>ρ</m:t>
                      </m:r>
                    </m:e>
                    <m:sub>
                      <m:r>
                        <a:rPr xmlns:a="http://schemas.openxmlformats.org/drawingml/2006/main" sz="5800" i="1">
                          <a:solidFill>
                            <a:srgbClr val="000000"/>
                          </a:solidFill>
                          <a:latin typeface="Cambria Math" panose="02040503050406030204" pitchFamily="18" charset="0"/>
                        </a:rPr>
                        <m:t>1</m:t>
                      </m:r>
                    </m:sub>
                  </m:sSub>
                  <m:sSub>
                    <m:e>
                      <m:r>
                        <a:rPr xmlns:a="http://schemas.openxmlformats.org/drawingml/2006/main" sz="5800" i="1">
                          <a:solidFill>
                            <a:srgbClr val="000000"/>
                          </a:solidFill>
                          <a:latin typeface="Cambria Math" panose="02040503050406030204" pitchFamily="18" charset="0"/>
                        </a:rPr>
                        <m:t>Y</m:t>
                      </m:r>
                    </m:e>
                    <m:sub>
                      <m:r>
                        <a:rPr xmlns:a="http://schemas.openxmlformats.org/drawingml/2006/main" sz="5800" i="1">
                          <a:solidFill>
                            <a:srgbClr val="000000"/>
                          </a:solidFill>
                          <a:latin typeface="Cambria Math" panose="02040503050406030204" pitchFamily="18" charset="0"/>
                        </a:rPr>
                        <m:t>t</m:t>
                      </m:r>
                      <m:r>
                        <a:rPr xmlns:a="http://schemas.openxmlformats.org/drawingml/2006/main" sz="5800" i="1">
                          <a:solidFill>
                            <a:srgbClr val="000000"/>
                          </a:solidFill>
                          <a:latin typeface="Cambria Math" panose="02040503050406030204" pitchFamily="18" charset="0"/>
                        </a:rPr>
                        <m:t>-</m:t>
                      </m:r>
                      <m:r>
                        <a:rPr xmlns:a="http://schemas.openxmlformats.org/drawingml/2006/main" sz="5800" i="1">
                          <a:solidFill>
                            <a:srgbClr val="000000"/>
                          </a:solidFill>
                          <a:latin typeface="Cambria Math" panose="02040503050406030204" pitchFamily="18" charset="0"/>
                        </a:rPr>
                        <m:t>1</m:t>
                      </m:r>
                    </m:sub>
                  </m:sSub>
                  <m:r>
                    <a:rPr xmlns:a="http://schemas.openxmlformats.org/drawingml/2006/main" sz="5800" i="1">
                      <a:solidFill>
                        <a:srgbClr val="000000"/>
                      </a:solidFill>
                      <a:latin typeface="Cambria Math" panose="02040503050406030204" pitchFamily="18" charset="0"/>
                    </a:rPr>
                    <m:t>+</m:t>
                  </m:r>
                  <m:sSub>
                    <m:e>
                      <m:r>
                        <a:rPr xmlns:a="http://schemas.openxmlformats.org/drawingml/2006/main" sz="5800" i="1">
                          <a:solidFill>
                            <a:srgbClr val="000000"/>
                          </a:solidFill>
                          <a:latin typeface="Cambria Math" panose="02040503050406030204" pitchFamily="18" charset="0"/>
                        </a:rPr>
                        <m:t>ρ</m:t>
                      </m:r>
                    </m:e>
                    <m:sub>
                      <m:r>
                        <a:rPr xmlns:a="http://schemas.openxmlformats.org/drawingml/2006/main" sz="5800" i="1">
                          <a:solidFill>
                            <a:srgbClr val="000000"/>
                          </a:solidFill>
                          <a:latin typeface="Cambria Math" panose="02040503050406030204" pitchFamily="18" charset="0"/>
                        </a:rPr>
                        <m:t>2</m:t>
                      </m:r>
                    </m:sub>
                  </m:sSub>
                  <m:sSub>
                    <m:e>
                      <m:r>
                        <a:rPr xmlns:a="http://schemas.openxmlformats.org/drawingml/2006/main" sz="5800" i="1">
                          <a:solidFill>
                            <a:srgbClr val="000000"/>
                          </a:solidFill>
                          <a:latin typeface="Cambria Math" panose="02040503050406030204" pitchFamily="18" charset="0"/>
                        </a:rPr>
                        <m:t>Y</m:t>
                      </m:r>
                    </m:e>
                    <m:sub>
                      <m:r>
                        <a:rPr xmlns:a="http://schemas.openxmlformats.org/drawingml/2006/main" sz="5800" i="1">
                          <a:solidFill>
                            <a:srgbClr val="000000"/>
                          </a:solidFill>
                          <a:latin typeface="Cambria Math" panose="02040503050406030204" pitchFamily="18" charset="0"/>
                        </a:rPr>
                        <m:t>t</m:t>
                      </m:r>
                      <m:r>
                        <a:rPr xmlns:a="http://schemas.openxmlformats.org/drawingml/2006/main" sz="5800" i="1">
                          <a:solidFill>
                            <a:srgbClr val="000000"/>
                          </a:solidFill>
                          <a:latin typeface="Cambria Math" panose="02040503050406030204" pitchFamily="18" charset="0"/>
                        </a:rPr>
                        <m:t>-</m:t>
                      </m:r>
                      <m:r>
                        <a:rPr xmlns:a="http://schemas.openxmlformats.org/drawingml/2006/main" sz="5800" i="1">
                          <a:solidFill>
                            <a:srgbClr val="000000"/>
                          </a:solidFill>
                          <a:latin typeface="Cambria Math" panose="02040503050406030204" pitchFamily="18" charset="0"/>
                        </a:rPr>
                        <m:t>2</m:t>
                      </m:r>
                    </m:sub>
                  </m:sSub>
                  <m:r>
                    <a:rPr xmlns:a="http://schemas.openxmlformats.org/drawingml/2006/main" sz="5800" i="1">
                      <a:solidFill>
                        <a:srgbClr val="000000"/>
                      </a:solidFill>
                      <a:latin typeface="Cambria Math" panose="02040503050406030204" pitchFamily="18" charset="0"/>
                    </a:rPr>
                    <m:t>+</m:t>
                  </m:r>
                  <m:sSub>
                    <m:e>
                      <m:r>
                        <a:rPr xmlns:a="http://schemas.openxmlformats.org/drawingml/2006/main" sz="5800" i="1">
                          <a:solidFill>
                            <a:srgbClr val="000000"/>
                          </a:solidFill>
                          <a:latin typeface="Cambria Math" panose="02040503050406030204" pitchFamily="18" charset="0"/>
                        </a:rPr>
                        <m:t>ρ</m:t>
                      </m:r>
                    </m:e>
                    <m:sub>
                      <m:r>
                        <a:rPr xmlns:a="http://schemas.openxmlformats.org/drawingml/2006/main" sz="5800" i="1">
                          <a:solidFill>
                            <a:srgbClr val="000000"/>
                          </a:solidFill>
                          <a:latin typeface="Cambria Math" panose="02040503050406030204" pitchFamily="18" charset="0"/>
                        </a:rPr>
                        <m:t>3</m:t>
                      </m:r>
                    </m:sub>
                  </m:sSub>
                  <m:sSub>
                    <m:e>
                      <m:r>
                        <a:rPr xmlns:a="http://schemas.openxmlformats.org/drawingml/2006/main" sz="5800" i="1">
                          <a:solidFill>
                            <a:srgbClr val="000000"/>
                          </a:solidFill>
                          <a:latin typeface="Cambria Math" panose="02040503050406030204" pitchFamily="18" charset="0"/>
                        </a:rPr>
                        <m:t>Y</m:t>
                      </m:r>
                    </m:e>
                    <m:sub>
                      <m:r>
                        <a:rPr xmlns:a="http://schemas.openxmlformats.org/drawingml/2006/main" sz="5800" i="1">
                          <a:solidFill>
                            <a:srgbClr val="000000"/>
                          </a:solidFill>
                          <a:latin typeface="Cambria Math" panose="02040503050406030204" pitchFamily="18" charset="0"/>
                        </a:rPr>
                        <m:t>t</m:t>
                      </m:r>
                      <m:r>
                        <a:rPr xmlns:a="http://schemas.openxmlformats.org/drawingml/2006/main" sz="5800" i="1">
                          <a:solidFill>
                            <a:srgbClr val="000000"/>
                          </a:solidFill>
                          <a:latin typeface="Cambria Math" panose="02040503050406030204" pitchFamily="18" charset="0"/>
                        </a:rPr>
                        <m:t>-</m:t>
                      </m:r>
                      <m:r>
                        <a:rPr xmlns:a="http://schemas.openxmlformats.org/drawingml/2006/main" sz="5800" i="1">
                          <a:solidFill>
                            <a:srgbClr val="000000"/>
                          </a:solidFill>
                          <a:latin typeface="Cambria Math" panose="02040503050406030204" pitchFamily="18" charset="0"/>
                        </a:rPr>
                        <m:t>3</m:t>
                      </m:r>
                    </m:sub>
                  </m:sSub>
                  <m:r>
                    <a:rPr xmlns:a="http://schemas.openxmlformats.org/drawingml/2006/main" sz="5800" i="1">
                      <a:solidFill>
                        <a:srgbClr val="000000"/>
                      </a:solidFill>
                      <a:latin typeface="Cambria Math" panose="02040503050406030204" pitchFamily="18" charset="0"/>
                    </a:rPr>
                    <m:t>+</m:t>
                  </m:r>
                  <m:sSub>
                    <m:e>
                      <m:r>
                        <a:rPr xmlns:a="http://schemas.openxmlformats.org/drawingml/2006/main" sz="5800" i="1">
                          <a:solidFill>
                            <a:srgbClr val="000000"/>
                          </a:solidFill>
                          <a:latin typeface="Cambria Math" panose="02040503050406030204" pitchFamily="18" charset="0"/>
                        </a:rPr>
                        <m:t>ρ</m:t>
                      </m:r>
                    </m:e>
                    <m:sub>
                      <m:r>
                        <a:rPr xmlns:a="http://schemas.openxmlformats.org/drawingml/2006/main" sz="5800" i="1">
                          <a:solidFill>
                            <a:srgbClr val="000000"/>
                          </a:solidFill>
                          <a:latin typeface="Cambria Math" panose="02040503050406030204" pitchFamily="18" charset="0"/>
                        </a:rPr>
                        <m:t>4</m:t>
                      </m:r>
                    </m:sub>
                  </m:sSub>
                  <m:sSub>
                    <m:e>
                      <m:r>
                        <a:rPr xmlns:a="http://schemas.openxmlformats.org/drawingml/2006/main" sz="5800" i="1">
                          <a:solidFill>
                            <a:srgbClr val="000000"/>
                          </a:solidFill>
                          <a:latin typeface="Cambria Math" panose="02040503050406030204" pitchFamily="18" charset="0"/>
                        </a:rPr>
                        <m:t>Y</m:t>
                      </m:r>
                    </m:e>
                    <m:sub>
                      <m:r>
                        <a:rPr xmlns:a="http://schemas.openxmlformats.org/drawingml/2006/main" sz="5800" i="1">
                          <a:solidFill>
                            <a:srgbClr val="000000"/>
                          </a:solidFill>
                          <a:latin typeface="Cambria Math" panose="02040503050406030204" pitchFamily="18" charset="0"/>
                        </a:rPr>
                        <m:t>t</m:t>
                      </m:r>
                      <m:r>
                        <a:rPr xmlns:a="http://schemas.openxmlformats.org/drawingml/2006/main" sz="5800" i="1">
                          <a:solidFill>
                            <a:srgbClr val="000000"/>
                          </a:solidFill>
                          <a:latin typeface="Cambria Math" panose="02040503050406030204" pitchFamily="18" charset="0"/>
                        </a:rPr>
                        <m:t>-</m:t>
                      </m:r>
                      <m:r>
                        <a:rPr xmlns:a="http://schemas.openxmlformats.org/drawingml/2006/main" sz="5800" i="1">
                          <a:solidFill>
                            <a:srgbClr val="000000"/>
                          </a:solidFill>
                          <a:latin typeface="Cambria Math" panose="02040503050406030204" pitchFamily="18" charset="0"/>
                        </a:rPr>
                        <m:t>4</m:t>
                      </m:r>
                    </m:sub>
                  </m:sSub>
                  <m:r>
                    <a:rPr xmlns:a="http://schemas.openxmlformats.org/drawingml/2006/main" sz="5800" i="1">
                      <a:solidFill>
                        <a:srgbClr val="000000"/>
                      </a:solidFill>
                      <a:latin typeface="Cambria Math" panose="02040503050406030204" pitchFamily="18" charset="0"/>
                    </a:rPr>
                    <m:t>+</m:t>
                  </m:r>
                  <m:sSub>
                    <m:e>
                      <m:r>
                        <a:rPr xmlns:a="http://schemas.openxmlformats.org/drawingml/2006/main" sz="5800" i="1">
                          <a:solidFill>
                            <a:srgbClr val="000000"/>
                          </a:solidFill>
                          <a:latin typeface="Cambria Math" panose="02040503050406030204" pitchFamily="18" charset="0"/>
                        </a:rPr>
                        <m:t>ϵ</m:t>
                      </m:r>
                    </m:e>
                    <m:sub>
                      <m:r>
                        <a:rPr xmlns:a="http://schemas.openxmlformats.org/drawingml/2006/main" sz="5800" i="1">
                          <a:solidFill>
                            <a:srgbClr val="000000"/>
                          </a:solidFill>
                          <a:latin typeface="Cambria Math" panose="02040503050406030204" pitchFamily="18" charset="0"/>
                        </a:rPr>
                        <m:t>t</m:t>
                      </m:r>
                    </m:sub>
                  </m:sSub>
                  <m:r>
                    <a:rPr xmlns:a="http://schemas.openxmlformats.org/drawingml/2006/main" sz="5800" i="1">
                      <a:solidFill>
                        <a:srgbClr val="000000"/>
                      </a:solidFill>
                      <a:latin typeface="Cambria Math" panose="02040503050406030204" pitchFamily="18" charset="0"/>
                    </a:rPr>
                    <m:t>.</m:t>
                  </m:r>
                </m:oMath>
              </m:oMathPara>
            </a14:m>
          </a:p>
          <a:p>
            <a:pPr/>
            <a:r>
              <a:t>The </a:t>
            </a:r>
            <a:r>
              <a:rPr b="1"/>
              <a:t>best</a:t>
            </a:r>
            <a:r>
              <a:t> predictor of economic growth.</a:t>
            </a:r>
          </a:p>
          <a:p>
            <a:pPr/>
            <a:r>
              <a:t>Should outperform a model with fewer lags, since it approximates the data generating process (DGP) better. </a:t>
            </a:r>
          </a:p>
          <a:p>
            <a:pPr/>
            <a:r>
              <a:t>Should outperform a model with more lags since the coefficients will be estimated with more precision.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Plan of attack"/>
          <p:cNvSpPr txBox="1"/>
          <p:nvPr>
            <p:ph type="title"/>
          </p:nvPr>
        </p:nvSpPr>
        <p:spPr>
          <a:prstGeom prst="rect">
            <a:avLst/>
          </a:prstGeom>
        </p:spPr>
        <p:txBody>
          <a:bodyPr/>
          <a:lstStyle/>
          <a:p>
            <a:pPr/>
            <a:r>
              <a:t>Plan of attack</a:t>
            </a:r>
          </a:p>
        </p:txBody>
      </p:sp>
      <p:sp>
        <p:nvSpPr>
          <p:cNvPr id="131" name="Step one:…"/>
          <p:cNvSpPr txBox="1"/>
          <p:nvPr>
            <p:ph type="body" idx="1"/>
          </p:nvPr>
        </p:nvSpPr>
        <p:spPr>
          <a:xfrm>
            <a:off x="1211729" y="3149600"/>
            <a:ext cx="21483171" cy="9296400"/>
          </a:xfrm>
          <a:prstGeom prst="rect">
            <a:avLst/>
          </a:prstGeom>
        </p:spPr>
        <p:txBody>
          <a:bodyPr/>
          <a:lstStyle/>
          <a:p>
            <a:pPr marL="565150" indent="-565150" defTabSz="734694">
              <a:spcBef>
                <a:spcPts val="5200"/>
              </a:spcBef>
              <a:defRPr b="1" sz="4272" u="sng"/>
            </a:pPr>
            <a:r>
              <a:t>Step one:</a:t>
            </a:r>
          </a:p>
          <a:p>
            <a:pPr lvl="1" marL="1130300" indent="-565150" defTabSz="734694">
              <a:spcBef>
                <a:spcPts val="5200"/>
              </a:spcBef>
              <a:defRPr sz="4272"/>
            </a:pPr>
            <a:r>
              <a:t>Train each model on the first 69 data points.</a:t>
            </a:r>
          </a:p>
          <a:p>
            <a:pPr lvl="1" marL="1130300" indent="-565150" defTabSz="734694">
              <a:spcBef>
                <a:spcPts val="5200"/>
              </a:spcBef>
              <a:defRPr sz="4272"/>
            </a:pPr>
            <a:r>
              <a:t>Compare the predicted GDP figures for 2022 Q2 against the true figures.</a:t>
            </a:r>
          </a:p>
          <a:p>
            <a:pPr lvl="1" marL="1130300" indent="-565150" defTabSz="734694">
              <a:spcBef>
                <a:spcPts val="5200"/>
              </a:spcBef>
              <a:defRPr sz="4272"/>
            </a:pPr>
            <a:r>
              <a:t>Predict ahead to 2022 Q3, Q4 and 2023 Q1. No comparison possible.</a:t>
            </a:r>
          </a:p>
          <a:p>
            <a:pPr marL="565150" indent="-565150" defTabSz="734694">
              <a:spcBef>
                <a:spcPts val="5200"/>
              </a:spcBef>
              <a:defRPr b="1" sz="4272" u="sng"/>
            </a:pPr>
            <a:r>
              <a:t>Step two:</a:t>
            </a:r>
          </a:p>
          <a:p>
            <a:pPr lvl="1" marL="1130300" indent="-565150" defTabSz="734694">
              <a:spcBef>
                <a:spcPts val="5200"/>
              </a:spcBef>
              <a:defRPr sz="4272"/>
            </a:pPr>
            <a:r>
              <a:t>Train the model on the first 50 datapoints in our sample, and use this to make predictions for the remaining 20 datapoints. </a:t>
            </a:r>
          </a:p>
          <a:p>
            <a:pPr lvl="1" marL="1130300" indent="-565150" defTabSz="734694">
              <a:spcBef>
                <a:spcPts val="5200"/>
              </a:spcBef>
              <a:defRPr sz="4272"/>
            </a:pPr>
            <a:r>
              <a:t>Estimate the MSFE and provide the R squared.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3" name="Arizona2.png" descr="Arizona2.png"/>
          <p:cNvPicPr>
            <a:picLocks noChangeAspect="1"/>
          </p:cNvPicPr>
          <p:nvPr>
            <p:ph type="pic" idx="21"/>
          </p:nvPr>
        </p:nvPicPr>
        <p:blipFill>
          <a:blip r:embed="rId2">
            <a:extLst/>
          </a:blip>
          <a:srcRect l="0" t="0" r="0" b="0"/>
          <a:stretch>
            <a:fillRect/>
          </a:stretch>
        </p:blipFill>
        <p:spPr>
          <a:xfrm>
            <a:off x="-125600" y="6261531"/>
            <a:ext cx="9337025" cy="7480033"/>
          </a:xfrm>
          <a:prstGeom prst="rect">
            <a:avLst/>
          </a:prstGeom>
        </p:spPr>
      </p:pic>
      <p:sp>
        <p:nvSpPr>
          <p:cNvPr id="134" name="Results"/>
          <p:cNvSpPr txBox="1"/>
          <p:nvPr>
            <p:ph type="title"/>
          </p:nvPr>
        </p:nvSpPr>
        <p:spPr>
          <a:prstGeom prst="rect">
            <a:avLst/>
          </a:prstGeom>
        </p:spPr>
        <p:txBody>
          <a:bodyPr/>
          <a:lstStyle/>
          <a:p>
            <a:pPr/>
            <a:r>
              <a:t>Results</a:t>
            </a:r>
          </a:p>
        </p:txBody>
      </p:sp>
      <p:sp>
        <p:nvSpPr>
          <p:cNvPr id="135" name="Step one:…"/>
          <p:cNvSpPr txBox="1"/>
          <p:nvPr>
            <p:ph type="body" sz="half" idx="1"/>
          </p:nvPr>
        </p:nvSpPr>
        <p:spPr>
          <a:xfrm>
            <a:off x="764925" y="-96861"/>
            <a:ext cx="10223501" cy="9296401"/>
          </a:xfrm>
          <a:prstGeom prst="rect">
            <a:avLst/>
          </a:prstGeom>
        </p:spPr>
        <p:txBody>
          <a:bodyPr/>
          <a:lstStyle/>
          <a:p>
            <a:pPr>
              <a:defRPr b="1" u="sng"/>
            </a:pPr>
            <a:r>
              <a:t>Step one:</a:t>
            </a:r>
          </a:p>
          <a:p>
            <a:pPr lvl="1"/>
            <a:r>
              <a:t>AR3 performs better!</a:t>
            </a:r>
          </a:p>
          <a:p>
            <a:pPr lvl="1"/>
            <a:r>
              <a:t>BUT: very weak evidence (N = 1)</a:t>
            </a:r>
          </a:p>
        </p:txBody>
      </p:sp>
      <p:grpSp>
        <p:nvGrpSpPr>
          <p:cNvPr id="138" name="Image Gallery"/>
          <p:cNvGrpSpPr/>
          <p:nvPr/>
        </p:nvGrpSpPr>
        <p:grpSpPr>
          <a:xfrm>
            <a:off x="9465448" y="2468411"/>
            <a:ext cx="14651260" cy="8525178"/>
            <a:chOff x="0" y="0"/>
            <a:chExt cx="14651259" cy="8525177"/>
          </a:xfrm>
        </p:grpSpPr>
        <p:pic>
          <p:nvPicPr>
            <p:cNvPr id="136" name="Screenshot 2022-12-06 at 10.35.59 PM.png" descr="Screenshot 2022-12-06 at 10.35.59 PM.png"/>
            <p:cNvPicPr>
              <a:picLocks noChangeAspect="1"/>
            </p:cNvPicPr>
            <p:nvPr/>
          </p:nvPicPr>
          <p:blipFill>
            <a:blip r:embed="rId3">
              <a:extLst/>
            </a:blip>
            <a:srcRect l="0" t="714" r="0" b="714"/>
            <a:stretch>
              <a:fillRect/>
            </a:stretch>
          </p:blipFill>
          <p:spPr>
            <a:xfrm>
              <a:off x="0" y="0"/>
              <a:ext cx="14651260" cy="7850046"/>
            </a:xfrm>
            <a:prstGeom prst="rect">
              <a:avLst/>
            </a:prstGeom>
            <a:ln w="12700" cap="flat">
              <a:noFill/>
              <a:miter lim="400000"/>
            </a:ln>
            <a:effectLst/>
          </p:spPr>
        </p:pic>
        <p:sp>
          <p:nvSpPr>
            <p:cNvPr id="137" name="Caption"/>
            <p:cNvSpPr/>
            <p:nvPr/>
          </p:nvSpPr>
          <p:spPr>
            <a:xfrm>
              <a:off x="0" y="7926245"/>
              <a:ext cx="14651260"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b="0"/>
              </a:lvl1pPr>
            </a:lstStyle>
            <a:p>
              <a:pPr/>
              <a:r>
                <a:t>Caption</a:t>
              </a: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2" name="Image Gallery"/>
          <p:cNvGrpSpPr/>
          <p:nvPr/>
        </p:nvGrpSpPr>
        <p:grpSpPr>
          <a:xfrm>
            <a:off x="7950924" y="4343429"/>
            <a:ext cx="16450146" cy="8863501"/>
            <a:chOff x="0" y="0"/>
            <a:chExt cx="16450144" cy="8863499"/>
          </a:xfrm>
        </p:grpSpPr>
        <p:pic>
          <p:nvPicPr>
            <p:cNvPr id="140" name="Screenshot 2022-12-06 at 10.35.53 PM.png" descr="Screenshot 2022-12-06 at 10.35.53 PM.png"/>
            <p:cNvPicPr>
              <a:picLocks noChangeAspect="1"/>
            </p:cNvPicPr>
            <p:nvPr/>
          </p:nvPicPr>
          <p:blipFill>
            <a:blip r:embed="rId2">
              <a:extLst/>
            </a:blip>
            <a:srcRect l="0" t="33" r="0" b="33"/>
            <a:stretch>
              <a:fillRect/>
            </a:stretch>
          </p:blipFill>
          <p:spPr>
            <a:xfrm>
              <a:off x="0" y="0"/>
              <a:ext cx="16450145" cy="8188368"/>
            </a:xfrm>
            <a:prstGeom prst="rect">
              <a:avLst/>
            </a:prstGeom>
            <a:ln w="12700" cap="flat">
              <a:noFill/>
              <a:miter lim="400000"/>
            </a:ln>
            <a:effectLst/>
          </p:spPr>
        </p:pic>
        <p:sp>
          <p:nvSpPr>
            <p:cNvPr id="141" name="Caption"/>
            <p:cNvSpPr/>
            <p:nvPr/>
          </p:nvSpPr>
          <p:spPr>
            <a:xfrm>
              <a:off x="0" y="8264567"/>
              <a:ext cx="16450145" cy="5989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lvl1pPr>
                <a:defRPr b="0"/>
              </a:lvl1pPr>
            </a:lstStyle>
            <a:p>
              <a:pPr/>
              <a:r>
                <a:t>Caption</a:t>
              </a:r>
            </a:p>
          </p:txBody>
        </p:sp>
      </p:grpSp>
      <p:sp>
        <p:nvSpPr>
          <p:cNvPr id="143" name="Results"/>
          <p:cNvSpPr txBox="1"/>
          <p:nvPr>
            <p:ph type="title"/>
          </p:nvPr>
        </p:nvSpPr>
        <p:spPr>
          <a:prstGeom prst="rect">
            <a:avLst/>
          </a:prstGeom>
        </p:spPr>
        <p:txBody>
          <a:bodyPr/>
          <a:lstStyle/>
          <a:p>
            <a:pPr/>
            <a:r>
              <a:t>Results</a:t>
            </a:r>
          </a:p>
        </p:txBody>
      </p:sp>
      <p:sp>
        <p:nvSpPr>
          <p:cNvPr id="144" name="Step two:…"/>
          <p:cNvSpPr txBox="1"/>
          <p:nvPr>
            <p:ph type="body" sz="half" idx="1"/>
          </p:nvPr>
        </p:nvSpPr>
        <p:spPr>
          <a:xfrm>
            <a:off x="148808" y="2209799"/>
            <a:ext cx="10223501" cy="9296401"/>
          </a:xfrm>
          <a:prstGeom prst="rect">
            <a:avLst/>
          </a:prstGeom>
        </p:spPr>
        <p:txBody>
          <a:bodyPr/>
          <a:lstStyle/>
          <a:p>
            <a:pPr>
              <a:defRPr b="1" u="sng"/>
            </a:pPr>
            <a:r>
              <a:t>Step two:</a:t>
            </a:r>
          </a:p>
          <a:p>
            <a:pPr lvl="1"/>
            <a:r>
              <a:t>AR(2) performs better</a:t>
            </a:r>
          </a:p>
          <a:p>
            <a:pPr lvl="1"/>
            <a:r>
              <a:t>BUT AR(16) performs best!</a:t>
            </a:r>
          </a:p>
          <a:p>
            <a:pPr/>
            <a:r>
              <a:t>Possible explanation:</a:t>
            </a:r>
          </a:p>
          <a:p>
            <a:pPr lvl="1"/>
            <a:r>
              <a:t>Doesn’t suffice to train the model on 50 data points to produce 20 predictions. </a:t>
            </a:r>
          </a:p>
          <a:p>
            <a:pPr lvl="1"/>
            <a:r>
              <a:t>A more refined approach, e.g. k-fold cross-validation, may point to the AR(4) model as the best predictor.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6" name="NoCovid.png" descr="NoCovid.png"/>
          <p:cNvPicPr>
            <a:picLocks noChangeAspect="1"/>
          </p:cNvPicPr>
          <p:nvPr>
            <p:ph type="pic" idx="21"/>
          </p:nvPr>
        </p:nvPicPr>
        <p:blipFill>
          <a:blip r:embed="rId2">
            <a:extLst/>
          </a:blip>
          <a:srcRect l="0" t="0" r="0" b="0"/>
          <a:stretch>
            <a:fillRect/>
          </a:stretch>
        </p:blipFill>
        <p:spPr>
          <a:xfrm>
            <a:off x="13169900" y="3982488"/>
            <a:ext cx="9525000" cy="7630624"/>
          </a:xfrm>
          <a:prstGeom prst="rect">
            <a:avLst/>
          </a:prstGeom>
        </p:spPr>
      </p:pic>
      <p:sp>
        <p:nvSpPr>
          <p:cNvPr id="147" name="Side quests"/>
          <p:cNvSpPr txBox="1"/>
          <p:nvPr>
            <p:ph type="title"/>
          </p:nvPr>
        </p:nvSpPr>
        <p:spPr>
          <a:prstGeom prst="rect">
            <a:avLst/>
          </a:prstGeom>
        </p:spPr>
        <p:txBody>
          <a:bodyPr/>
          <a:lstStyle/>
          <a:p>
            <a:pPr/>
            <a:r>
              <a:t>Side quests</a:t>
            </a:r>
          </a:p>
        </p:txBody>
      </p:sp>
      <p:sp>
        <p:nvSpPr>
          <p:cNvPr id="148" name="What if the Covid-19 Pandemic hadn’t occurred?…"/>
          <p:cNvSpPr txBox="1"/>
          <p:nvPr>
            <p:ph type="body" sz="half" idx="1"/>
          </p:nvPr>
        </p:nvSpPr>
        <p:spPr>
          <a:prstGeom prst="rect">
            <a:avLst/>
          </a:prstGeom>
        </p:spPr>
        <p:txBody>
          <a:bodyPr/>
          <a:lstStyle/>
          <a:p>
            <a:pPr>
              <a:defRPr b="1"/>
            </a:pPr>
            <a:r>
              <a:t>What if the Covid-19 Pandemic hadn’t occurred?</a:t>
            </a:r>
          </a:p>
          <a:p>
            <a:pPr/>
            <a:r>
              <a:t>Our AR(4) model (green) predicts continued economic growth, without the 2020 slump.</a:t>
            </a:r>
          </a:p>
          <a:p>
            <a:pPr/>
            <a:r>
              <a:t>However, by 2021 actual growth catches these predictions, and in 2022 is significantly higher than our model predicts.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Conclusions"/>
          <p:cNvSpPr txBox="1"/>
          <p:nvPr>
            <p:ph type="title"/>
          </p:nvPr>
        </p:nvSpPr>
        <p:spPr>
          <a:prstGeom prst="rect">
            <a:avLst/>
          </a:prstGeom>
        </p:spPr>
        <p:txBody>
          <a:bodyPr/>
          <a:lstStyle/>
          <a:p>
            <a:pPr/>
            <a:r>
              <a:t>Conclusions</a:t>
            </a:r>
          </a:p>
        </p:txBody>
      </p:sp>
      <p:sp>
        <p:nvSpPr>
          <p:cNvPr id="151" name="We apply autoregressive models to real-world data to predict future economic growth.…"/>
          <p:cNvSpPr txBox="1"/>
          <p:nvPr>
            <p:ph type="body" idx="1"/>
          </p:nvPr>
        </p:nvSpPr>
        <p:spPr>
          <a:xfrm>
            <a:off x="724820" y="3149600"/>
            <a:ext cx="21970080" cy="9296400"/>
          </a:xfrm>
          <a:prstGeom prst="rect">
            <a:avLst/>
          </a:prstGeom>
        </p:spPr>
        <p:txBody>
          <a:bodyPr/>
          <a:lstStyle/>
          <a:p>
            <a:pPr marL="571500" indent="-571500" defTabSz="742950">
              <a:spcBef>
                <a:spcPts val="5300"/>
              </a:spcBef>
              <a:defRPr sz="4319"/>
            </a:pPr>
            <a:r>
              <a:t>We apply autoregressive models to real-world data to predict future economic growth. </a:t>
            </a:r>
          </a:p>
          <a:p>
            <a:pPr marL="571500" indent="-571500" defTabSz="742950">
              <a:spcBef>
                <a:spcPts val="5300"/>
              </a:spcBef>
              <a:defRPr sz="4319"/>
            </a:pPr>
            <a:r>
              <a:t>Our experimental evidence points to the AR(16) model as the best predictor (lowest MSFE, highest R^2), contrary to theory, which says AR(4) is best.</a:t>
            </a:r>
          </a:p>
          <a:p>
            <a:pPr marL="571500" indent="-571500" defTabSz="742950">
              <a:spcBef>
                <a:spcPts val="5300"/>
              </a:spcBef>
              <a:defRPr sz="4319"/>
            </a:pPr>
            <a:r>
              <a:t>Why? Likely due to too small a sample size.</a:t>
            </a:r>
          </a:p>
          <a:p>
            <a:pPr marL="571500" indent="-571500" defTabSz="742950">
              <a:spcBef>
                <a:spcPts val="5300"/>
              </a:spcBef>
              <a:defRPr sz="4319"/>
            </a:pPr>
            <a:r>
              <a:t>Possible remedy: k-fold cross validation.</a:t>
            </a:r>
          </a:p>
          <a:p>
            <a:pPr marL="571500" indent="-571500" defTabSz="742950">
              <a:spcBef>
                <a:spcPts val="5300"/>
              </a:spcBef>
              <a:defRPr b="1" sz="4319"/>
            </a:pPr>
            <a:r>
              <a:t>We have insufficient evidence to reject the hypothesis that AR(4) models provide the best prediction of future economic growth. </a:t>
            </a:r>
          </a:p>
          <a:p>
            <a:pPr marL="571500" indent="-571500" defTabSz="742950">
              <a:spcBef>
                <a:spcPts val="5300"/>
              </a:spcBef>
              <a:defRPr sz="4319"/>
            </a:pPr>
            <a:r>
              <a:t>The task warrants further investigation.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Reproducibility"/>
          <p:cNvSpPr txBox="1"/>
          <p:nvPr>
            <p:ph type="title"/>
          </p:nvPr>
        </p:nvSpPr>
        <p:spPr>
          <a:prstGeom prst="rect">
            <a:avLst/>
          </a:prstGeom>
        </p:spPr>
        <p:txBody>
          <a:bodyPr/>
          <a:lstStyle/>
          <a:p>
            <a:pPr/>
            <a:r>
              <a:t>Reproducibility</a:t>
            </a:r>
          </a:p>
        </p:txBody>
      </p:sp>
      <p:sp>
        <p:nvSpPr>
          <p:cNvPr id="154" name="Description of computing infrastructure — All computation was run on the author's Macbook Air with a 1.1 GHz Dual-Core Intel Core i3 processor and 8GB memory.…"/>
          <p:cNvSpPr txBox="1"/>
          <p:nvPr>
            <p:ph type="body" idx="1"/>
          </p:nvPr>
        </p:nvSpPr>
        <p:spPr>
          <a:prstGeom prst="rect">
            <a:avLst/>
          </a:prstGeom>
        </p:spPr>
        <p:txBody>
          <a:bodyPr/>
          <a:lstStyle/>
          <a:p>
            <a:pPr marL="615950" indent="-615950" defTabSz="800735">
              <a:spcBef>
                <a:spcPts val="5700"/>
              </a:spcBef>
              <a:defRPr sz="4656"/>
            </a:pPr>
            <a:r>
              <a:t>Description of computing infrastructure — All computation was run on the author's Macbook Air with a 1.1 GHz Dual-Core Intel Core i3 processor and 8GB memory.</a:t>
            </a:r>
          </a:p>
          <a:p>
            <a:pPr marL="615950" indent="-615950" defTabSz="800735">
              <a:spcBef>
                <a:spcPts val="5700"/>
              </a:spcBef>
              <a:defRPr sz="4656"/>
            </a:pPr>
            <a:r>
              <a:t>Average runtime for each approach — Included in tables.</a:t>
            </a:r>
          </a:p>
          <a:p>
            <a:pPr marL="615950" indent="-615950" defTabSz="800735">
              <a:spcBef>
                <a:spcPts val="5700"/>
              </a:spcBef>
              <a:defRPr sz="4656"/>
            </a:pPr>
            <a:r>
              <a:t>Details of train/validation/test splits — Described in ‘Plan of attack’</a:t>
            </a:r>
          </a:p>
          <a:p>
            <a:pPr marL="615950" indent="-615950" defTabSz="800735">
              <a:spcBef>
                <a:spcPts val="5700"/>
              </a:spcBef>
              <a:defRPr sz="4656"/>
            </a:pPr>
            <a:r>
              <a:t>Corresponding validation performance for each reported test result — There are not separate validation and test sets in this paper.</a:t>
            </a:r>
          </a:p>
          <a:p>
            <a:pPr marL="615950" indent="-615950" defTabSz="800735">
              <a:spcBef>
                <a:spcPts val="5700"/>
              </a:spcBef>
              <a:defRPr sz="4656"/>
            </a:pPr>
            <a:r>
              <a:t>A link to implemented code — See </a:t>
            </a:r>
            <a:r>
              <a:rPr u="sng">
                <a:solidFill>
                  <a:schemeClr val="accent1">
                    <a:hueOff val="114395"/>
                    <a:lumOff val="-24975"/>
                  </a:schemeClr>
                </a:solidFill>
                <a:hlinkClick r:id="rId2" invalidUrl="" action="" tgtFrame="" tooltip="" history="1" highlightClick="0" endSnd="0"/>
              </a:rPr>
              <a:t>https://github.com/danlewis92/GDPproject</a:t>
            </a:r>
            <a:r>
              <a: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