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399" r:id="rId4"/>
    <p:sldId id="422" r:id="rId5"/>
    <p:sldId id="338" r:id="rId6"/>
    <p:sldId id="417" r:id="rId7"/>
    <p:sldId id="418" r:id="rId8"/>
    <p:sldId id="419" r:id="rId9"/>
    <p:sldId id="420" r:id="rId10"/>
    <p:sldId id="377" r:id="rId11"/>
    <p:sldId id="407" r:id="rId12"/>
    <p:sldId id="424" r:id="rId13"/>
    <p:sldId id="349" r:id="rId14"/>
    <p:sldId id="409" r:id="rId15"/>
    <p:sldId id="421" r:id="rId16"/>
    <p:sldId id="412" r:id="rId17"/>
    <p:sldId id="405" r:id="rId18"/>
    <p:sldId id="414" r:id="rId19"/>
    <p:sldId id="413" r:id="rId20"/>
    <p:sldId id="295" r:id="rId21"/>
    <p:sldId id="367" r:id="rId22"/>
    <p:sldId id="369" r:id="rId2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89925" autoAdjust="0"/>
  </p:normalViewPr>
  <p:slideViewPr>
    <p:cSldViewPr snapToGrid="0">
      <p:cViewPr varScale="1">
        <p:scale>
          <a:sx n="79" d="100"/>
          <a:sy n="79" d="100"/>
        </p:scale>
        <p:origin x="1229" y="67"/>
      </p:cViewPr>
      <p:guideLst>
        <p:guide orient="horz" pos="2160"/>
        <p:guide pos="3840"/>
      </p:guideLst>
    </p:cSldViewPr>
  </p:slideViewPr>
  <p:notesTextViewPr>
    <p:cViewPr>
      <p:scale>
        <a:sx n="3" d="2"/>
        <a:sy n="3" d="2"/>
      </p:scale>
      <p:origin x="0" y="0"/>
    </p:cViewPr>
  </p:notesTextViewPr>
  <p:notesViewPr>
    <p:cSldViewPr snapToGrid="0">
      <p:cViewPr varScale="1">
        <p:scale>
          <a:sx n="61" d="100"/>
          <a:sy n="61" d="100"/>
        </p:scale>
        <p:origin x="3254" y="38"/>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1" y="0"/>
            <a:ext cx="2945659" cy="496491"/>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sz="quarter" idx="1"/>
          </p:nvPr>
        </p:nvSpPr>
        <p:spPr>
          <a:xfrm>
            <a:off x="3850444" y="0"/>
            <a:ext cx="2945659" cy="496491"/>
          </a:xfrm>
          <a:prstGeom prst="rect">
            <a:avLst/>
          </a:prstGeom>
        </p:spPr>
        <p:txBody>
          <a:bodyPr vert="horz" lIns="91440" tIns="45720" rIns="91440" bIns="45720" rtlCol="0"/>
          <a:lstStyle>
            <a:lvl1pPr algn="r">
              <a:defRPr sz="1200"/>
            </a:lvl1pPr>
          </a:lstStyle>
          <a:p>
            <a:fld id="{B14EAA79-2B25-4959-AC47-E0E265A5FA87}" type="datetimeFigureOut">
              <a:rPr lang="en-US" smtClean="0"/>
              <a:t>4/26/2022</a:t>
            </a:fld>
            <a:endParaRPr lang="en-US"/>
          </a:p>
        </p:txBody>
      </p:sp>
      <p:sp>
        <p:nvSpPr>
          <p:cNvPr id="4" name="מציין מיקום של כותרת תחתונה 3"/>
          <p:cNvSpPr>
            <a:spLocks noGrp="1"/>
          </p:cNvSpPr>
          <p:nvPr>
            <p:ph type="ftr" sz="quarter" idx="2"/>
          </p:nvPr>
        </p:nvSpPr>
        <p:spPr>
          <a:xfrm>
            <a:off x="1" y="9431600"/>
            <a:ext cx="2945659" cy="496491"/>
          </a:xfrm>
          <a:prstGeom prst="rect">
            <a:avLst/>
          </a:prstGeom>
        </p:spPr>
        <p:txBody>
          <a:bodyPr vert="horz" lIns="91440" tIns="45720" rIns="91440" bIns="45720" rtlCol="0" anchor="b"/>
          <a:lstStyle>
            <a:lvl1pPr algn="l">
              <a:defRPr sz="1200"/>
            </a:lvl1pPr>
          </a:lstStyle>
          <a:p>
            <a:endParaRPr lang="en-US"/>
          </a:p>
        </p:txBody>
      </p:sp>
      <p:sp>
        <p:nvSpPr>
          <p:cNvPr id="5" name="מציין מיקום של מספר שקופית 4"/>
          <p:cNvSpPr>
            <a:spLocks noGrp="1"/>
          </p:cNvSpPr>
          <p:nvPr>
            <p:ph type="sldNum" sz="quarter" idx="3"/>
          </p:nvPr>
        </p:nvSpPr>
        <p:spPr>
          <a:xfrm>
            <a:off x="3850444" y="9431600"/>
            <a:ext cx="2945659" cy="496491"/>
          </a:xfrm>
          <a:prstGeom prst="rect">
            <a:avLst/>
          </a:prstGeom>
        </p:spPr>
        <p:txBody>
          <a:bodyPr vert="horz" lIns="91440" tIns="45720" rIns="91440" bIns="45720" rtlCol="0" anchor="b"/>
          <a:lstStyle>
            <a:lvl1pPr algn="r">
              <a:defRPr sz="1200"/>
            </a:lvl1pPr>
          </a:lstStyle>
          <a:p>
            <a:fld id="{5BCFFA66-E840-4AF0-99EE-44F60CB58894}" type="slidenum">
              <a:rPr lang="en-US" smtClean="0"/>
              <a:t>‹#›</a:t>
            </a:fld>
            <a:endParaRPr lang="en-US"/>
          </a:p>
        </p:txBody>
      </p:sp>
    </p:spTree>
    <p:extLst>
      <p:ext uri="{BB962C8B-B14F-4D97-AF65-F5344CB8AC3E}">
        <p14:creationId xmlns:p14="http://schemas.microsoft.com/office/powerpoint/2010/main" val="1672463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8215"/>
          </a:xfrm>
          <a:prstGeom prst="rect">
            <a:avLst/>
          </a:prstGeom>
        </p:spPr>
        <p:txBody>
          <a:bodyPr vert="horz" lIns="91440" tIns="45720" rIns="91440" bIns="45720" rtlCol="0"/>
          <a:lstStyle>
            <a:lvl1pPr algn="r">
              <a:defRPr sz="1200"/>
            </a:lvl1pPr>
          </a:lstStyle>
          <a:p>
            <a:fld id="{8591034F-4674-4391-B7DC-11BABC90D21C}" type="datetimeFigureOut">
              <a:rPr lang="en-US" smtClean="0"/>
              <a:t>4/26/2022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3"/>
            <a:ext cx="5438140" cy="390986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1600"/>
            <a:ext cx="2945659" cy="49821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1600"/>
            <a:ext cx="2945659" cy="498215"/>
          </a:xfrm>
          <a:prstGeom prst="rect">
            <a:avLst/>
          </a:prstGeom>
        </p:spPr>
        <p:txBody>
          <a:bodyPr vert="horz" lIns="91440" tIns="45720" rIns="91440" bIns="45720" rtlCol="0" anchor="b"/>
          <a:lstStyle>
            <a:lvl1pPr algn="r">
              <a:defRPr sz="1200"/>
            </a:lvl1pPr>
          </a:lstStyle>
          <a:p>
            <a:fld id="{A89303DF-5101-4876-920B-5D6F4E6A9156}" type="slidenum">
              <a:rPr lang="en-US" smtClean="0"/>
              <a:t>‹#›</a:t>
            </a:fld>
            <a:endParaRPr lang="en-US"/>
          </a:p>
        </p:txBody>
      </p:sp>
    </p:spTree>
    <p:extLst>
      <p:ext uri="{BB962C8B-B14F-4D97-AF65-F5344CB8AC3E}">
        <p14:creationId xmlns:p14="http://schemas.microsoft.com/office/powerpoint/2010/main" val="294521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שלום,</a:t>
            </a:r>
            <a:r>
              <a:rPr lang="he-IL" baseline="0" dirty="0"/>
              <a:t> שמי דניאל, אני </a:t>
            </a:r>
            <a:r>
              <a:rPr lang="he-IL" baseline="0" dirty="0" err="1"/>
              <a:t>סטונדט</a:t>
            </a:r>
            <a:r>
              <a:rPr lang="he-IL" baseline="0" dirty="0"/>
              <a:t> לתואר ראשון במחלקה להנדסת מכונות במכללה להנדסה ע"ש סמי שמעון באר שבע. </a:t>
            </a:r>
            <a:endParaRPr lang="en-US" baseline="0" dirty="0"/>
          </a:p>
          <a:p>
            <a:pPr algn="r" rtl="1"/>
            <a:r>
              <a:rPr lang="he-IL" baseline="0" dirty="0"/>
              <a:t>היום אני אציג לכם תוצאות ראשונות של עבודת הגמר שלי תחת הנחייה של ד"ר זיו ברנד וד"ר איתן פישר. העבודה היא בנושא פיתוח אלגוריתם בקרה מבוסס </a:t>
            </a:r>
            <a:r>
              <a:rPr lang="he-IL" baseline="0" dirty="0" err="1" smtClean="0"/>
              <a:t>לימידת</a:t>
            </a:r>
            <a:r>
              <a:rPr lang="he-IL" baseline="0" dirty="0" smtClean="0"/>
              <a:t> </a:t>
            </a:r>
            <a:r>
              <a:rPr lang="he-IL" baseline="0" dirty="0"/>
              <a:t>מכונה עבור ריסון אקטיבי של רעידות למערכת מכאנית עם </a:t>
            </a:r>
            <a:r>
              <a:rPr lang="he-IL" baseline="0" dirty="0" err="1"/>
              <a:t>גמישון</a:t>
            </a:r>
            <a:r>
              <a:rPr lang="he-IL" baseline="0" dirty="0"/>
              <a:t>. </a:t>
            </a:r>
          </a:p>
          <a:p>
            <a:pPr algn="r" rtl="1"/>
            <a:r>
              <a:rPr lang="he-IL" baseline="0" dirty="0"/>
              <a:t>העבודה המוצגת היא חלק מפעילות מחקרית המתבצעת במרכז לבקרה של מערכות מכאניות גמישות בהובלה של ד"ר זיו ברנד.</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a:t>
            </a:fld>
            <a:endParaRPr lang="en-US"/>
          </a:p>
        </p:txBody>
      </p:sp>
    </p:spTree>
    <p:extLst>
      <p:ext uri="{BB962C8B-B14F-4D97-AF65-F5344CB8AC3E}">
        <p14:creationId xmlns:p14="http://schemas.microsoft.com/office/powerpoint/2010/main" val="1561542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לכן, מטרת</a:t>
            </a:r>
            <a:r>
              <a:rPr lang="he-IL" baseline="0" dirty="0"/>
              <a:t> עבודה זאת, היא לבחון בסימולציה ובניסוי את שיטת לימוד מכונה לצורך ריסון אקטיבי של רעידות למערכת מכאנית באמצעות מערכת בקרה בחוג סגור עבור מערכות שקיים קושי לרשום עבורן מודל דינאמי</a:t>
            </a:r>
            <a:r>
              <a:rPr lang="en-US" baseline="0" dirty="0"/>
              <a:t> </a:t>
            </a:r>
            <a:r>
              <a:rPr lang="he-IL" baseline="0" dirty="0"/>
              <a:t> או שהמודל ידוע באופן חלקי.</a:t>
            </a:r>
            <a:r>
              <a:rPr lang="en-US" baseline="0" dirty="0"/>
              <a:t> </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10</a:t>
            </a:fld>
            <a:endParaRPr lang="en-US"/>
          </a:p>
        </p:txBody>
      </p:sp>
    </p:spTree>
    <p:extLst>
      <p:ext uri="{BB962C8B-B14F-4D97-AF65-F5344CB8AC3E}">
        <p14:creationId xmlns:p14="http://schemas.microsoft.com/office/powerpoint/2010/main" val="73885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פיתוח</a:t>
            </a:r>
            <a:r>
              <a:rPr lang="he-IL" baseline="0" dirty="0"/>
              <a:t> אלגוריתם הבקרה מבוסס למידת מכונה ייבחן בעבודה זאת על מול מערכת מכאנית הכוללת מוט קשיח מחובר </a:t>
            </a:r>
            <a:r>
              <a:rPr lang="he-IL" baseline="0" dirty="0" err="1"/>
              <a:t>לגמישון</a:t>
            </a:r>
            <a:r>
              <a:rPr lang="he-IL" baseline="0" dirty="0"/>
              <a:t> מכאני, רעידות המוט נמדדות באמצעות חיישן קרבה ואלגוריתם בקרה מבוסס לימוד מכונה ימומש בבקר זמן אמת. אלגוריתם הבקרה ייקבע בכל רגע נתון את הכוחות המופעלים על המערכת המכאנית לצורך ריסון הרעידות. ארכיטקטורת המערכת מוצגת באיור לפניכם, ניתן לראות:....</a:t>
            </a:r>
          </a:p>
          <a:p>
            <a:pPr algn="r" rtl="1"/>
            <a:r>
              <a:rPr lang="he-IL" baseline="0" dirty="0"/>
              <a:t>עקרון הפעולה:........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11</a:t>
            </a:fld>
            <a:endParaRPr lang="en-US"/>
          </a:p>
        </p:txBody>
      </p:sp>
    </p:spTree>
    <p:extLst>
      <p:ext uri="{BB962C8B-B14F-4D97-AF65-F5344CB8AC3E}">
        <p14:creationId xmlns:p14="http://schemas.microsoft.com/office/powerpoint/2010/main" val="340065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פיתוח</a:t>
            </a:r>
            <a:r>
              <a:rPr lang="he-IL" baseline="0" dirty="0"/>
              <a:t> אלגוריתם הבקרה מבוסס למידת מכונה ייבחן בעבודה זאת על מול מערכת מכאנית הכוללת מוט קשיח מחובר </a:t>
            </a:r>
            <a:r>
              <a:rPr lang="he-IL" baseline="0" dirty="0" err="1"/>
              <a:t>לגמישון</a:t>
            </a:r>
            <a:r>
              <a:rPr lang="he-IL" baseline="0" dirty="0"/>
              <a:t> מכאני, רעידות המוט נמדדות באמצעות חיישן קרבה ואלגוריתם בקרה מבוסס לימוד מכונה ימומש בבקר זמן אמת. אלגוריתם הבקרה ייקבע בכל רגע נתון את הכוחות המופעלים על המערכת המכאנית לצורך ריסון הרעידות. ארכיטקטורת המערכת מוצגת באיור לפניכם, ניתן לראות:....</a:t>
            </a:r>
          </a:p>
          <a:p>
            <a:pPr algn="r" rtl="1"/>
            <a:r>
              <a:rPr lang="he-IL" baseline="0" dirty="0"/>
              <a:t>עקרון הפעולה:........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12</a:t>
            </a:fld>
            <a:endParaRPr lang="en-US"/>
          </a:p>
        </p:txBody>
      </p:sp>
    </p:spTree>
    <p:extLst>
      <p:ext uri="{BB962C8B-B14F-4D97-AF65-F5344CB8AC3E}">
        <p14:creationId xmlns:p14="http://schemas.microsoft.com/office/powerpoint/2010/main" val="142173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r" rtl="1"/>
                <a:r>
                  <a:rPr lang="he-IL" dirty="0"/>
                  <a:t>לצורך ביצוע סימולציות ותכנון בקר אופטימאלי,</a:t>
                </a:r>
                <a:r>
                  <a:rPr lang="he-IL" baseline="0" dirty="0"/>
                  <a:t> פותח מודל המערכת בהתבסס על החוק השני של ניוטון וחוק ביו-סבר וכוח לורנץ. </a:t>
                </a:r>
              </a:p>
              <a:p>
                <a:pPr algn="r" rtl="1"/>
                <a:r>
                  <a:rPr lang="he-IL" baseline="0" dirty="0"/>
                  <a:t>כאשר: </a:t>
                </a:r>
                <a:r>
                  <a:rPr lang="en-US" baseline="0" dirty="0"/>
                  <a:t>m</a:t>
                </a:r>
                <a:r>
                  <a:rPr lang="he-IL" baseline="0" dirty="0"/>
                  <a:t> מסה </a:t>
                </a:r>
                <a:r>
                  <a:rPr lang="he-IL" baseline="0" dirty="0" err="1"/>
                  <a:t>איקוולנטית</a:t>
                </a:r>
                <a:r>
                  <a:rPr lang="he-IL" baseline="0" dirty="0"/>
                  <a:t>, </a:t>
                </a:r>
                <a:r>
                  <a:rPr lang="en-US" baseline="0" dirty="0"/>
                  <a:t>k</a:t>
                </a:r>
                <a:r>
                  <a:rPr lang="he-IL" baseline="0" dirty="0"/>
                  <a:t> קשיחות </a:t>
                </a:r>
                <a:r>
                  <a:rPr lang="he-IL" baseline="0" dirty="0" err="1"/>
                  <a:t>הגמישון</a:t>
                </a:r>
                <a:r>
                  <a:rPr lang="he-IL" baseline="0" dirty="0"/>
                  <a:t>, </a:t>
                </a:r>
                <a:r>
                  <a:rPr lang="en-US" baseline="0" dirty="0"/>
                  <a:t>c</a:t>
                </a:r>
                <a:r>
                  <a:rPr lang="he-IL" baseline="0" dirty="0"/>
                  <a:t> ריסון מבני, </a:t>
                </a:r>
                <a:r>
                  <a:rPr lang="en-US" baseline="0" dirty="0"/>
                  <a:t>x</a:t>
                </a:r>
                <a:r>
                  <a:rPr lang="he-IL" baseline="0" dirty="0"/>
                  <a:t> תזוזת המסה, </a:t>
                </a:r>
                <a:r>
                  <a:rPr lang="en-US" baseline="0" dirty="0"/>
                  <a:t>F1</a:t>
                </a:r>
                <a:r>
                  <a:rPr lang="he-IL" baseline="0" dirty="0"/>
                  <a:t> ו- </a:t>
                </a:r>
                <a:r>
                  <a:rPr lang="en-US" baseline="0" dirty="0"/>
                  <a:t>F2</a:t>
                </a:r>
                <a:r>
                  <a:rPr lang="he-IL" baseline="0" dirty="0"/>
                  <a:t> כוחות אלקטרומגנטיים, </a:t>
                </a:r>
                <a14:m>
                  <m:oMath xmlns:m="http://schemas.openxmlformats.org/officeDocument/2006/math">
                    <m:sSub>
                      <m:sSubPr>
                        <m:ctrlPr>
                          <a:rPr lang="en-US" sz="1200" i="1" smtClean="0">
                            <a:solidFill>
                              <a:srgbClr val="836967"/>
                            </a:solidFill>
                            <a:latin typeface="Cambria Math" panose="02040503050406030204" pitchFamily="18" charset="0"/>
                          </a:rPr>
                        </m:ctrlPr>
                      </m:sSubPr>
                      <m:e>
                        <m:r>
                          <a:rPr lang="en-US" sz="1200" i="1">
                            <a:latin typeface="Cambria Math" panose="02040503050406030204" pitchFamily="18" charset="0"/>
                          </a:rPr>
                          <m:t>𝜇</m:t>
                        </m:r>
                      </m:e>
                      <m:sub>
                        <m:r>
                          <a:rPr lang="en-US" sz="1200" i="0">
                            <a:latin typeface="Cambria Math" panose="02040503050406030204" pitchFamily="18" charset="0"/>
                          </a:rPr>
                          <m:t>0</m:t>
                        </m:r>
                      </m:sub>
                    </m:sSub>
                  </m:oMath>
                </a14:m>
                <a:r>
                  <a:rPr lang="he-IL" dirty="0"/>
                  <a:t>- </a:t>
                </a:r>
                <a:r>
                  <a:rPr lang="he-IL" sz="1200" kern="1200" dirty="0">
                    <a:solidFill>
                      <a:schemeClr val="tx1"/>
                    </a:solidFill>
                    <a:effectLst/>
                    <a:latin typeface="+mn-lt"/>
                    <a:ea typeface="+mn-ea"/>
                    <a:cs typeface="+mn-cs"/>
                  </a:rPr>
                  <a:t>מקדם הפרמביליות בריק , </a:t>
                </a:r>
                <a14:m>
                  <m:oMath xmlns:m="http://schemas.openxmlformats.org/officeDocument/2006/math">
                    <m:sSub>
                      <m:sSubPr>
                        <m:ctrlPr>
                          <a:rPr lang="en-US" sz="1200" i="1" smtClean="0">
                            <a:solidFill>
                              <a:srgbClr val="836967"/>
                            </a:solidFill>
                            <a:latin typeface="Cambria Math" panose="02040503050406030204" pitchFamily="18" charset="0"/>
                          </a:rPr>
                        </m:ctrlPr>
                      </m:sSubPr>
                      <m:e>
                        <m:r>
                          <a:rPr lang="en-US" sz="1200" i="1">
                            <a:latin typeface="Cambria Math" panose="02040503050406030204" pitchFamily="18" charset="0"/>
                          </a:rPr>
                          <m:t>𝐴</m:t>
                        </m:r>
                      </m:e>
                      <m:sub>
                        <m:r>
                          <a:rPr lang="en-US" sz="1200" i="1">
                            <a:latin typeface="Cambria Math" panose="02040503050406030204" pitchFamily="18" charset="0"/>
                          </a:rPr>
                          <m:t>𝑠</m:t>
                        </m:r>
                      </m:sub>
                    </m:sSub>
                  </m:oMath>
                </a14:m>
                <a:r>
                  <a:rPr lang="he-IL" dirty="0"/>
                  <a:t> - </a:t>
                </a:r>
                <a:r>
                  <a:rPr lang="he-IL" sz="1200" kern="1200" dirty="0">
                    <a:solidFill>
                      <a:schemeClr val="tx1"/>
                    </a:solidFill>
                    <a:effectLst/>
                    <a:latin typeface="+mn-lt"/>
                    <a:ea typeface="+mn-ea"/>
                    <a:cs typeface="+mn-cs"/>
                  </a:rPr>
                  <a:t>השטח היעיל של מרווח האוויר, </a:t>
                </a:r>
                <a14:m>
                  <m:oMath xmlns:m="http://schemas.openxmlformats.org/officeDocument/2006/math">
                    <m:r>
                      <a:rPr lang="en-US" sz="1200" i="1" smtClean="0">
                        <a:latin typeface="Cambria Math" panose="02040503050406030204" pitchFamily="18" charset="0"/>
                      </a:rPr>
                      <m:t>𝑁</m:t>
                    </m:r>
                  </m:oMath>
                </a14:m>
                <a:r>
                  <a:rPr lang="he-IL" dirty="0"/>
                  <a:t> – מספר</a:t>
                </a:r>
                <a:r>
                  <a:rPr lang="he-IL" baseline="0" dirty="0"/>
                  <a:t> הכריכות, </a:t>
                </a:r>
                <a:r>
                  <a:rPr lang="en-US" baseline="0" dirty="0"/>
                  <a:t>I</a:t>
                </a:r>
                <a:r>
                  <a:rPr lang="he-IL" baseline="0" dirty="0"/>
                  <a:t> – הזרם העובר בסליל, </a:t>
                </a:r>
                <a:r>
                  <a:rPr lang="en-US" baseline="0" dirty="0"/>
                  <a:t>x</a:t>
                </a:r>
                <a:r>
                  <a:rPr lang="he-IL" baseline="0" dirty="0"/>
                  <a:t> – המרחק בין הסליל לחומר </a:t>
                </a:r>
                <a:r>
                  <a:rPr lang="he-IL" baseline="0" dirty="0" err="1"/>
                  <a:t>הפרומגנטי</a:t>
                </a:r>
                <a:r>
                  <a:rPr lang="he-IL" baseline="0" dirty="0"/>
                  <a:t>.</a:t>
                </a:r>
                <a:endParaRPr lang="en-US" dirty="0"/>
              </a:p>
            </p:txBody>
          </p:sp>
        </mc:Choice>
        <mc:Fallback xmlns="">
          <p:sp>
            <p:nvSpPr>
              <p:cNvPr id="3" name="מציין מיקום של הערות 2"/>
              <p:cNvSpPr>
                <a:spLocks noGrp="1"/>
              </p:cNvSpPr>
              <p:nvPr>
                <p:ph type="body" idx="1"/>
              </p:nvPr>
            </p:nvSpPr>
            <p:spPr/>
            <p:txBody>
              <a:bodyPr/>
              <a:lstStyle/>
              <a:p>
                <a:pPr algn="r" rtl="1"/>
                <a:r>
                  <a:rPr lang="he-IL" dirty="0"/>
                  <a:t>לצורך ביצוע </a:t>
                </a:r>
                <a:r>
                  <a:rPr lang="he-IL" dirty="0" smtClean="0"/>
                  <a:t>סימולציות ותכנון בקר אופטימאלי,</a:t>
                </a:r>
                <a:r>
                  <a:rPr lang="he-IL" baseline="0" dirty="0" smtClean="0"/>
                  <a:t> פותח מודל המערכת בהתבסס על החוק </a:t>
                </a:r>
                <a:r>
                  <a:rPr lang="he-IL" baseline="0" dirty="0"/>
                  <a:t>השני של </a:t>
                </a:r>
                <a:r>
                  <a:rPr lang="he-IL" baseline="0" dirty="0" smtClean="0"/>
                  <a:t>ניוטון וחוק ביו-סבר וכוח לורנץ. </a:t>
                </a:r>
              </a:p>
              <a:p>
                <a:pPr algn="r" rtl="1"/>
                <a:r>
                  <a:rPr lang="he-IL" baseline="0" dirty="0" smtClean="0"/>
                  <a:t>כאשר</a:t>
                </a:r>
                <a:r>
                  <a:rPr lang="he-IL" baseline="0" dirty="0"/>
                  <a:t>: </a:t>
                </a:r>
                <a:r>
                  <a:rPr lang="en-US" baseline="0" dirty="0"/>
                  <a:t>m</a:t>
                </a:r>
                <a:r>
                  <a:rPr lang="he-IL" baseline="0" dirty="0"/>
                  <a:t> מסה </a:t>
                </a:r>
                <a:r>
                  <a:rPr lang="he-IL" baseline="0" dirty="0" err="1"/>
                  <a:t>איקוולנטית</a:t>
                </a:r>
                <a:r>
                  <a:rPr lang="he-IL" baseline="0" dirty="0"/>
                  <a:t>, </a:t>
                </a:r>
                <a:r>
                  <a:rPr lang="en-US" baseline="0" dirty="0"/>
                  <a:t>k</a:t>
                </a:r>
                <a:r>
                  <a:rPr lang="he-IL" baseline="0" dirty="0"/>
                  <a:t> קשיחות </a:t>
                </a:r>
                <a:r>
                  <a:rPr lang="he-IL" baseline="0" dirty="0" err="1"/>
                  <a:t>הגמישון</a:t>
                </a:r>
                <a:r>
                  <a:rPr lang="he-IL" baseline="0" dirty="0"/>
                  <a:t>, </a:t>
                </a:r>
                <a:r>
                  <a:rPr lang="en-US" baseline="0" dirty="0"/>
                  <a:t>c</a:t>
                </a:r>
                <a:r>
                  <a:rPr lang="he-IL" baseline="0" dirty="0"/>
                  <a:t> ריסון מבני, </a:t>
                </a:r>
                <a:r>
                  <a:rPr lang="en-US" baseline="0" dirty="0"/>
                  <a:t>x</a:t>
                </a:r>
                <a:r>
                  <a:rPr lang="he-IL" baseline="0" dirty="0"/>
                  <a:t> תזוזת המסה, </a:t>
                </a:r>
                <a:r>
                  <a:rPr lang="en-US" baseline="0" dirty="0"/>
                  <a:t>F1</a:t>
                </a:r>
                <a:r>
                  <a:rPr lang="he-IL" baseline="0" dirty="0"/>
                  <a:t> ו- </a:t>
                </a:r>
                <a:r>
                  <a:rPr lang="en-US" baseline="0" dirty="0"/>
                  <a:t>F2</a:t>
                </a:r>
                <a:r>
                  <a:rPr lang="he-IL" baseline="0" dirty="0"/>
                  <a:t> כוחות </a:t>
                </a:r>
                <a:r>
                  <a:rPr lang="he-IL" baseline="0" dirty="0" smtClean="0"/>
                  <a:t>אלקטרומגנטיים, </a:t>
                </a:r>
                <a:r>
                  <a:rPr lang="en-US" sz="1200" i="0">
                    <a:latin typeface="Cambria Math" panose="02040503050406030204" pitchFamily="18" charset="0"/>
                  </a:rPr>
                  <a:t>𝜇</a:t>
                </a:r>
                <a:r>
                  <a:rPr lang="en-US" sz="1200" i="0" smtClean="0">
                    <a:solidFill>
                      <a:srgbClr val="836967"/>
                    </a:solidFill>
                    <a:latin typeface="Cambria Math" panose="02040503050406030204" pitchFamily="18" charset="0"/>
                  </a:rPr>
                  <a:t>_</a:t>
                </a:r>
                <a:r>
                  <a:rPr lang="en-US" sz="1200" i="0">
                    <a:latin typeface="Cambria Math" panose="02040503050406030204" pitchFamily="18" charset="0"/>
                  </a:rPr>
                  <a:t>0</a:t>
                </a:r>
                <a:r>
                  <a:rPr lang="he-IL" dirty="0"/>
                  <a:t>- </a:t>
                </a:r>
                <a:r>
                  <a:rPr lang="he-IL" sz="1200" kern="1200" dirty="0">
                    <a:solidFill>
                      <a:schemeClr val="tx1"/>
                    </a:solidFill>
                    <a:effectLst/>
                    <a:latin typeface="+mn-lt"/>
                    <a:ea typeface="+mn-ea"/>
                    <a:cs typeface="+mn-cs"/>
                  </a:rPr>
                  <a:t>מקדם הפרמביליות בריק , </a:t>
                </a:r>
                <a:r>
                  <a:rPr lang="en-US" sz="1200" i="0">
                    <a:latin typeface="Cambria Math" panose="02040503050406030204" pitchFamily="18" charset="0"/>
                  </a:rPr>
                  <a:t>𝐴</a:t>
                </a:r>
                <a:r>
                  <a:rPr lang="en-US" sz="1200" i="0" smtClean="0">
                    <a:solidFill>
                      <a:srgbClr val="836967"/>
                    </a:solidFill>
                    <a:latin typeface="Cambria Math" panose="02040503050406030204" pitchFamily="18" charset="0"/>
                  </a:rPr>
                  <a:t>_</a:t>
                </a:r>
                <a:r>
                  <a:rPr lang="en-US" sz="1200" i="0">
                    <a:latin typeface="Cambria Math" panose="02040503050406030204" pitchFamily="18" charset="0"/>
                  </a:rPr>
                  <a:t>𝑠</a:t>
                </a:r>
                <a:r>
                  <a:rPr lang="he-IL" dirty="0"/>
                  <a:t> - </a:t>
                </a:r>
                <a:r>
                  <a:rPr lang="he-IL" sz="1200" kern="1200" dirty="0">
                    <a:solidFill>
                      <a:schemeClr val="tx1"/>
                    </a:solidFill>
                    <a:effectLst/>
                    <a:latin typeface="+mn-lt"/>
                    <a:ea typeface="+mn-ea"/>
                    <a:cs typeface="+mn-cs"/>
                  </a:rPr>
                  <a:t>השטח היעיל של מרווח האוויר, </a:t>
                </a:r>
                <a:r>
                  <a:rPr lang="en-US" sz="1200" i="0" smtClean="0">
                    <a:latin typeface="Cambria Math" panose="02040503050406030204" pitchFamily="18" charset="0"/>
                  </a:rPr>
                  <a:t>𝑁</a:t>
                </a:r>
                <a:r>
                  <a:rPr lang="he-IL" dirty="0"/>
                  <a:t> – מספר</a:t>
                </a:r>
                <a:r>
                  <a:rPr lang="he-IL" baseline="0" dirty="0"/>
                  <a:t> הכריכות, </a:t>
                </a:r>
                <a:r>
                  <a:rPr lang="en-US" baseline="0" dirty="0"/>
                  <a:t>I</a:t>
                </a:r>
                <a:r>
                  <a:rPr lang="he-IL" baseline="0" dirty="0"/>
                  <a:t> – הזרם העובר בסליל, </a:t>
                </a:r>
                <a:r>
                  <a:rPr lang="en-US" baseline="0" dirty="0"/>
                  <a:t>S</a:t>
                </a:r>
                <a:r>
                  <a:rPr lang="he-IL" baseline="0" dirty="0"/>
                  <a:t> – המרחק בין הסליל לחומר </a:t>
                </a:r>
                <a:r>
                  <a:rPr lang="he-IL" baseline="0" dirty="0" err="1"/>
                  <a:t>הפרומגנטי</a:t>
                </a:r>
                <a:r>
                  <a:rPr lang="he-IL" baseline="0" dirty="0"/>
                  <a:t>.</a:t>
                </a:r>
                <a:endParaRPr lang="en-US" dirty="0"/>
              </a:p>
            </p:txBody>
          </p:sp>
        </mc:Fallback>
      </mc:AlternateContent>
      <p:sp>
        <p:nvSpPr>
          <p:cNvPr id="4" name="מציין מיקום של מספר שקופית 3"/>
          <p:cNvSpPr>
            <a:spLocks noGrp="1"/>
          </p:cNvSpPr>
          <p:nvPr>
            <p:ph type="sldNum" sz="quarter" idx="10"/>
          </p:nvPr>
        </p:nvSpPr>
        <p:spPr/>
        <p:txBody>
          <a:bodyPr/>
          <a:lstStyle/>
          <a:p>
            <a:fld id="{A89303DF-5101-4876-920B-5D6F4E6A9156}" type="slidenum">
              <a:rPr lang="en-US" smtClean="0"/>
              <a:t>13</a:t>
            </a:fld>
            <a:endParaRPr lang="en-US"/>
          </a:p>
        </p:txBody>
      </p:sp>
    </p:spTree>
    <p:extLst>
      <p:ext uri="{BB962C8B-B14F-4D97-AF65-F5344CB8AC3E}">
        <p14:creationId xmlns:p14="http://schemas.microsoft.com/office/powerpoint/2010/main" val="738858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נשלב את מודל הכוח המגנטי במשוואת התנועה ונקבל את מודל המערכת ה</a:t>
            </a:r>
            <a:r>
              <a:rPr lang="he-IL" baseline="0" dirty="0"/>
              <a:t>מתואר כאן. </a:t>
            </a:r>
          </a:p>
          <a:p>
            <a:pPr algn="r" rtl="1"/>
            <a:r>
              <a:rPr lang="he-IL" baseline="0" dirty="0"/>
              <a:t>ניתן לראות כי המודל אינו ליניארי ואינו יציב. שימו לב שהכוחות תלויים ביחס הפוך למרחק, כלומר ככל שהמרחק קטן כך הכוח גדל (הפוך מקפיץ) לכן מדובר בתופעה הגורמת לחוסר יציבות.</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14</a:t>
            </a:fld>
            <a:endParaRPr lang="en-US"/>
          </a:p>
        </p:txBody>
      </p:sp>
    </p:spTree>
    <p:extLst>
      <p:ext uri="{BB962C8B-B14F-4D97-AF65-F5344CB8AC3E}">
        <p14:creationId xmlns:p14="http://schemas.microsoft.com/office/powerpoint/2010/main" val="411414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baseline="0" dirty="0"/>
              <a:t>לצורך תכנון </a:t>
            </a:r>
            <a:r>
              <a:rPr lang="he-IL" dirty="0"/>
              <a:t>בקר אופטימאלי יש צורך בביצוע </a:t>
            </a:r>
            <a:r>
              <a:rPr lang="he-IL" baseline="0" dirty="0" err="1"/>
              <a:t>לינאריזציה</a:t>
            </a:r>
            <a:r>
              <a:rPr lang="he-IL" baseline="0" dirty="0"/>
              <a:t> למודל המערכת סביב נקודת שיווי משקל. </a:t>
            </a:r>
          </a:p>
          <a:p>
            <a:pPr algn="r" rtl="1"/>
            <a:r>
              <a:rPr lang="he-IL" baseline="0" dirty="0"/>
              <a:t>ניתן לתאר את המודל הזה במרחב המצב כפי שמוצג כאן. כאשר </a:t>
            </a:r>
            <a:r>
              <a:rPr lang="en-US" baseline="0" dirty="0"/>
              <a:t>A</a:t>
            </a:r>
            <a:r>
              <a:rPr lang="he-IL" baseline="0" dirty="0"/>
              <a:t>,</a:t>
            </a:r>
            <a:r>
              <a:rPr lang="en-US" baseline="0" dirty="0"/>
              <a:t>B</a:t>
            </a:r>
            <a:r>
              <a:rPr lang="he-IL" baseline="0" dirty="0"/>
              <a:t>,</a:t>
            </a:r>
            <a:r>
              <a:rPr lang="en-US" baseline="0" dirty="0"/>
              <a:t>C</a:t>
            </a:r>
            <a:r>
              <a:rPr lang="he-IL" baseline="0" dirty="0"/>
              <a:t> ו </a:t>
            </a:r>
            <a:r>
              <a:rPr lang="en-US" baseline="0" dirty="0"/>
              <a:t>D</a:t>
            </a:r>
            <a:r>
              <a:rPr lang="he-IL" baseline="0" dirty="0"/>
              <a:t> הם מטריצות, </a:t>
            </a:r>
            <a:r>
              <a:rPr lang="en-US" baseline="0" dirty="0"/>
              <a:t>x</a:t>
            </a:r>
            <a:r>
              <a:rPr lang="he-IL" baseline="0" dirty="0"/>
              <a:t>  הוא וקטור משתני המצב. ו-</a:t>
            </a:r>
            <a:r>
              <a:rPr lang="en-US" baseline="0" dirty="0"/>
              <a:t>y</a:t>
            </a:r>
            <a:r>
              <a:rPr lang="he-IL" baseline="0" dirty="0"/>
              <a:t> הוא המדידות המתקבלות מהחיישן.</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15</a:t>
            </a:fld>
            <a:endParaRPr lang="en-US"/>
          </a:p>
        </p:txBody>
      </p:sp>
    </p:spTree>
    <p:extLst>
      <p:ext uri="{BB962C8B-B14F-4D97-AF65-F5344CB8AC3E}">
        <p14:creationId xmlns:p14="http://schemas.microsoft.com/office/powerpoint/2010/main" val="246276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כעת</a:t>
            </a:r>
            <a:r>
              <a:rPr lang="he-IL" baseline="0" dirty="0"/>
              <a:t> אציג סימולציות השוואתיות בין בקר אופטימאלי לבקר מבוסס לימוד מכונה לריסון אקטיבי של רעידות במערכת המכאנית הנתונה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16</a:t>
            </a:fld>
            <a:endParaRPr lang="en-US"/>
          </a:p>
        </p:txBody>
      </p:sp>
    </p:spTree>
    <p:extLst>
      <p:ext uri="{BB962C8B-B14F-4D97-AF65-F5344CB8AC3E}">
        <p14:creationId xmlns:p14="http://schemas.microsoft.com/office/powerpoint/2010/main" val="1076382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הסימולציה</a:t>
            </a:r>
            <a:r>
              <a:rPr lang="he-IL" baseline="0" dirty="0"/>
              <a:t> כאן מציגה את תזוזה מסת הקצה ללא בקרה. ניתן לראות כי למערכת לוקח זמן ממושך עד להתרסנות הודות לריסון מבני נמוך.</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17</a:t>
            </a:fld>
            <a:endParaRPr lang="en-US"/>
          </a:p>
        </p:txBody>
      </p:sp>
    </p:spTree>
    <p:extLst>
      <p:ext uri="{BB962C8B-B14F-4D97-AF65-F5344CB8AC3E}">
        <p14:creationId xmlns:p14="http://schemas.microsoft.com/office/powerpoint/2010/main" val="86325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כאן</a:t>
            </a:r>
            <a:r>
              <a:rPr lang="he-IL" baseline="0" dirty="0"/>
              <a:t> ניתן לראות תוצאות סימולציה של המערכת המכאנית בשילוב בקר אופטימאלי ובקר מבוסס לימוד מכונה אל מול מודל מערכת לינארי, ניתן לראות שתוצאות לימוד המכונה קרובות לאופטימאלי ע"פ הערך שך </a:t>
            </a:r>
            <a:r>
              <a:rPr lang="he-IL" baseline="0" dirty="0" err="1"/>
              <a:t>פונקצית</a:t>
            </a:r>
            <a:r>
              <a:rPr lang="he-IL" baseline="0" dirty="0"/>
              <a:t> המחיר ובנוסף ניתן לראות שהביצועים הדינאמיים דומים. שימו לב, שגם האלגוריתמי הבקרה שהתקבלו בחישוב דומים בצורתם ודיי דומים בערכם. זמן החישוב לבקר מבוסס זמן מכונה הוא כשעה.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18</a:t>
            </a:fld>
            <a:endParaRPr lang="en-US"/>
          </a:p>
        </p:txBody>
      </p:sp>
    </p:spTree>
    <p:extLst>
      <p:ext uri="{BB962C8B-B14F-4D97-AF65-F5344CB8AC3E}">
        <p14:creationId xmlns:p14="http://schemas.microsoft.com/office/powerpoint/2010/main" val="1219265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ההשוואה</a:t>
            </a:r>
            <a:r>
              <a:rPr lang="he-IL" baseline="0" dirty="0"/>
              <a:t> כאן היא אל מול מודל המערכת הלא ליניארית, במקרה זה ערך המחיר של בקרה מבוססת לימוד מכונה יוצר טוב במעט, גם כאן הביצועים דומים ומבנה הבקר זהה עם ערכים דיי דומים. זמן החישוב לבקר מבוסס זמן מכונה הוא כשעה.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19</a:t>
            </a:fld>
            <a:endParaRPr lang="en-US"/>
          </a:p>
        </p:txBody>
      </p:sp>
    </p:spTree>
    <p:extLst>
      <p:ext uri="{BB962C8B-B14F-4D97-AF65-F5344CB8AC3E}">
        <p14:creationId xmlns:p14="http://schemas.microsoft.com/office/powerpoint/2010/main" val="94356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המצגת</a:t>
            </a:r>
            <a:r>
              <a:rPr lang="he-IL" baseline="0" dirty="0"/>
              <a:t> כוללת: רקע כללית ומוטיבציה, מטרות העבודה, תוצאות סימולציה מסקנות ותוכנית המשך ולבסוף זמן לשאלות.</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2</a:t>
            </a:fld>
            <a:endParaRPr lang="en-US"/>
          </a:p>
        </p:txBody>
      </p:sp>
    </p:spTree>
    <p:extLst>
      <p:ext uri="{BB962C8B-B14F-4D97-AF65-F5344CB8AC3E}">
        <p14:creationId xmlns:p14="http://schemas.microsoft.com/office/powerpoint/2010/main" val="1575293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תוצאות סימולציה שהתקבלו</a:t>
            </a:r>
            <a:r>
              <a:rPr lang="he-IL" baseline="0" dirty="0"/>
              <a:t> על ידי שימוש בחוק בקרה מבוסס ל</a:t>
            </a:r>
            <a:r>
              <a:rPr lang="he-IL" dirty="0"/>
              <a:t>מידת מכונה דומות לחוק בקרה מבוסס בקרה אופטימלית עבור המערכת המכנית הנתונה.</a:t>
            </a:r>
            <a:endParaRPr lang="en-US" dirty="0"/>
          </a:p>
          <a:p>
            <a:pPr marL="171450" indent="-171450" algn="r" rtl="1">
              <a:buFont typeface="Arial" panose="020B0604020202020204" pitchFamily="34" charset="0"/>
              <a:buChar char="•"/>
            </a:pPr>
            <a:r>
              <a:rPr lang="he-IL" dirty="0"/>
              <a:t>נראה שקיים פוטנציאל בשימוש בבקרה מבוססת למידת מכונה עבור מערכות לא ליניאריות עם אי ודאות באמצעות מדידת</a:t>
            </a:r>
            <a:r>
              <a:rPr lang="he-IL" baseline="0" dirty="0"/>
              <a:t> </a:t>
            </a:r>
            <a:r>
              <a:rPr lang="he-IL" dirty="0"/>
              <a:t>נתוני כניסה</a:t>
            </a:r>
            <a:r>
              <a:rPr lang="he-IL" baseline="0" dirty="0"/>
              <a:t> ויציאה</a:t>
            </a:r>
            <a:r>
              <a:rPr lang="he-IL" dirty="0"/>
              <a:t>.</a:t>
            </a:r>
            <a:endParaRPr lang="en-US" dirty="0"/>
          </a:p>
        </p:txBody>
      </p:sp>
      <p:sp>
        <p:nvSpPr>
          <p:cNvPr id="4" name="Slide Number Placeholder 3"/>
          <p:cNvSpPr>
            <a:spLocks noGrp="1"/>
          </p:cNvSpPr>
          <p:nvPr>
            <p:ph type="sldNum" sz="quarter" idx="10"/>
          </p:nvPr>
        </p:nvSpPr>
        <p:spPr/>
        <p:txBody>
          <a:bodyPr/>
          <a:lstStyle/>
          <a:p>
            <a:fld id="{A89303DF-5101-4876-920B-5D6F4E6A9156}" type="slidenum">
              <a:rPr lang="en-US" smtClean="0"/>
              <a:t>20</a:t>
            </a:fld>
            <a:endParaRPr lang="en-US"/>
          </a:p>
        </p:txBody>
      </p:sp>
    </p:spTree>
    <p:extLst>
      <p:ext uri="{BB962C8B-B14F-4D97-AF65-F5344CB8AC3E}">
        <p14:creationId xmlns:p14="http://schemas.microsoft.com/office/powerpoint/2010/main" val="3072459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פיתוח סביבה ניסויית להרצת אלגוריתמי </a:t>
            </a:r>
            <a:r>
              <a:rPr lang="en-US" dirty="0"/>
              <a:t>MLC</a:t>
            </a:r>
            <a:r>
              <a:rPr lang="he-IL" dirty="0"/>
              <a:t> עם מערכות פיזיקאליות.</a:t>
            </a:r>
          </a:p>
          <a:p>
            <a:pPr marL="171450" indent="-171450" algn="r" rtl="1">
              <a:buFont typeface="Arial" panose="020B0604020202020204" pitchFamily="34" charset="0"/>
              <a:buChar char="•"/>
            </a:pPr>
            <a:r>
              <a:rPr lang="he-IL" dirty="0"/>
              <a:t>ביצוע ניסויי</a:t>
            </a:r>
            <a:r>
              <a:rPr lang="he-IL" baseline="0" dirty="0"/>
              <a:t> אימות במערכת פיזיקאלית הנתונה.</a:t>
            </a:r>
          </a:p>
          <a:p>
            <a:pPr marL="171450" indent="-171450" algn="r" rtl="1">
              <a:buFont typeface="Arial" panose="020B0604020202020204" pitchFamily="34" charset="0"/>
              <a:buChar char="•"/>
            </a:pPr>
            <a:r>
              <a:rPr lang="he-IL" baseline="0" dirty="0"/>
              <a:t>השוואת תוצאות הניסוי מול תוצאות הסימולציה שהוצגו בעבודה זאת.</a:t>
            </a:r>
          </a:p>
          <a:p>
            <a:pPr marL="171450" indent="-171450" algn="r" rtl="1">
              <a:buFont typeface="Arial" panose="020B0604020202020204" pitchFamily="34" charset="0"/>
              <a:buChar char="•"/>
            </a:pPr>
            <a:r>
              <a:rPr lang="he-IL" baseline="0" dirty="0"/>
              <a:t>תכנון משערך דינאמי מבוסס לימוד מכונה.</a:t>
            </a:r>
            <a:endParaRPr lang="en-US" dirty="0"/>
          </a:p>
        </p:txBody>
      </p:sp>
      <p:sp>
        <p:nvSpPr>
          <p:cNvPr id="4" name="Slide Number Placeholder 3"/>
          <p:cNvSpPr>
            <a:spLocks noGrp="1"/>
          </p:cNvSpPr>
          <p:nvPr>
            <p:ph type="sldNum" sz="quarter" idx="10"/>
          </p:nvPr>
        </p:nvSpPr>
        <p:spPr/>
        <p:txBody>
          <a:bodyPr/>
          <a:lstStyle/>
          <a:p>
            <a:fld id="{A89303DF-5101-4876-920B-5D6F4E6A9156}" type="slidenum">
              <a:rPr lang="en-US" smtClean="0"/>
              <a:t>21</a:t>
            </a:fld>
            <a:endParaRPr lang="en-US"/>
          </a:p>
        </p:txBody>
      </p:sp>
    </p:spTree>
    <p:extLst>
      <p:ext uri="{BB962C8B-B14F-4D97-AF65-F5344CB8AC3E}">
        <p14:creationId xmlns:p14="http://schemas.microsoft.com/office/powerpoint/2010/main" val="3072459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303DF-5101-4876-920B-5D6F4E6A9156}" type="slidenum">
              <a:rPr lang="en-US" smtClean="0"/>
              <a:t>22</a:t>
            </a:fld>
            <a:endParaRPr lang="en-US"/>
          </a:p>
        </p:txBody>
      </p:sp>
    </p:spTree>
    <p:extLst>
      <p:ext uri="{BB962C8B-B14F-4D97-AF65-F5344CB8AC3E}">
        <p14:creationId xmlns:p14="http://schemas.microsoft.com/office/powerpoint/2010/main" val="307245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קיימים</a:t>
            </a:r>
            <a:r>
              <a:rPr lang="he-IL" baseline="0" dirty="0"/>
              <a:t> יישומים רבים של מערכות מכאניות גמישות. להלן מספר דוגמאות שנלקחו מהספרות: גוף מטוס וצוללת, טילים, קנה תותח, מניפולטורים ושולחנות מיקרומטרים מדויקים בהן ניתן לראות שנעשה שימוש </a:t>
            </a:r>
            <a:r>
              <a:rPr lang="he-IL" baseline="0" dirty="0" err="1"/>
              <a:t>בגמישון</a:t>
            </a:r>
            <a:r>
              <a:rPr lang="he-IL" baseline="0" dirty="0"/>
              <a:t> המאפשר תנועה זוויתית ללא צורך </a:t>
            </a:r>
            <a:r>
              <a:rPr lang="he-IL" baseline="0" dirty="0" err="1"/>
              <a:t>במיסבים</a:t>
            </a:r>
            <a:r>
              <a:rPr lang="he-IL" baseline="0" dirty="0"/>
              <a:t>, גלגל תנופה במערכות לאגירת אנרגיה קינטית וחריטה של צילינדרים דקי דופן.</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3</a:t>
            </a:fld>
            <a:endParaRPr lang="en-US"/>
          </a:p>
        </p:txBody>
      </p:sp>
    </p:spTree>
    <p:extLst>
      <p:ext uri="{BB962C8B-B14F-4D97-AF65-F5344CB8AC3E}">
        <p14:creationId xmlns:p14="http://schemas.microsoft.com/office/powerpoint/2010/main" val="185953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a:t>קיימים</a:t>
            </a:r>
            <a:r>
              <a:rPr lang="he-IL" baseline="0" dirty="0"/>
              <a:t> יישומים רבים של מערכות מכאניות גמישות. להלן מספר דוגמאות שנלקחו מהספרות: גוף מטוס וצוללת, טילים, קנה תותח, מניפולטורים ושולחנות מיקרומטרים מדויקים בהן ניתן לראות שנעשה שימוש </a:t>
            </a:r>
            <a:r>
              <a:rPr lang="he-IL" baseline="0" dirty="0" err="1"/>
              <a:t>בגמישון</a:t>
            </a:r>
            <a:r>
              <a:rPr lang="he-IL" baseline="0" dirty="0"/>
              <a:t> המאפשר תנועה זוויתית ללא צורך </a:t>
            </a:r>
            <a:r>
              <a:rPr lang="he-IL" baseline="0" dirty="0" err="1"/>
              <a:t>במיסבים</a:t>
            </a:r>
            <a:r>
              <a:rPr lang="he-IL" baseline="0" dirty="0"/>
              <a:t>, גלגל תנופה במערכות לאגירת אנרגיה קינטית וחריטה של צילינדרים דקי דופן.</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4</a:t>
            </a:fld>
            <a:endParaRPr lang="en-US"/>
          </a:p>
        </p:txBody>
      </p:sp>
    </p:spTree>
    <p:extLst>
      <p:ext uri="{BB962C8B-B14F-4D97-AF65-F5344CB8AC3E}">
        <p14:creationId xmlns:p14="http://schemas.microsoft.com/office/powerpoint/2010/main" val="252453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שימוש בגישות</a:t>
            </a:r>
            <a:r>
              <a:rPr lang="he-IL" baseline="0" dirty="0"/>
              <a:t> של ריסון</a:t>
            </a:r>
            <a:r>
              <a:rPr lang="he-IL" dirty="0"/>
              <a:t> אקטיבי של רעידות נהפך להיות פופולרי.</a:t>
            </a:r>
            <a:r>
              <a:rPr lang="he-IL" baseline="0" dirty="0"/>
              <a:t> בריסון אקטיבי המטרה היא להפחית את הרעידות ולשמור על המערכת בנקודת שיווי משקל באמצעות מערכת בקרה בחוג סגור. </a:t>
            </a:r>
          </a:p>
          <a:p>
            <a:pPr algn="r" rtl="1"/>
            <a:r>
              <a:rPr lang="he-IL" baseline="0" dirty="0"/>
              <a:t>בגישה זאת ניתן גם לרסן את הרעידות גם בנוכחות של הפרעות חיצוניות, אי וודאות במודל ותוך שינויי פרמטרים בזמן התהליך.</a:t>
            </a:r>
          </a:p>
          <a:p>
            <a:pPr algn="r" rtl="1"/>
            <a:r>
              <a:rPr lang="he-IL" baseline="0" dirty="0"/>
              <a:t>שיטה נפוצה לדיכוי רעידות היא שימוש בבקרה אופטימאלית, באמצעותה ניתן למצוא חוק בקרת משוב אשר ממזער </a:t>
            </a:r>
            <a:r>
              <a:rPr lang="he-IL" baseline="0" dirty="0" err="1"/>
              <a:t>פונקצית</a:t>
            </a:r>
            <a:r>
              <a:rPr lang="he-IL" baseline="0" dirty="0"/>
              <a:t> מחיר נתונה ותוך התבססות על מודל מערכת ידוע.</a:t>
            </a:r>
          </a:p>
          <a:p>
            <a:pPr algn="r" rtl="1"/>
            <a:r>
              <a:rPr lang="he-IL" baseline="0" dirty="0"/>
              <a:t>לעיתים קיים ידע חלקי על מודל המערכת ולעיתים בכלל הוא לא ידוע, במקרים אלו שימוש בשיטת לימוד מכונה יכולה לעזור. שיטת לימוד מכונה יכולה למצוא פתרון קרוב לאופטימאלי בהתבסס על </a:t>
            </a:r>
            <a:r>
              <a:rPr lang="he-IL" baseline="0" dirty="0" err="1"/>
              <a:t>פונקצית</a:t>
            </a:r>
            <a:r>
              <a:rPr lang="he-IL" baseline="0" dirty="0"/>
              <a:t> מחיר נתונה וללא ידיעת מודל המערכת.</a:t>
            </a:r>
            <a:endParaRPr lang="he-IL"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5</a:t>
            </a:fld>
            <a:endParaRPr lang="en-US"/>
          </a:p>
        </p:txBody>
      </p:sp>
    </p:spTree>
    <p:extLst>
      <p:ext uri="{BB962C8B-B14F-4D97-AF65-F5344CB8AC3E}">
        <p14:creationId xmlns:p14="http://schemas.microsoft.com/office/powerpoint/2010/main" val="73885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בבקרה</a:t>
            </a:r>
            <a:r>
              <a:rPr lang="he-IL" baseline="0" dirty="0"/>
              <a:t> אופטימאלית, אנחנו מעוניינים למצוא בקר </a:t>
            </a:r>
            <a:r>
              <a:rPr lang="en-US" baseline="0" dirty="0"/>
              <a:t>K</a:t>
            </a:r>
            <a:r>
              <a:rPr lang="he-IL" baseline="0" dirty="0"/>
              <a:t> אשר ממזער </a:t>
            </a:r>
            <a:r>
              <a:rPr lang="he-IL" baseline="0" dirty="0" err="1"/>
              <a:t>פונקצית</a:t>
            </a:r>
            <a:r>
              <a:rPr lang="he-IL" baseline="0" dirty="0"/>
              <a:t> מחיר נתונה </a:t>
            </a:r>
            <a:r>
              <a:rPr lang="en-US" baseline="0" dirty="0"/>
              <a:t>j</a:t>
            </a:r>
            <a:r>
              <a:rPr lang="he-IL" baseline="0" dirty="0"/>
              <a:t>. במקרה של מערכת לינארית (בדומה למודל מרחב המצב שתואר בשקף הקודם), הבקר האופטימאלי יהיה מהצורה </a:t>
            </a:r>
            <a:r>
              <a:rPr lang="en-US" baseline="0" dirty="0"/>
              <a:t>k=(R^-1)B’P</a:t>
            </a:r>
            <a:r>
              <a:rPr lang="he-IL" baseline="0" dirty="0"/>
              <a:t> כאשר מטריצה </a:t>
            </a:r>
            <a:r>
              <a:rPr lang="en-US" baseline="0" dirty="0"/>
              <a:t>P</a:t>
            </a:r>
            <a:r>
              <a:rPr lang="he-IL" baseline="0" dirty="0"/>
              <a:t> ניתנת לחישוב על ידי פתרון משוואת </a:t>
            </a:r>
            <a:r>
              <a:rPr lang="he-IL" baseline="0" dirty="0" err="1"/>
              <a:t>ריקאטי</a:t>
            </a:r>
            <a:r>
              <a:rPr lang="he-IL" baseline="0" dirty="0"/>
              <a:t> האלגברית. שימו לב, שהפתרון מצריך ידיעת המודל הדינאמי של המערכת.</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6</a:t>
            </a:fld>
            <a:endParaRPr lang="en-US"/>
          </a:p>
        </p:txBody>
      </p:sp>
    </p:spTree>
    <p:extLst>
      <p:ext uri="{BB962C8B-B14F-4D97-AF65-F5344CB8AC3E}">
        <p14:creationId xmlns:p14="http://schemas.microsoft.com/office/powerpoint/2010/main" val="365544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נדון כרגע, בשיטת לימוד מכונה עבור יישומי</a:t>
            </a:r>
            <a:r>
              <a:rPr lang="he-IL" baseline="0" dirty="0"/>
              <a:t> בקרה וללא צורך בידיעת המודל. השיטה בה עסקנו מבוססת על אלגוריתם גנטי. אלגוריתם זה מחקה את ההתנהגות של הגנים ומוצא את נקודת המינימום של פונקציית המחיר באמצעות פעולות גנטיות. </a:t>
            </a:r>
          </a:p>
          <a:p>
            <a:pPr algn="r" rtl="1"/>
            <a:r>
              <a:rPr lang="he-IL" baseline="0" dirty="0"/>
              <a:t>בצד ימין ניתן לראות פונקציה אינדיווידואלית אשר משמשת לקביעת האנרגיה הנכנסת למערכת, במקרה שלנו זרם חשמלי לצורך ריסון הרעידות. בשיטת </a:t>
            </a:r>
            <a:r>
              <a:rPr lang="en-US" baseline="0" dirty="0"/>
              <a:t>MLC</a:t>
            </a:r>
            <a:r>
              <a:rPr lang="he-IL" baseline="0" dirty="0"/>
              <a:t> האינדיבידואל צריך להיות כזה אשר ממזער את פונקציית המחיר </a:t>
            </a:r>
            <a:r>
              <a:rPr lang="en-US" baseline="0" dirty="0"/>
              <a:t>J</a:t>
            </a:r>
            <a:r>
              <a:rPr lang="he-IL" baseline="0" dirty="0"/>
              <a:t>. </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7</a:t>
            </a:fld>
            <a:endParaRPr lang="en-US"/>
          </a:p>
        </p:txBody>
      </p:sp>
    </p:spTree>
    <p:extLst>
      <p:ext uri="{BB962C8B-B14F-4D97-AF65-F5344CB8AC3E}">
        <p14:creationId xmlns:p14="http://schemas.microsoft.com/office/powerpoint/2010/main" val="11275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אלגוריתם ה </a:t>
            </a:r>
            <a:r>
              <a:rPr lang="en-US" dirty="0"/>
              <a:t>MLC</a:t>
            </a:r>
            <a:r>
              <a:rPr lang="he-IL" dirty="0"/>
              <a:t> מתחיל</a:t>
            </a:r>
            <a:r>
              <a:rPr lang="he-IL" baseline="0" dirty="0"/>
              <a:t> עם פתרון של פונקציית אינדיבידואל, באמצעות הפונקציה האלגוריתם </a:t>
            </a:r>
            <a:r>
              <a:rPr lang="en-US" baseline="0" dirty="0"/>
              <a:t>MLC</a:t>
            </a:r>
            <a:r>
              <a:rPr lang="he-IL" baseline="0" dirty="0"/>
              <a:t> המבוסס על </a:t>
            </a:r>
            <a:r>
              <a:rPr lang="en-US" baseline="0" dirty="0" smtClean="0"/>
              <a:t>GA</a:t>
            </a:r>
            <a:r>
              <a:rPr lang="he-IL" baseline="0" dirty="0" smtClean="0"/>
              <a:t> (</a:t>
            </a:r>
            <a:r>
              <a:rPr lang="he-IL" sz="1200" b="1" i="0" kern="1200" dirty="0" smtClean="0">
                <a:solidFill>
                  <a:schemeClr val="tx1"/>
                </a:solidFill>
                <a:effectLst/>
                <a:latin typeface="+mn-lt"/>
                <a:ea typeface="+mn-ea"/>
                <a:cs typeface="+mn-cs"/>
              </a:rPr>
              <a:t>אלגוריתם גנטי)</a:t>
            </a:r>
            <a:r>
              <a:rPr lang="he-IL" sz="1200" b="1" i="0" kern="1200" baseline="0" dirty="0" smtClean="0">
                <a:solidFill>
                  <a:schemeClr val="tx1"/>
                </a:solidFill>
                <a:effectLst/>
                <a:latin typeface="+mn-lt"/>
                <a:ea typeface="+mn-ea"/>
                <a:cs typeface="+mn-cs"/>
              </a:rPr>
              <a:t> </a:t>
            </a:r>
            <a:r>
              <a:rPr lang="he-IL" baseline="0" dirty="0" smtClean="0"/>
              <a:t>מייצר </a:t>
            </a:r>
            <a:r>
              <a:rPr lang="he-IL" baseline="0" dirty="0"/>
              <a:t>בכל דור חישוב העתקה (אליטיזם), שכפול של הפונקציה, הצלבה ומוטציה של הפונקציה על בסיס הסתברויות מוגדרות. בכל דור האלגוריתם מריץ זמן מוגדר את המערכת עם בקרת משוב עם פונקציית האינדיבידואל, מקבל פונקציות מחיר עבור כל האינדיבידואלים, מדרג את הפונקציות לפי ערך פונקציית המחיר וחוזר על אותה טכניקה בדור הבא. כאשר פונקציית המחיר מתכנסת לערך מוגדר החישוב מפסיק. </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8</a:t>
            </a:fld>
            <a:endParaRPr lang="en-US"/>
          </a:p>
        </p:txBody>
      </p:sp>
    </p:spTree>
    <p:extLst>
      <p:ext uri="{BB962C8B-B14F-4D97-AF65-F5344CB8AC3E}">
        <p14:creationId xmlns:p14="http://schemas.microsoft.com/office/powerpoint/2010/main" val="521579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האיור הבא, ממחיש</a:t>
            </a:r>
            <a:r>
              <a:rPr lang="he-IL" baseline="0" dirty="0"/>
              <a:t> את שילוב בקר מבוסס למידת מכונה בתכנון חוק בקרת משוב. ניתן לראות את שכבת המערכת הפיזיקאלית, שכבת אלגוריתם הבקרה ושכבת ה </a:t>
            </a:r>
            <a:r>
              <a:rPr lang="en-US" baseline="0" dirty="0"/>
              <a:t>MLC</a:t>
            </a:r>
            <a:r>
              <a:rPr lang="he-IL" baseline="0" dirty="0"/>
              <a:t> לחיפוש </a:t>
            </a:r>
            <a:r>
              <a:rPr lang="he-IL" baseline="0" dirty="0" err="1"/>
              <a:t>פונקצית</a:t>
            </a:r>
            <a:r>
              <a:rPr lang="he-IL" baseline="0" dirty="0"/>
              <a:t> בקרה מבוססת מזעור </a:t>
            </a:r>
            <a:r>
              <a:rPr lang="he-IL" baseline="0" dirty="0" err="1"/>
              <a:t>פונקצית</a:t>
            </a:r>
            <a:r>
              <a:rPr lang="he-IL" baseline="0" dirty="0"/>
              <a:t> מחיר נתונה.</a:t>
            </a:r>
            <a:endParaRPr lang="en-US" dirty="0"/>
          </a:p>
        </p:txBody>
      </p:sp>
      <p:sp>
        <p:nvSpPr>
          <p:cNvPr id="4" name="מציין מיקום של מספר שקופית 3"/>
          <p:cNvSpPr>
            <a:spLocks noGrp="1"/>
          </p:cNvSpPr>
          <p:nvPr>
            <p:ph type="sldNum" sz="quarter" idx="10"/>
          </p:nvPr>
        </p:nvSpPr>
        <p:spPr/>
        <p:txBody>
          <a:bodyPr/>
          <a:lstStyle/>
          <a:p>
            <a:fld id="{A89303DF-5101-4876-920B-5D6F4E6A9156}" type="slidenum">
              <a:rPr lang="en-US" smtClean="0"/>
              <a:t>9</a:t>
            </a:fld>
            <a:endParaRPr lang="en-US"/>
          </a:p>
        </p:txBody>
      </p:sp>
    </p:spTree>
    <p:extLst>
      <p:ext uri="{BB962C8B-B14F-4D97-AF65-F5344CB8AC3E}">
        <p14:creationId xmlns:p14="http://schemas.microsoft.com/office/powerpoint/2010/main" val="1941288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191368-4EB1-4B5E-B6AC-8F2B3E0B9CE7}" type="datetime1">
              <a:rPr lang="en-US" smtClean="0"/>
              <a:t>4/26/2022</a:t>
            </a:fld>
            <a:endParaRPr lang="en-US"/>
          </a:p>
        </p:txBody>
      </p:sp>
      <p:sp>
        <p:nvSpPr>
          <p:cNvPr id="5" name="Footer Placeholder 4"/>
          <p:cNvSpPr>
            <a:spLocks noGrp="1"/>
          </p:cNvSpPr>
          <p:nvPr>
            <p:ph type="ftr" sz="quarter" idx="11"/>
          </p:nvPr>
        </p:nvSpPr>
        <p:spPr>
          <a:xfrm>
            <a:off x="3985847" y="6369294"/>
            <a:ext cx="4114800" cy="365125"/>
          </a:xfrm>
        </p:spPr>
        <p:txBody>
          <a:bodyPr/>
          <a:lstStyle/>
          <a:p>
            <a:endParaRPr lang="en-US" dirty="0"/>
          </a:p>
        </p:txBody>
      </p:sp>
      <p:sp>
        <p:nvSpPr>
          <p:cNvPr id="6" name="Slide Number Placeholder 5"/>
          <p:cNvSpPr>
            <a:spLocks noGrp="1"/>
          </p:cNvSpPr>
          <p:nvPr>
            <p:ph type="sldNum" sz="quarter" idx="12"/>
          </p:nvPr>
        </p:nvSpPr>
        <p:spPr>
          <a:xfrm>
            <a:off x="9182096" y="6356350"/>
            <a:ext cx="2743200" cy="365125"/>
          </a:xfrm>
        </p:spPr>
        <p:txBody>
          <a:bodyPr/>
          <a:lstStyle/>
          <a:p>
            <a:fld id="{BDF65765-98E5-4016-A732-9EAAFD5A8AF0}" type="slidenum">
              <a:rPr lang="en-US" smtClean="0"/>
              <a:t>‹#›</a:t>
            </a:fld>
            <a:endParaRPr lang="en-US" dirty="0"/>
          </a:p>
        </p:txBody>
      </p:sp>
      <p:sp>
        <p:nvSpPr>
          <p:cNvPr id="7" name="AutoShape 2" descr="×ª××¦××ª ×ª××× × ×¢×××¨ âªchiang mai university iconâ¬â"/>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ª××¦××ª ×ª××× × ×¢×××¨ âªchiang mai university iconâ¬â"/>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userDrawn="1"/>
        </p:nvPicPr>
        <p:blipFill>
          <a:blip r:embed="rId2"/>
          <a:stretch>
            <a:fillRect/>
          </a:stretch>
        </p:blipFill>
        <p:spPr>
          <a:xfrm>
            <a:off x="10586183" y="115994"/>
            <a:ext cx="1605817" cy="608799"/>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0961" t="30135" r="10193" b="32254"/>
          <a:stretch/>
        </p:blipFill>
        <p:spPr>
          <a:xfrm>
            <a:off x="26744" y="34170"/>
            <a:ext cx="1619345" cy="772448"/>
          </a:xfrm>
          <a:prstGeom prst="rect">
            <a:avLst/>
          </a:prstGeom>
        </p:spPr>
      </p:pic>
    </p:spTree>
    <p:extLst>
      <p:ext uri="{BB962C8B-B14F-4D97-AF65-F5344CB8AC3E}">
        <p14:creationId xmlns:p14="http://schemas.microsoft.com/office/powerpoint/2010/main" val="78553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707A1-5A6F-478F-BBB7-20A28E3AFDD8}"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42897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F0969-EC43-4E77-9F52-CF645932B8A3}"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395232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FB8EF-FCC1-4D6D-A1F2-55A227DF49B4}"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319247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2C3F7-0805-495D-9D8F-449CEBDACE31}"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316593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798CFB-E7DA-4F63-8AE9-4248FE97CE88}"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140184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EED01E-4F8E-466D-AE71-CE4886C6F931}"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225270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F261C8-66D3-43E7-A285-AC227675F6DB}"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297881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82308-2D96-4283-9BE6-3E1B7251CC61}"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361781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7F7BF-7763-40DB-97B2-BDE283075E77}"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141708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B8C6C-5FC8-4469-9457-E04CAE4BA84C}"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5765-98E5-4016-A732-9EAAFD5A8AF0}" type="slidenum">
              <a:rPr lang="en-US" smtClean="0"/>
              <a:t>‹#›</a:t>
            </a:fld>
            <a:endParaRPr lang="en-US"/>
          </a:p>
        </p:txBody>
      </p:sp>
    </p:spTree>
    <p:extLst>
      <p:ext uri="{BB962C8B-B14F-4D97-AF65-F5344CB8AC3E}">
        <p14:creationId xmlns:p14="http://schemas.microsoft.com/office/powerpoint/2010/main" val="48943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2EE00-3EEE-44C6-8499-C10CD23703CD}" type="datetime1">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65765-98E5-4016-A732-9EAAFD5A8AF0}" type="slidenum">
              <a:rPr lang="en-US" smtClean="0"/>
              <a:t>‹#›</a:t>
            </a:fld>
            <a:endParaRPr lang="en-US"/>
          </a:p>
        </p:txBody>
      </p:sp>
    </p:spTree>
    <p:extLst>
      <p:ext uri="{BB962C8B-B14F-4D97-AF65-F5344CB8AC3E}">
        <p14:creationId xmlns:p14="http://schemas.microsoft.com/office/powerpoint/2010/main" val="269025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0.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40.png"/><Relationship Id="rId12"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0.png"/><Relationship Id="rId10" Type="http://schemas.openxmlformats.org/officeDocument/2006/relationships/image" Target="../media/image300.png"/><Relationship Id="rId4" Type="http://schemas.openxmlformats.org/officeDocument/2006/relationships/image" Target="../media/image27.png"/><Relationship Id="rId9" Type="http://schemas.openxmlformats.org/officeDocument/2006/relationships/image" Target="../media/image290.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3.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48354"/>
            <a:ext cx="12192000" cy="375552"/>
          </a:xfrm>
          <a:prstGeom prst="rect">
            <a:avLst/>
          </a:prstGeom>
        </p:spPr>
        <p:txBody>
          <a:bodyPr wrap="square">
            <a:spAutoFit/>
          </a:bodyPr>
          <a:lstStyle/>
          <a:p>
            <a:pPr algn="ctr">
              <a:lnSpc>
                <a:spcPct val="107000"/>
              </a:lnSpc>
              <a:spcAft>
                <a:spcPts val="800"/>
              </a:spcAft>
            </a:pPr>
            <a:r>
              <a:rPr lang="en-US" b="1" cap="all" dirty="0"/>
              <a:t>The </a:t>
            </a:r>
            <a:r>
              <a:rPr lang="en-US" b="1" cap="all" dirty="0" smtClean="0"/>
              <a:t>Machine </a:t>
            </a:r>
            <a:r>
              <a:rPr lang="en-US" b="1" cap="all" dirty="0"/>
              <a:t>Learning in Engineering </a:t>
            </a:r>
            <a:r>
              <a:rPr lang="en-US" b="1" cap="all" dirty="0" smtClean="0"/>
              <a:t>(MLE) conference </a:t>
            </a:r>
            <a:endParaRPr lang="en-US" b="1" cap="all" dirty="0"/>
          </a:p>
        </p:txBody>
      </p:sp>
      <p:sp>
        <p:nvSpPr>
          <p:cNvPr id="6" name="Rectangle 5"/>
          <p:cNvSpPr/>
          <p:nvPr/>
        </p:nvSpPr>
        <p:spPr>
          <a:xfrm>
            <a:off x="0" y="4045139"/>
            <a:ext cx="12192000" cy="1240083"/>
          </a:xfrm>
          <a:prstGeom prst="rect">
            <a:avLst/>
          </a:prstGeom>
        </p:spPr>
        <p:txBody>
          <a:bodyPr wrap="square">
            <a:spAutoFit/>
          </a:bodyPr>
          <a:lstStyle/>
          <a:p>
            <a:pPr algn="ctr">
              <a:lnSpc>
                <a:spcPts val="2500"/>
              </a:lnSpc>
              <a:spcAft>
                <a:spcPts val="800"/>
              </a:spcAft>
            </a:pPr>
            <a:r>
              <a:rPr lang="en-US" b="1" cap="all" dirty="0">
                <a:solidFill>
                  <a:schemeClr val="accent1">
                    <a:lumMod val="50000"/>
                  </a:schemeClr>
                </a:solidFill>
              </a:rPr>
              <a:t> Department of Mechanical </a:t>
            </a:r>
            <a:r>
              <a:rPr lang="en-US" b="1" cap="all" dirty="0" smtClean="0">
                <a:solidFill>
                  <a:schemeClr val="accent1">
                    <a:lumMod val="50000"/>
                  </a:schemeClr>
                </a:solidFill>
              </a:rPr>
              <a:t>Engineering</a:t>
            </a:r>
          </a:p>
          <a:p>
            <a:pPr algn="ctr">
              <a:lnSpc>
                <a:spcPts val="2500"/>
              </a:lnSpc>
              <a:spcAft>
                <a:spcPts val="800"/>
              </a:spcAft>
            </a:pPr>
            <a:r>
              <a:rPr lang="en-US" b="1" cap="all" dirty="0" err="1" smtClean="0">
                <a:solidFill>
                  <a:schemeClr val="accent1">
                    <a:lumMod val="50000"/>
                  </a:schemeClr>
                </a:solidFill>
              </a:rPr>
              <a:t>Shamoon</a:t>
            </a:r>
            <a:r>
              <a:rPr lang="en-US" b="1" cap="all" dirty="0" smtClean="0">
                <a:solidFill>
                  <a:schemeClr val="accent1">
                    <a:lumMod val="50000"/>
                  </a:schemeClr>
                </a:solidFill>
              </a:rPr>
              <a:t> </a:t>
            </a:r>
            <a:r>
              <a:rPr lang="en-US" b="1" cap="all" dirty="0">
                <a:solidFill>
                  <a:schemeClr val="accent1">
                    <a:lumMod val="50000"/>
                  </a:schemeClr>
                </a:solidFill>
              </a:rPr>
              <a:t>College of Engineering (</a:t>
            </a:r>
            <a:r>
              <a:rPr lang="en-US" b="1" cap="all" dirty="0" smtClean="0">
                <a:solidFill>
                  <a:schemeClr val="accent1">
                    <a:lumMod val="50000"/>
                  </a:schemeClr>
                </a:solidFill>
              </a:rPr>
              <a:t>SCE)</a:t>
            </a:r>
          </a:p>
          <a:p>
            <a:pPr algn="ctr">
              <a:lnSpc>
                <a:spcPts val="2500"/>
              </a:lnSpc>
              <a:spcAft>
                <a:spcPts val="800"/>
              </a:spcAft>
            </a:pPr>
            <a:r>
              <a:rPr lang="en-US" b="1" cap="all" dirty="0" smtClean="0">
                <a:solidFill>
                  <a:schemeClr val="accent1">
                    <a:lumMod val="50000"/>
                  </a:schemeClr>
                </a:solidFill>
              </a:rPr>
              <a:t>Beer </a:t>
            </a:r>
            <a:r>
              <a:rPr lang="en-US" b="1" cap="all" dirty="0" err="1">
                <a:solidFill>
                  <a:schemeClr val="accent1">
                    <a:lumMod val="50000"/>
                  </a:schemeClr>
                </a:solidFill>
              </a:rPr>
              <a:t>Sheva</a:t>
            </a:r>
            <a:r>
              <a:rPr lang="en-US" b="1" cap="all" dirty="0">
                <a:solidFill>
                  <a:schemeClr val="accent1">
                    <a:lumMod val="50000"/>
                  </a:schemeClr>
                </a:solidFill>
              </a:rPr>
              <a:t>, ISRAEL </a:t>
            </a:r>
          </a:p>
        </p:txBody>
      </p:sp>
      <p:sp>
        <p:nvSpPr>
          <p:cNvPr id="7" name="מציין מיקום של מספר שקופית 6"/>
          <p:cNvSpPr>
            <a:spLocks noGrp="1"/>
          </p:cNvSpPr>
          <p:nvPr>
            <p:ph type="sldNum" sz="quarter" idx="12"/>
          </p:nvPr>
        </p:nvSpPr>
        <p:spPr/>
        <p:txBody>
          <a:bodyPr/>
          <a:lstStyle/>
          <a:p>
            <a:fld id="{BDF65765-98E5-4016-A732-9EAAFD5A8AF0}" type="slidenum">
              <a:rPr lang="en-US" smtClean="0"/>
              <a:t>1</a:t>
            </a:fld>
            <a:endParaRPr lang="en-US"/>
          </a:p>
        </p:txBody>
      </p:sp>
      <p:sp>
        <p:nvSpPr>
          <p:cNvPr id="8" name="Rectangle 3"/>
          <p:cNvSpPr/>
          <p:nvPr/>
        </p:nvSpPr>
        <p:spPr>
          <a:xfrm>
            <a:off x="0" y="587381"/>
            <a:ext cx="12192000" cy="1493358"/>
          </a:xfrm>
          <a:prstGeom prst="rect">
            <a:avLst/>
          </a:prstGeom>
        </p:spPr>
        <p:txBody>
          <a:bodyPr wrap="square">
            <a:spAutoFit/>
          </a:bodyPr>
          <a:lstStyle/>
          <a:p>
            <a:pPr algn="ctr">
              <a:lnSpc>
                <a:spcPct val="150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Machine Learning Based Control Algorithm for Active Vibration Suppression of a Mechanical Flexure Hinge</a:t>
            </a:r>
          </a:p>
        </p:txBody>
      </p:sp>
      <p:sp>
        <p:nvSpPr>
          <p:cNvPr id="2" name="מלבן 1"/>
          <p:cNvSpPr/>
          <p:nvPr/>
        </p:nvSpPr>
        <p:spPr>
          <a:xfrm>
            <a:off x="1" y="3006111"/>
            <a:ext cx="12184513" cy="393698"/>
          </a:xfrm>
          <a:prstGeom prst="rect">
            <a:avLst/>
          </a:prstGeom>
        </p:spPr>
        <p:txBody>
          <a:bodyPr wrap="square">
            <a:spAutoFit/>
          </a:bodyPr>
          <a:lstStyle/>
          <a:p>
            <a:pPr algn="ctr">
              <a:lnSpc>
                <a:spcPts val="2500"/>
              </a:lnSpc>
              <a:spcAft>
                <a:spcPts val="800"/>
              </a:spcAft>
            </a:pPr>
            <a:r>
              <a:rPr lang="de-DE" b="1" cap="all" dirty="0">
                <a:solidFill>
                  <a:schemeClr val="accent1">
                    <a:lumMod val="50000"/>
                  </a:schemeClr>
                </a:solidFill>
              </a:rPr>
              <a:t>        Daniel Lilienthal, </a:t>
            </a:r>
            <a:r>
              <a:rPr lang="de-DE" b="1" u="sng" cap="all" dirty="0">
                <a:solidFill>
                  <a:schemeClr val="accent1">
                    <a:lumMod val="50000"/>
                  </a:schemeClr>
                </a:solidFill>
              </a:rPr>
              <a:t>Ziv Brand</a:t>
            </a:r>
            <a:r>
              <a:rPr lang="de-DE" b="1" cap="all" dirty="0">
                <a:solidFill>
                  <a:schemeClr val="accent1">
                    <a:lumMod val="50000"/>
                  </a:schemeClr>
                </a:solidFill>
              </a:rPr>
              <a:t>, Etan Fisher</a:t>
            </a:r>
            <a:endParaRPr lang="en-US" b="1" cap="all" dirty="0">
              <a:solidFill>
                <a:schemeClr val="accent1">
                  <a:lumMod val="50000"/>
                </a:schemeClr>
              </a:solidFill>
            </a:endParaRPr>
          </a:p>
        </p:txBody>
      </p:sp>
      <p:sp>
        <p:nvSpPr>
          <p:cNvPr id="3" name="מלבן 2"/>
          <p:cNvSpPr/>
          <p:nvPr/>
        </p:nvSpPr>
        <p:spPr>
          <a:xfrm>
            <a:off x="0" y="6017170"/>
            <a:ext cx="12192001" cy="393698"/>
          </a:xfrm>
          <a:prstGeom prst="rect">
            <a:avLst/>
          </a:prstGeom>
        </p:spPr>
        <p:txBody>
          <a:bodyPr wrap="square">
            <a:spAutoFit/>
          </a:bodyPr>
          <a:lstStyle/>
          <a:p>
            <a:pPr algn="ctr">
              <a:lnSpc>
                <a:spcPts val="2500"/>
              </a:lnSpc>
              <a:spcAft>
                <a:spcPts val="800"/>
              </a:spcAft>
            </a:pPr>
            <a:r>
              <a:rPr lang="en-US" b="1" cap="all" dirty="0"/>
              <a:t>April 26</a:t>
            </a:r>
            <a:r>
              <a:rPr lang="en-US" b="1" cap="all" baseline="30000" dirty="0"/>
              <a:t>th</a:t>
            </a:r>
            <a:r>
              <a:rPr lang="en-US" b="1" cap="all" dirty="0"/>
              <a:t> , 2022</a:t>
            </a:r>
          </a:p>
        </p:txBody>
      </p:sp>
      <p:sp>
        <p:nvSpPr>
          <p:cNvPr id="9" name="TextBox 8"/>
          <p:cNvSpPr txBox="1"/>
          <p:nvPr/>
        </p:nvSpPr>
        <p:spPr>
          <a:xfrm>
            <a:off x="766057" y="6304168"/>
            <a:ext cx="1823353" cy="369332"/>
          </a:xfrm>
          <a:prstGeom prst="rect">
            <a:avLst/>
          </a:prstGeom>
          <a:noFill/>
        </p:spPr>
        <p:txBody>
          <a:bodyPr wrap="square" rtlCol="0">
            <a:spAutoFit/>
          </a:bodyPr>
          <a:lstStyle/>
          <a:p>
            <a:r>
              <a:rPr lang="en-US" kern="1200" dirty="0">
                <a:solidFill>
                  <a:srgbClr val="808080"/>
                </a:solidFill>
                <a:effectLst/>
                <a:latin typeface="Arial" panose="020B0604020202020204" pitchFamily="34" charset="0"/>
                <a:ea typeface="Arial Unicode MS"/>
                <a:cs typeface="Arial" panose="020B0604020202020204" pitchFamily="34" charset="0"/>
              </a:rPr>
              <a:t>zivbr@sce.ac.il</a:t>
            </a:r>
          </a:p>
        </p:txBody>
      </p:sp>
      <p:pic>
        <p:nvPicPr>
          <p:cNvPr id="1026" name="Picture 2" descr="Conta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4" y="6155449"/>
            <a:ext cx="678053" cy="634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9113643" y="2684222"/>
            <a:ext cx="2787269" cy="1056712"/>
          </a:xfrm>
          <a:prstGeom prst="rect">
            <a:avLst/>
          </a:prstGeom>
        </p:spPr>
      </p:pic>
      <p:sp>
        <p:nvSpPr>
          <p:cNvPr id="5" name="Rectangle 4"/>
          <p:cNvSpPr/>
          <p:nvPr/>
        </p:nvSpPr>
        <p:spPr>
          <a:xfrm>
            <a:off x="0" y="0"/>
            <a:ext cx="1987296" cy="829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97219" y="22255"/>
            <a:ext cx="1987296" cy="829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681" y="915037"/>
            <a:ext cx="4595082" cy="4595082"/>
          </a:xfrm>
          <a:prstGeom prst="rect">
            <a:avLst/>
          </a:prstGeom>
        </p:spPr>
      </p:pic>
    </p:spTree>
    <p:extLst>
      <p:ext uri="{BB962C8B-B14F-4D97-AF65-F5344CB8AC3E}">
        <p14:creationId xmlns:p14="http://schemas.microsoft.com/office/powerpoint/2010/main" val="2245702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7884" y="138471"/>
            <a:ext cx="8756732"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Our goal</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58038" y="930434"/>
            <a:ext cx="12036425" cy="1569660"/>
          </a:xfrm>
          <a:prstGeom prst="rect">
            <a:avLst/>
          </a:prstGeom>
        </p:spPr>
        <p:txBody>
          <a:bodyPr wrap="square">
            <a:spAutoFit/>
          </a:bodyPr>
          <a:lstStyle/>
          <a:p>
            <a:pPr algn="ctr">
              <a:lnSpc>
                <a:spcPct val="150000"/>
              </a:lnSpc>
              <a:spcAft>
                <a:spcPts val="800"/>
              </a:spcAft>
            </a:pPr>
            <a:r>
              <a:rPr lang="en-US" sz="3200" dirty="0"/>
              <a:t>The aim of this study is to investigate a machine learning control method for active </a:t>
            </a:r>
            <a:r>
              <a:rPr lang="en-US" sz="3200" dirty="0" smtClean="0"/>
              <a:t>vibration </a:t>
            </a:r>
            <a:r>
              <a:rPr lang="en-US" sz="3200" dirty="0"/>
              <a:t>suppression of a mechanical flexure hinge.</a:t>
            </a: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10</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ª××¦××ª ×ª××× × ×¢×××¨ âªtry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6A15A5F-5B60-41BF-B5C2-9FBCCA8C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899" y="3837534"/>
            <a:ext cx="4257100" cy="1548506"/>
          </a:xfrm>
          <a:prstGeom prst="rect">
            <a:avLst/>
          </a:prstGeom>
        </p:spPr>
      </p:pic>
      <p:pic>
        <p:nvPicPr>
          <p:cNvPr id="10" name="Picture 9"/>
          <p:cNvPicPr>
            <a:picLocks noChangeAspect="1"/>
          </p:cNvPicPr>
          <p:nvPr/>
        </p:nvPicPr>
        <p:blipFill>
          <a:blip r:embed="rId4"/>
          <a:stretch>
            <a:fillRect/>
          </a:stretch>
        </p:blipFill>
        <p:spPr>
          <a:xfrm>
            <a:off x="858107" y="3277208"/>
            <a:ext cx="3548125" cy="3306307"/>
          </a:xfrm>
          <a:prstGeom prst="rect">
            <a:avLst/>
          </a:prstGeom>
        </p:spPr>
      </p:pic>
      <p:sp>
        <p:nvSpPr>
          <p:cNvPr id="7" name="Rectangle 6"/>
          <p:cNvSpPr/>
          <p:nvPr/>
        </p:nvSpPr>
        <p:spPr>
          <a:xfrm>
            <a:off x="1532633" y="2859735"/>
            <a:ext cx="2578206" cy="369332"/>
          </a:xfrm>
          <a:prstGeom prst="rect">
            <a:avLst/>
          </a:prstGeom>
        </p:spPr>
        <p:txBody>
          <a:bodyPr wrap="none">
            <a:spAutoFit/>
          </a:bodyPr>
          <a:lstStyle/>
          <a:p>
            <a:r>
              <a:rPr lang="en-US" dirty="0" smtClean="0"/>
              <a:t>Machine </a:t>
            </a:r>
            <a:r>
              <a:rPr lang="en-US" dirty="0"/>
              <a:t>learning control </a:t>
            </a:r>
          </a:p>
        </p:txBody>
      </p:sp>
      <p:sp>
        <p:nvSpPr>
          <p:cNvPr id="11" name="Rectangle 10"/>
          <p:cNvSpPr/>
          <p:nvPr/>
        </p:nvSpPr>
        <p:spPr>
          <a:xfrm>
            <a:off x="8606869" y="2827080"/>
            <a:ext cx="1728678" cy="369332"/>
          </a:xfrm>
          <a:prstGeom prst="rect">
            <a:avLst/>
          </a:prstGeom>
        </p:spPr>
        <p:txBody>
          <a:bodyPr wrap="none">
            <a:spAutoFit/>
          </a:bodyPr>
          <a:lstStyle/>
          <a:p>
            <a:r>
              <a:rPr lang="en-US" dirty="0" smtClean="0"/>
              <a:t>Optimal control </a:t>
            </a:r>
            <a:endParaRPr lang="en-US" dirty="0"/>
          </a:p>
        </p:txBody>
      </p:sp>
      <p:sp>
        <p:nvSpPr>
          <p:cNvPr id="12" name="Rectangle 11"/>
          <p:cNvSpPr/>
          <p:nvPr/>
        </p:nvSpPr>
        <p:spPr>
          <a:xfrm>
            <a:off x="590474" y="2810108"/>
            <a:ext cx="4148796" cy="390292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96810" y="2810108"/>
            <a:ext cx="4148796" cy="390292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stretch>
            <a:fillRect/>
          </a:stretch>
        </p:blipFill>
        <p:spPr>
          <a:xfrm>
            <a:off x="4938021" y="4021395"/>
            <a:ext cx="2280582" cy="1305384"/>
          </a:xfrm>
          <a:prstGeom prst="rect">
            <a:avLst/>
          </a:prstGeom>
        </p:spPr>
      </p:pic>
      <p:sp>
        <p:nvSpPr>
          <p:cNvPr id="15" name="TextBox 14"/>
          <p:cNvSpPr txBox="1"/>
          <p:nvPr/>
        </p:nvSpPr>
        <p:spPr>
          <a:xfrm>
            <a:off x="4938021" y="3277208"/>
            <a:ext cx="2082211" cy="461665"/>
          </a:xfrm>
          <a:prstGeom prst="rect">
            <a:avLst/>
          </a:prstGeom>
          <a:noFill/>
        </p:spPr>
        <p:txBody>
          <a:bodyPr wrap="square" rtlCol="0">
            <a:spAutoFit/>
          </a:bodyPr>
          <a:lstStyle/>
          <a:p>
            <a:pPr algn="ctr"/>
            <a:r>
              <a:rPr lang="en-US" sz="2400" dirty="0" smtClean="0">
                <a:solidFill>
                  <a:srgbClr val="0070C0"/>
                </a:solidFill>
              </a:rPr>
              <a:t>Simulation</a:t>
            </a:r>
            <a:endParaRPr lang="en-US" sz="2400" dirty="0">
              <a:solidFill>
                <a:srgbClr val="0070C0"/>
              </a:solidFill>
            </a:endParaRPr>
          </a:p>
        </p:txBody>
      </p:sp>
      <p:sp>
        <p:nvSpPr>
          <p:cNvPr id="16" name="TextBox 15"/>
          <p:cNvSpPr txBox="1"/>
          <p:nvPr/>
        </p:nvSpPr>
        <p:spPr>
          <a:xfrm>
            <a:off x="4979479" y="5607453"/>
            <a:ext cx="2082211" cy="830997"/>
          </a:xfrm>
          <a:prstGeom prst="rect">
            <a:avLst/>
          </a:prstGeom>
          <a:noFill/>
        </p:spPr>
        <p:txBody>
          <a:bodyPr wrap="square" rtlCol="0">
            <a:spAutoFit/>
          </a:bodyPr>
          <a:lstStyle/>
          <a:p>
            <a:pPr algn="ctr"/>
            <a:r>
              <a:rPr lang="en-US" sz="2400" dirty="0" smtClean="0">
                <a:solidFill>
                  <a:srgbClr val="0070C0"/>
                </a:solidFill>
              </a:rPr>
              <a:t>Experiment</a:t>
            </a:r>
          </a:p>
          <a:p>
            <a:pPr algn="ctr"/>
            <a:r>
              <a:rPr lang="en-US" sz="2400" dirty="0" smtClean="0">
                <a:solidFill>
                  <a:srgbClr val="0070C0"/>
                </a:solidFill>
              </a:rPr>
              <a:t>(Next Stage)</a:t>
            </a:r>
            <a:endParaRPr lang="en-US" sz="2400" dirty="0">
              <a:solidFill>
                <a:srgbClr val="0070C0"/>
              </a:solidFill>
            </a:endParaRPr>
          </a:p>
        </p:txBody>
      </p:sp>
    </p:spTree>
    <p:extLst>
      <p:ext uri="{BB962C8B-B14F-4D97-AF65-F5344CB8AC3E}">
        <p14:creationId xmlns:p14="http://schemas.microsoft.com/office/powerpoint/2010/main" val="2139928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8154" y="186317"/>
            <a:ext cx="8111785" cy="1146211"/>
          </a:xfrm>
          <a:prstGeom prst="rect">
            <a:avLst/>
          </a:prstGeom>
        </p:spPr>
        <p:txBody>
          <a:bodyPr wrap="square">
            <a:spAutoFit/>
          </a:bodyPr>
          <a:lstStyle/>
          <a:p>
            <a:pPr>
              <a:lnSpc>
                <a:spcPct val="107000"/>
              </a:lnSpc>
              <a:spcAft>
                <a:spcPts val="800"/>
              </a:spcAft>
            </a:pP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Mechanical Flexure Hinge System Architecture</a:t>
            </a:r>
            <a:b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b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main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components </a:t>
            </a:r>
          </a:p>
        </p:txBody>
      </p:sp>
      <p:sp>
        <p:nvSpPr>
          <p:cNvPr id="3" name="מציין מיקום של מספר שקופית 2"/>
          <p:cNvSpPr>
            <a:spLocks noGrp="1"/>
          </p:cNvSpPr>
          <p:nvPr>
            <p:ph type="sldNum" sz="quarter" idx="12"/>
          </p:nvPr>
        </p:nvSpPr>
        <p:spPr>
          <a:xfrm>
            <a:off x="9347200" y="6356350"/>
            <a:ext cx="2743200" cy="365125"/>
          </a:xfrm>
        </p:spPr>
        <p:txBody>
          <a:bodyPr/>
          <a:lstStyle/>
          <a:p>
            <a:fld id="{BDF65765-98E5-4016-A732-9EAAFD5A8AF0}" type="slidenum">
              <a:rPr lang="en-US" smtClean="0"/>
              <a:t>11</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מלבן 5"/>
          <p:cNvSpPr/>
          <p:nvPr/>
        </p:nvSpPr>
        <p:spPr>
          <a:xfrm>
            <a:off x="252868" y="1622320"/>
            <a:ext cx="6096000" cy="3970318"/>
          </a:xfrm>
          <a:prstGeom prst="rect">
            <a:avLst/>
          </a:prstGeom>
        </p:spPr>
        <p:txBody>
          <a:bodyPr>
            <a:spAutoFit/>
          </a:bodyPr>
          <a:lstStyle/>
          <a:p>
            <a:pPr lvl="0">
              <a:lnSpc>
                <a:spcPct val="150000"/>
              </a:lnSpc>
            </a:pPr>
            <a:r>
              <a:rPr lang="en-US" sz="2400" b="1" dirty="0">
                <a:latin typeface="Times New Roman"/>
                <a:ea typeface="Times New Roman"/>
                <a:cs typeface="Times New Roman"/>
              </a:rPr>
              <a:t>Main components</a:t>
            </a:r>
            <a:r>
              <a:rPr lang="en-US" sz="2400" dirty="0">
                <a:latin typeface="Times New Roman"/>
                <a:ea typeface="Times New Roman"/>
                <a:cs typeface="Times New Roman"/>
              </a:rPr>
              <a:t/>
            </a:r>
            <a:br>
              <a:rPr lang="en-US" sz="2400" dirty="0">
                <a:latin typeface="Times New Roman"/>
                <a:ea typeface="Times New Roman"/>
                <a:cs typeface="Times New Roman"/>
              </a:rPr>
            </a:br>
            <a:r>
              <a:rPr lang="en-US" sz="2400" dirty="0">
                <a:latin typeface="Times New Roman"/>
                <a:ea typeface="Times New Roman"/>
                <a:cs typeface="Times New Roman"/>
              </a:rPr>
              <a:t>Flexible hinge </a:t>
            </a:r>
          </a:p>
          <a:p>
            <a:pPr lvl="0">
              <a:lnSpc>
                <a:spcPct val="150000"/>
              </a:lnSpc>
            </a:pPr>
            <a:r>
              <a:rPr lang="en-US" sz="2400" dirty="0">
                <a:latin typeface="Times New Roman"/>
                <a:ea typeface="Times New Roman"/>
                <a:cs typeface="Times New Roman"/>
              </a:rPr>
              <a:t>Rigid shaft </a:t>
            </a:r>
          </a:p>
          <a:p>
            <a:pPr lvl="0">
              <a:lnSpc>
                <a:spcPct val="150000"/>
              </a:lnSpc>
            </a:pPr>
            <a:r>
              <a:rPr lang="en-US" sz="2400" dirty="0">
                <a:latin typeface="Times New Roman"/>
                <a:ea typeface="Times New Roman"/>
                <a:cs typeface="Times New Roman"/>
              </a:rPr>
              <a:t>Displacement sensor</a:t>
            </a:r>
          </a:p>
          <a:p>
            <a:pPr lvl="0">
              <a:lnSpc>
                <a:spcPct val="150000"/>
              </a:lnSpc>
            </a:pPr>
            <a:r>
              <a:rPr lang="en-US" sz="2400" dirty="0">
                <a:latin typeface="Times New Roman"/>
                <a:ea typeface="Times New Roman"/>
                <a:cs typeface="Times New Roman"/>
              </a:rPr>
              <a:t>Controller</a:t>
            </a:r>
          </a:p>
          <a:p>
            <a:pPr lvl="0">
              <a:lnSpc>
                <a:spcPct val="150000"/>
              </a:lnSpc>
            </a:pPr>
            <a:r>
              <a:rPr lang="en-US" sz="2400" dirty="0">
                <a:latin typeface="Times New Roman"/>
                <a:ea typeface="Times New Roman"/>
                <a:cs typeface="Times New Roman"/>
              </a:rPr>
              <a:t>Current Amplifiers</a:t>
            </a:r>
          </a:p>
          <a:p>
            <a:pPr lvl="0">
              <a:lnSpc>
                <a:spcPct val="150000"/>
              </a:lnSpc>
            </a:pPr>
            <a:r>
              <a:rPr lang="en-US" sz="2400" dirty="0">
                <a:latin typeface="Times New Roman"/>
                <a:cs typeface="Times New Roman"/>
              </a:rPr>
              <a:t>Electromagnet actuators</a:t>
            </a:r>
          </a:p>
        </p:txBody>
      </p:sp>
      <p:sp>
        <p:nvSpPr>
          <p:cNvPr id="8" name="AutoShape 2" descr="×ª××¦××ª ×ª××× × ×¢×××¨ âªslip ring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ction Button: Custom 18">
            <a:hlinkClick r:id="" action="ppaction://noaction" highlightClick="1"/>
          </p:cNvPr>
          <p:cNvSpPr/>
          <p:nvPr/>
        </p:nvSpPr>
        <p:spPr>
          <a:xfrm>
            <a:off x="11945566" y="0"/>
            <a:ext cx="246434" cy="160338"/>
          </a:xfrm>
          <a:prstGeom prst="actionButtonBlan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4517898" y="1697437"/>
            <a:ext cx="5761219" cy="4061812"/>
          </a:xfrm>
          <a:prstGeom prst="rect">
            <a:avLst/>
          </a:prstGeom>
        </p:spPr>
      </p:pic>
      <p:sp>
        <p:nvSpPr>
          <p:cNvPr id="11" name="Rectangle 10"/>
          <p:cNvSpPr/>
          <p:nvPr/>
        </p:nvSpPr>
        <p:spPr>
          <a:xfrm>
            <a:off x="8418786" y="5540076"/>
            <a:ext cx="1618594" cy="58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displacement sensor</a:t>
            </a:r>
          </a:p>
        </p:txBody>
      </p:sp>
      <p:sp>
        <p:nvSpPr>
          <p:cNvPr id="12" name="Rectangle 11"/>
          <p:cNvSpPr/>
          <p:nvPr/>
        </p:nvSpPr>
        <p:spPr>
          <a:xfrm>
            <a:off x="10279117" y="4109320"/>
            <a:ext cx="1650124" cy="1282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16" name="Elbow Connector 15"/>
          <p:cNvCxnSpPr>
            <a:stCxn id="11" idx="3"/>
            <a:endCxn id="12" idx="2"/>
          </p:cNvCxnSpPr>
          <p:nvPr/>
        </p:nvCxnSpPr>
        <p:spPr>
          <a:xfrm flipV="1">
            <a:off x="10037380" y="5391387"/>
            <a:ext cx="1066799" cy="442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0"/>
          </p:cNvCxnSpPr>
          <p:nvPr/>
        </p:nvCxnSpPr>
        <p:spPr>
          <a:xfrm flipV="1">
            <a:off x="11104179" y="1697437"/>
            <a:ext cx="0" cy="241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791198" y="1720868"/>
            <a:ext cx="5328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68863" y="2678610"/>
            <a:ext cx="1114097" cy="55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Amp.</a:t>
            </a:r>
          </a:p>
        </p:txBody>
      </p:sp>
      <p:sp>
        <p:nvSpPr>
          <p:cNvPr id="37" name="Rectangle 36"/>
          <p:cNvSpPr/>
          <p:nvPr/>
        </p:nvSpPr>
        <p:spPr>
          <a:xfrm>
            <a:off x="5234771" y="2678610"/>
            <a:ext cx="1114097" cy="55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Amp.</a:t>
            </a:r>
          </a:p>
        </p:txBody>
      </p:sp>
      <p:cxnSp>
        <p:nvCxnSpPr>
          <p:cNvPr id="39" name="Straight Connector 38"/>
          <p:cNvCxnSpPr/>
          <p:nvPr/>
        </p:nvCxnSpPr>
        <p:spPr>
          <a:xfrm flipV="1">
            <a:off x="8925911" y="1733790"/>
            <a:ext cx="0" cy="93431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81928" y="1720868"/>
            <a:ext cx="0" cy="934310"/>
          </a:xfrm>
          <a:prstGeom prst="line">
            <a:avLst/>
          </a:prstGeom>
          <a:ln>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55520" y="2157984"/>
            <a:ext cx="4779264" cy="37795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23872" y="3092039"/>
            <a:ext cx="5010912" cy="433411"/>
          </a:xfrm>
          <a:prstGeom prst="straightConnector1">
            <a:avLst/>
          </a:prstGeom>
          <a:ln w="381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99232" y="3655208"/>
            <a:ext cx="5369631" cy="2165387"/>
          </a:xfrm>
          <a:prstGeom prst="straightConnector1">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2" idx="1"/>
          </p:cNvCxnSpPr>
          <p:nvPr/>
        </p:nvCxnSpPr>
        <p:spPr>
          <a:xfrm>
            <a:off x="1712214" y="4179816"/>
            <a:ext cx="8566903" cy="57053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751332" y="2881156"/>
            <a:ext cx="2483439" cy="1897513"/>
          </a:xfrm>
          <a:prstGeom prst="straightConnector1">
            <a:avLst/>
          </a:prstGeom>
          <a:ln w="381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418371" y="4964247"/>
            <a:ext cx="1131729" cy="354503"/>
          </a:xfrm>
          <a:prstGeom prst="straightConnector1">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653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15320" b="9787"/>
          <a:stretch/>
        </p:blipFill>
        <p:spPr>
          <a:xfrm>
            <a:off x="5797113" y="1332528"/>
            <a:ext cx="5143500" cy="5136205"/>
          </a:xfrm>
          <a:prstGeom prst="rect">
            <a:avLst/>
          </a:prstGeom>
        </p:spPr>
      </p:pic>
      <p:sp>
        <p:nvSpPr>
          <p:cNvPr id="4" name="Rectangle 3"/>
          <p:cNvSpPr/>
          <p:nvPr/>
        </p:nvSpPr>
        <p:spPr>
          <a:xfrm>
            <a:off x="1540602" y="186317"/>
            <a:ext cx="9422467" cy="619272"/>
          </a:xfrm>
          <a:prstGeom prst="rect">
            <a:avLst/>
          </a:prstGeom>
        </p:spPr>
        <p:txBody>
          <a:bodyPr wrap="square">
            <a:spAutoFit/>
          </a:bodyPr>
          <a:lstStyle/>
          <a:p>
            <a:pPr>
              <a:lnSpc>
                <a:spcPct val="107000"/>
              </a:lnSpc>
              <a:spcAft>
                <a:spcPts val="800"/>
              </a:spcAft>
            </a:pP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Mechanical Flexure Hinge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Test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Rig -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main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components </a:t>
            </a:r>
          </a:p>
        </p:txBody>
      </p:sp>
      <p:sp>
        <p:nvSpPr>
          <p:cNvPr id="3" name="מציין מיקום של מספר שקופית 2"/>
          <p:cNvSpPr>
            <a:spLocks noGrp="1"/>
          </p:cNvSpPr>
          <p:nvPr>
            <p:ph type="sldNum" sz="quarter" idx="12"/>
          </p:nvPr>
        </p:nvSpPr>
        <p:spPr>
          <a:xfrm>
            <a:off x="9347200" y="6356350"/>
            <a:ext cx="2743200" cy="365125"/>
          </a:xfrm>
        </p:spPr>
        <p:txBody>
          <a:bodyPr/>
          <a:lstStyle/>
          <a:p>
            <a:fld id="{BDF65765-98E5-4016-A732-9EAAFD5A8AF0}" type="slidenum">
              <a:rPr lang="en-US" smtClean="0"/>
              <a:t>12</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מלבן 5"/>
          <p:cNvSpPr/>
          <p:nvPr/>
        </p:nvSpPr>
        <p:spPr>
          <a:xfrm>
            <a:off x="252868" y="1622320"/>
            <a:ext cx="6096000" cy="2862322"/>
          </a:xfrm>
          <a:prstGeom prst="rect">
            <a:avLst/>
          </a:prstGeom>
        </p:spPr>
        <p:txBody>
          <a:bodyPr>
            <a:spAutoFit/>
          </a:bodyPr>
          <a:lstStyle/>
          <a:p>
            <a:pPr lvl="0">
              <a:lnSpc>
                <a:spcPct val="150000"/>
              </a:lnSpc>
            </a:pPr>
            <a:r>
              <a:rPr lang="en-US" sz="2400" b="1" dirty="0">
                <a:latin typeface="Times New Roman"/>
                <a:ea typeface="Times New Roman"/>
                <a:cs typeface="Times New Roman"/>
              </a:rPr>
              <a:t>Main components</a:t>
            </a:r>
            <a:r>
              <a:rPr lang="en-US" sz="2400" dirty="0">
                <a:latin typeface="Times New Roman"/>
                <a:ea typeface="Times New Roman"/>
                <a:cs typeface="Times New Roman"/>
              </a:rPr>
              <a:t/>
            </a:r>
            <a:br>
              <a:rPr lang="en-US" sz="2400" dirty="0">
                <a:latin typeface="Times New Roman"/>
                <a:ea typeface="Times New Roman"/>
                <a:cs typeface="Times New Roman"/>
              </a:rPr>
            </a:br>
            <a:r>
              <a:rPr lang="en-US" sz="2400" dirty="0">
                <a:latin typeface="Times New Roman"/>
                <a:ea typeface="Times New Roman"/>
                <a:cs typeface="Times New Roman"/>
              </a:rPr>
              <a:t>Flexible hinge </a:t>
            </a:r>
          </a:p>
          <a:p>
            <a:pPr lvl="0">
              <a:lnSpc>
                <a:spcPct val="150000"/>
              </a:lnSpc>
            </a:pPr>
            <a:r>
              <a:rPr lang="en-US" sz="2400" dirty="0">
                <a:latin typeface="Times New Roman"/>
                <a:ea typeface="Times New Roman"/>
                <a:cs typeface="Times New Roman"/>
              </a:rPr>
              <a:t>Rigid shaft </a:t>
            </a:r>
          </a:p>
          <a:p>
            <a:pPr lvl="0">
              <a:lnSpc>
                <a:spcPct val="150000"/>
              </a:lnSpc>
            </a:pPr>
            <a:r>
              <a:rPr lang="en-US" sz="2400" dirty="0">
                <a:latin typeface="Times New Roman"/>
                <a:ea typeface="Times New Roman"/>
                <a:cs typeface="Times New Roman"/>
              </a:rPr>
              <a:t>Displacement sensor</a:t>
            </a:r>
          </a:p>
          <a:p>
            <a:pPr lvl="0">
              <a:lnSpc>
                <a:spcPct val="150000"/>
              </a:lnSpc>
            </a:pPr>
            <a:r>
              <a:rPr lang="en-US" sz="2400" dirty="0" smtClean="0">
                <a:latin typeface="Times New Roman"/>
                <a:cs typeface="Times New Roman"/>
              </a:rPr>
              <a:t>Electromagnet </a:t>
            </a:r>
            <a:r>
              <a:rPr lang="en-US" sz="2400" dirty="0">
                <a:latin typeface="Times New Roman"/>
                <a:cs typeface="Times New Roman"/>
              </a:rPr>
              <a:t>actuators</a:t>
            </a:r>
          </a:p>
        </p:txBody>
      </p:sp>
      <p:sp>
        <p:nvSpPr>
          <p:cNvPr id="8" name="AutoShape 2" descr="×ª××¦××ª ×ª××× × ×¢×××¨ âªslip ring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ction Button: Custom 18">
            <a:hlinkClick r:id="" action="ppaction://noaction" highlightClick="1"/>
          </p:cNvPr>
          <p:cNvSpPr/>
          <p:nvPr/>
        </p:nvSpPr>
        <p:spPr>
          <a:xfrm>
            <a:off x="11945566" y="0"/>
            <a:ext cx="246434" cy="160338"/>
          </a:xfrm>
          <a:prstGeom prst="actionButtonBlan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2255520" y="1857135"/>
            <a:ext cx="5700621" cy="67880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023872" y="2965189"/>
            <a:ext cx="6040358" cy="126850"/>
          </a:xfrm>
          <a:prstGeom prst="straightConnector1">
            <a:avLst/>
          </a:prstGeom>
          <a:ln w="381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99232" y="3655208"/>
            <a:ext cx="5473559" cy="447752"/>
          </a:xfrm>
          <a:prstGeom prst="straightConnector1">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385226" y="4238250"/>
            <a:ext cx="4075889" cy="79095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9136618" y="903275"/>
            <a:ext cx="2984472" cy="1907721"/>
          </a:xfrm>
          <a:prstGeom prst="rect">
            <a:avLst/>
          </a:prstGeom>
          <a:ln>
            <a:noFill/>
          </a:ln>
          <a:effectLst>
            <a:outerShdw blurRad="292100" dist="139700" dir="2700000" algn="tl" rotWithShape="0">
              <a:srgbClr val="333333">
                <a:alpha val="65000"/>
              </a:srgbClr>
            </a:outerShdw>
          </a:effectLst>
        </p:spPr>
      </p:pic>
      <p:pic>
        <p:nvPicPr>
          <p:cNvPr id="43" name="Picture 42" descr="A close-up of a machine&#10;&#10;Description automatically generated with low confidence"/>
          <p:cNvPicPr/>
          <p:nvPr/>
        </p:nvPicPr>
        <p:blipFill>
          <a:blip r:embed="rId5"/>
          <a:stretch>
            <a:fillRect/>
          </a:stretch>
        </p:blipFill>
        <p:spPr>
          <a:xfrm>
            <a:off x="412289" y="4484642"/>
            <a:ext cx="3223165" cy="2047238"/>
          </a:xfrm>
          <a:prstGeom prst="rect">
            <a:avLst/>
          </a:prstGeom>
        </p:spPr>
      </p:pic>
      <p:sp>
        <p:nvSpPr>
          <p:cNvPr id="44" name="Rectangle 43"/>
          <p:cNvSpPr/>
          <p:nvPr/>
        </p:nvSpPr>
        <p:spPr>
          <a:xfrm>
            <a:off x="0" y="6537689"/>
            <a:ext cx="11899411" cy="261610"/>
          </a:xfrm>
          <a:prstGeom prst="rect">
            <a:avLst/>
          </a:prstGeom>
        </p:spPr>
        <p:txBody>
          <a:bodyPr wrap="none">
            <a:spAutoFit/>
          </a:bodyPr>
          <a:lstStyle/>
          <a:p>
            <a:r>
              <a:rPr lang="en-US" sz="1100" dirty="0">
                <a:solidFill>
                  <a:srgbClr val="777777"/>
                </a:solidFill>
                <a:latin typeface="Arial" panose="020B0604020202020204" pitchFamily="34" charset="0"/>
              </a:rPr>
              <a:t>S </a:t>
            </a:r>
            <a:r>
              <a:rPr lang="en-US" sz="1100" dirty="0" err="1">
                <a:solidFill>
                  <a:srgbClr val="777777"/>
                </a:solidFill>
                <a:latin typeface="Arial" panose="020B0604020202020204" pitchFamily="34" charset="0"/>
              </a:rPr>
              <a:t>Basovich</a:t>
            </a:r>
            <a:r>
              <a:rPr lang="en-US" sz="1100" dirty="0">
                <a:solidFill>
                  <a:srgbClr val="777777"/>
                </a:solidFill>
                <a:latin typeface="Arial" panose="020B0604020202020204" pitchFamily="34" charset="0"/>
              </a:rPr>
              <a:t>, S </a:t>
            </a:r>
            <a:r>
              <a:rPr lang="en-US" sz="1100" dirty="0" err="1">
                <a:solidFill>
                  <a:srgbClr val="777777"/>
                </a:solidFill>
                <a:latin typeface="Arial" panose="020B0604020202020204" pitchFamily="34" charset="0"/>
              </a:rPr>
              <a:t>Arogeti</a:t>
            </a:r>
            <a:r>
              <a:rPr lang="en-US" sz="1100" dirty="0">
                <a:solidFill>
                  <a:srgbClr val="777777"/>
                </a:solidFill>
                <a:latin typeface="Arial" panose="020B0604020202020204" pitchFamily="34" charset="0"/>
              </a:rPr>
              <a:t>, </a:t>
            </a:r>
            <a:r>
              <a:rPr lang="en-US" sz="1100" b="1" dirty="0">
                <a:solidFill>
                  <a:srgbClr val="777777"/>
                </a:solidFill>
                <a:latin typeface="Arial" panose="020B0604020202020204" pitchFamily="34" charset="0"/>
              </a:rPr>
              <a:t>Z Brand</a:t>
            </a:r>
            <a:r>
              <a:rPr lang="en-US" sz="1100" dirty="0">
                <a:solidFill>
                  <a:srgbClr val="777777"/>
                </a:solidFill>
                <a:latin typeface="Arial" panose="020B0604020202020204" pitchFamily="34" charset="0"/>
              </a:rPr>
              <a:t>, Adaptive output zero-bias tracking control of 1DOF AMB suspension system, 13th International Conference on Control Automation Robotics &amp; Vision , 2014</a:t>
            </a:r>
            <a:endParaRPr lang="en-US" sz="1100" dirty="0"/>
          </a:p>
        </p:txBody>
      </p:sp>
    </p:spTree>
    <p:extLst>
      <p:ext uri="{BB962C8B-B14F-4D97-AF65-F5344CB8AC3E}">
        <p14:creationId xmlns:p14="http://schemas.microsoft.com/office/powerpoint/2010/main" val="18755619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5303" y="130143"/>
            <a:ext cx="7877469"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System Model</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13</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227046" y="4269834"/>
            <a:ext cx="3221944" cy="2264911"/>
            <a:chOff x="641830" y="4274001"/>
            <a:chExt cx="3221944" cy="2264911"/>
          </a:xfrm>
        </p:grpSpPr>
        <p:grpSp>
          <p:nvGrpSpPr>
            <p:cNvPr id="10" name="Group 9"/>
            <p:cNvGrpSpPr>
              <a:grpSpLocks noChangeAspect="1"/>
            </p:cNvGrpSpPr>
            <p:nvPr/>
          </p:nvGrpSpPr>
          <p:grpSpPr>
            <a:xfrm>
              <a:off x="641830" y="4624935"/>
              <a:ext cx="2362730" cy="1470548"/>
              <a:chOff x="870998" y="4183776"/>
              <a:chExt cx="3375331" cy="2100783"/>
            </a:xfrm>
          </p:grpSpPr>
          <p:sp>
            <p:nvSpPr>
              <p:cNvPr id="15" name="Arc 14">
                <a:extLst>
                  <a:ext uri="{FF2B5EF4-FFF2-40B4-BE49-F238E27FC236}">
                    <a16:creationId xmlns:a16="http://schemas.microsoft.com/office/drawing/2014/main" id="{EB4D639A-D500-4329-BC18-297911362215}"/>
                  </a:ext>
                </a:extLst>
              </p:cNvPr>
              <p:cNvSpPr/>
              <p:nvPr/>
            </p:nvSpPr>
            <p:spPr>
              <a:xfrm>
                <a:off x="1387461" y="5269797"/>
                <a:ext cx="791736" cy="1014762"/>
              </a:xfrm>
              <a:prstGeom prst="arc">
                <a:avLst>
                  <a:gd name="adj1" fmla="val 11246670"/>
                  <a:gd name="adj2" fmla="val 2130767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00FF35E8-3C2A-412A-A229-8296F0082DFF}"/>
                  </a:ext>
                </a:extLst>
              </p:cNvPr>
              <p:cNvSpPr/>
              <p:nvPr/>
            </p:nvSpPr>
            <p:spPr>
              <a:xfrm rot="10800000">
                <a:off x="1387461" y="4183776"/>
                <a:ext cx="791736" cy="1014762"/>
              </a:xfrm>
              <a:prstGeom prst="arc">
                <a:avLst>
                  <a:gd name="adj1" fmla="val 11034565"/>
                  <a:gd name="adj2" fmla="val 213652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7" name="Group 6"/>
              <p:cNvGrpSpPr>
                <a:grpSpLocks noChangeAspect="1"/>
              </p:cNvGrpSpPr>
              <p:nvPr/>
            </p:nvGrpSpPr>
            <p:grpSpPr>
              <a:xfrm>
                <a:off x="870998" y="4627676"/>
                <a:ext cx="3375331" cy="1112341"/>
                <a:chOff x="870998" y="4627676"/>
                <a:chExt cx="3375331" cy="1112341"/>
              </a:xfrm>
            </p:grpSpPr>
            <p:cxnSp>
              <p:nvCxnSpPr>
                <p:cNvPr id="8" name="Straight Connector 7">
                  <a:extLst>
                    <a:ext uri="{FF2B5EF4-FFF2-40B4-BE49-F238E27FC236}">
                      <a16:creationId xmlns:a16="http://schemas.microsoft.com/office/drawing/2014/main" id="{1141013E-EA12-4F6C-B952-04A3B0922317}"/>
                    </a:ext>
                  </a:extLst>
                </p:cNvPr>
                <p:cNvCxnSpPr/>
                <p:nvPr/>
              </p:nvCxnSpPr>
              <p:spPr>
                <a:xfrm>
                  <a:off x="991592" y="4712246"/>
                  <a:ext cx="0" cy="10147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64365D-488D-4132-99B5-B08BA9827DEB}"/>
                    </a:ext>
                  </a:extLst>
                </p:cNvPr>
                <p:cNvCxnSpPr>
                  <a:cxnSpLocks/>
                </p:cNvCxnSpPr>
                <p:nvPr/>
              </p:nvCxnSpPr>
              <p:spPr>
                <a:xfrm>
                  <a:off x="991592" y="4712246"/>
                  <a:ext cx="39586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C4AC4C-EE4A-47B6-AB67-CBC87C2DF0D1}"/>
                    </a:ext>
                  </a:extLst>
                </p:cNvPr>
                <p:cNvCxnSpPr>
                  <a:cxnSpLocks/>
                  <a:endCxn id="15" idx="0"/>
                </p:cNvCxnSpPr>
                <p:nvPr/>
              </p:nvCxnSpPr>
              <p:spPr>
                <a:xfrm flipV="1">
                  <a:off x="991592" y="5725718"/>
                  <a:ext cx="397910" cy="128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0080FD-944B-4DA5-A623-EE079D49A4AA}"/>
                    </a:ext>
                  </a:extLst>
                </p:cNvPr>
                <p:cNvCxnSpPr>
                  <a:cxnSpLocks/>
                </p:cNvCxnSpPr>
                <p:nvPr/>
              </p:nvCxnSpPr>
              <p:spPr>
                <a:xfrm>
                  <a:off x="2179197" y="4712246"/>
                  <a:ext cx="20671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8393F2-FEC0-4E31-8BC0-FF2CE4DCBA17}"/>
                    </a:ext>
                  </a:extLst>
                </p:cNvPr>
                <p:cNvCxnSpPr>
                  <a:cxnSpLocks/>
                </p:cNvCxnSpPr>
                <p:nvPr/>
              </p:nvCxnSpPr>
              <p:spPr>
                <a:xfrm>
                  <a:off x="2179197" y="5740017"/>
                  <a:ext cx="20671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DF54F1-DFCF-4FE3-96E0-82B4F3B06E41}"/>
                    </a:ext>
                  </a:extLst>
                </p:cNvPr>
                <p:cNvCxnSpPr>
                  <a:cxnSpLocks/>
                </p:cNvCxnSpPr>
                <p:nvPr/>
              </p:nvCxnSpPr>
              <p:spPr>
                <a:xfrm>
                  <a:off x="4246329" y="4712246"/>
                  <a:ext cx="0" cy="10277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F3BD18-4B81-4A73-B250-342B5C62B58A}"/>
                    </a:ext>
                  </a:extLst>
                </p:cNvPr>
                <p:cNvCxnSpPr/>
                <p:nvPr/>
              </p:nvCxnSpPr>
              <p:spPr>
                <a:xfrm>
                  <a:off x="871006" y="4627676"/>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A09830-C54B-4029-927F-B792A1C0FFEC}"/>
                    </a:ext>
                  </a:extLst>
                </p:cNvPr>
                <p:cNvCxnSpPr/>
                <p:nvPr/>
              </p:nvCxnSpPr>
              <p:spPr>
                <a:xfrm>
                  <a:off x="871005" y="4712246"/>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86E1E5-7D93-40DE-B8AA-A4B34E921CB7}"/>
                    </a:ext>
                  </a:extLst>
                </p:cNvPr>
                <p:cNvCxnSpPr/>
                <p:nvPr/>
              </p:nvCxnSpPr>
              <p:spPr>
                <a:xfrm>
                  <a:off x="871005" y="4814646"/>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3BEC5B5-D5AD-4B88-B937-824BB5FCBC45}"/>
                    </a:ext>
                  </a:extLst>
                </p:cNvPr>
                <p:cNvCxnSpPr/>
                <p:nvPr/>
              </p:nvCxnSpPr>
              <p:spPr>
                <a:xfrm>
                  <a:off x="871004" y="4899216"/>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5C8C5D-E766-4818-B1CA-1D01CC9D021C}"/>
                    </a:ext>
                  </a:extLst>
                </p:cNvPr>
                <p:cNvCxnSpPr/>
                <p:nvPr/>
              </p:nvCxnSpPr>
              <p:spPr>
                <a:xfrm>
                  <a:off x="871004" y="4990371"/>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853416-1A84-40FF-911E-35C422AABD2A}"/>
                    </a:ext>
                  </a:extLst>
                </p:cNvPr>
                <p:cNvCxnSpPr/>
                <p:nvPr/>
              </p:nvCxnSpPr>
              <p:spPr>
                <a:xfrm>
                  <a:off x="871003" y="5074941"/>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6B014D-5A95-495E-959F-F476054B8609}"/>
                    </a:ext>
                  </a:extLst>
                </p:cNvPr>
                <p:cNvCxnSpPr/>
                <p:nvPr/>
              </p:nvCxnSpPr>
              <p:spPr>
                <a:xfrm>
                  <a:off x="871003" y="5177341"/>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0C59EA7-E056-466D-B4C4-B678AA6CE819}"/>
                    </a:ext>
                  </a:extLst>
                </p:cNvPr>
                <p:cNvCxnSpPr/>
                <p:nvPr/>
              </p:nvCxnSpPr>
              <p:spPr>
                <a:xfrm>
                  <a:off x="871002" y="5261911"/>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395D897-90A8-483C-B099-3BAC47281CA7}"/>
                    </a:ext>
                  </a:extLst>
                </p:cNvPr>
                <p:cNvCxnSpPr/>
                <p:nvPr/>
              </p:nvCxnSpPr>
              <p:spPr>
                <a:xfrm>
                  <a:off x="871000" y="5351254"/>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9809C5-B4CC-4969-9548-861183C0A3EF}"/>
                    </a:ext>
                  </a:extLst>
                </p:cNvPr>
                <p:cNvCxnSpPr/>
                <p:nvPr/>
              </p:nvCxnSpPr>
              <p:spPr>
                <a:xfrm>
                  <a:off x="870999" y="5435824"/>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28A570-0FB3-4884-A33F-3DF161EB6512}"/>
                    </a:ext>
                  </a:extLst>
                </p:cNvPr>
                <p:cNvCxnSpPr/>
                <p:nvPr/>
              </p:nvCxnSpPr>
              <p:spPr>
                <a:xfrm>
                  <a:off x="870999" y="5538224"/>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9E3BD4-E584-41A7-A536-1E2B55D04529}"/>
                    </a:ext>
                  </a:extLst>
                </p:cNvPr>
                <p:cNvCxnSpPr/>
                <p:nvPr/>
              </p:nvCxnSpPr>
              <p:spPr>
                <a:xfrm>
                  <a:off x="870998" y="5622794"/>
                  <a:ext cx="120586" cy="113591"/>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43" name="Arrow: Up 42">
              <a:extLst>
                <a:ext uri="{FF2B5EF4-FFF2-40B4-BE49-F238E27FC236}">
                  <a16:creationId xmlns:a16="http://schemas.microsoft.com/office/drawing/2014/main" id="{13C66709-4B4C-44BC-8AFD-6E56F8B88D75}"/>
                </a:ext>
              </a:extLst>
            </p:cNvPr>
            <p:cNvSpPr>
              <a:spLocks noChangeAspect="1"/>
            </p:cNvSpPr>
            <p:nvPr/>
          </p:nvSpPr>
          <p:spPr>
            <a:xfrm>
              <a:off x="2664227" y="4274001"/>
              <a:ext cx="233168" cy="6515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Up 43">
              <a:extLst>
                <a:ext uri="{FF2B5EF4-FFF2-40B4-BE49-F238E27FC236}">
                  <a16:creationId xmlns:a16="http://schemas.microsoft.com/office/drawing/2014/main" id="{C9F77803-F5D2-4C64-A3E8-956B9C8742D7}"/>
                </a:ext>
              </a:extLst>
            </p:cNvPr>
            <p:cNvSpPr>
              <a:spLocks noChangeAspect="1"/>
            </p:cNvSpPr>
            <p:nvPr/>
          </p:nvSpPr>
          <p:spPr>
            <a:xfrm rot="10800000">
              <a:off x="2693268" y="5861889"/>
              <a:ext cx="233168" cy="6515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B6E898A-87A2-45BB-B622-00BD52A9E286}"/>
                    </a:ext>
                  </a:extLst>
                </p:cNvPr>
                <p:cNvSpPr txBox="1"/>
                <p:nvPr/>
              </p:nvSpPr>
              <p:spPr>
                <a:xfrm>
                  <a:off x="2908209" y="4347401"/>
                  <a:ext cx="5327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m:oMathPara>
                  </a14:m>
                  <a:endParaRPr lang="en-US" dirty="0"/>
                </a:p>
              </p:txBody>
            </p:sp>
          </mc:Choice>
          <mc:Fallback xmlns="">
            <p:sp>
              <p:nvSpPr>
                <p:cNvPr id="45" name="TextBox 44">
                  <a:extLst>
                    <a:ext uri="{FF2B5EF4-FFF2-40B4-BE49-F238E27FC236}">
                      <a16:creationId xmlns:a16="http://schemas.microsoft.com/office/drawing/2014/main" id="{4B6E898A-87A2-45BB-B622-00BD52A9E286}"/>
                    </a:ext>
                  </a:extLst>
                </p:cNvPr>
                <p:cNvSpPr txBox="1">
                  <a:spLocks noRot="1" noChangeAspect="1" noMove="1" noResize="1" noEditPoints="1" noAdjustHandles="1" noChangeArrowheads="1" noChangeShapeType="1" noTextEdit="1"/>
                </p:cNvSpPr>
                <p:nvPr/>
              </p:nvSpPr>
              <p:spPr>
                <a:xfrm>
                  <a:off x="2908209" y="4347401"/>
                  <a:ext cx="532754"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400444C-C732-4E35-B049-480223044195}"/>
                    </a:ext>
                  </a:extLst>
                </p:cNvPr>
                <p:cNvSpPr txBox="1"/>
                <p:nvPr/>
              </p:nvSpPr>
              <p:spPr>
                <a:xfrm>
                  <a:off x="2982531" y="6169580"/>
                  <a:ext cx="5327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0400444C-C732-4E35-B049-480223044195}"/>
                    </a:ext>
                  </a:extLst>
                </p:cNvPr>
                <p:cNvSpPr txBox="1">
                  <a:spLocks noRot="1" noChangeAspect="1" noMove="1" noResize="1" noEditPoints="1" noAdjustHandles="1" noChangeArrowheads="1" noChangeShapeType="1" noTextEdit="1"/>
                </p:cNvSpPr>
                <p:nvPr/>
              </p:nvSpPr>
              <p:spPr>
                <a:xfrm>
                  <a:off x="2982531" y="6169580"/>
                  <a:ext cx="532754" cy="369332"/>
                </a:xfrm>
                <a:prstGeom prst="rect">
                  <a:avLst/>
                </a:prstGeom>
                <a:blipFill>
                  <a:blip r:embed="rId4"/>
                  <a:stretch>
                    <a:fillRect b="-13115"/>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7922A905-7657-49A0-B9C9-6523F6A842C4}"/>
                </a:ext>
              </a:extLst>
            </p:cNvPr>
            <p:cNvCxnSpPr/>
            <p:nvPr/>
          </p:nvCxnSpPr>
          <p:spPr>
            <a:xfrm>
              <a:off x="3440963" y="4783858"/>
              <a:ext cx="0" cy="137502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BC43728-B7A7-4FBA-B550-9AA8FCD73A62}"/>
                    </a:ext>
                  </a:extLst>
                </p:cNvPr>
                <p:cNvSpPr txBox="1"/>
                <p:nvPr/>
              </p:nvSpPr>
              <p:spPr>
                <a:xfrm>
                  <a:off x="3331020" y="5234443"/>
                  <a:ext cx="5327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1" name="TextBox 50">
                  <a:extLst>
                    <a:ext uri="{FF2B5EF4-FFF2-40B4-BE49-F238E27FC236}">
                      <a16:creationId xmlns:a16="http://schemas.microsoft.com/office/drawing/2014/main" id="{BBC43728-B7A7-4FBA-B550-9AA8FCD73A62}"/>
                    </a:ext>
                  </a:extLst>
                </p:cNvPr>
                <p:cNvSpPr txBox="1">
                  <a:spLocks noRot="1" noChangeAspect="1" noMove="1" noResize="1" noEditPoints="1" noAdjustHandles="1" noChangeArrowheads="1" noChangeShapeType="1" noTextEdit="1"/>
                </p:cNvSpPr>
                <p:nvPr/>
              </p:nvSpPr>
              <p:spPr>
                <a:xfrm>
                  <a:off x="3331020" y="5234443"/>
                  <a:ext cx="532754" cy="369332"/>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1E71935-C04D-43FB-9BFB-A931C227478B}"/>
                  </a:ext>
                </a:extLst>
              </p:cNvPr>
              <p:cNvSpPr txBox="1"/>
              <p:nvPr/>
            </p:nvSpPr>
            <p:spPr>
              <a:xfrm>
                <a:off x="416688" y="2572993"/>
                <a:ext cx="4198045" cy="523220"/>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2800" i="1" smtClean="0">
                          <a:latin typeface="Cambria Math" panose="02040503050406030204" pitchFamily="18" charset="0"/>
                        </a:rPr>
                        <m:t>𝑚</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𝑥</m:t>
                          </m:r>
                        </m:e>
                      </m:acc>
                      <m:r>
                        <a:rPr lang="en-US" sz="2800" i="0">
                          <a:latin typeface="Cambria Math" panose="02040503050406030204" pitchFamily="18" charset="0"/>
                        </a:rPr>
                        <m:t>=</m:t>
                      </m:r>
                      <m:r>
                        <m:rPr>
                          <m:sty m:val="p"/>
                        </m:rPr>
                        <a:rPr lang="en-US" sz="2800" b="0" i="0" smtClean="0">
                          <a:latin typeface="Cambria Math" panose="02040503050406030204" pitchFamily="18" charset="0"/>
                        </a:rPr>
                        <m:t>Σ</m:t>
                      </m:r>
                      <m:r>
                        <a:rPr lang="en-US" sz="2800" b="0" i="1" smtClean="0">
                          <a:latin typeface="Cambria Math" panose="02040503050406030204" pitchFamily="18" charset="0"/>
                        </a:rPr>
                        <m:t>𝐹</m:t>
                      </m:r>
                    </m:oMath>
                  </m:oMathPara>
                </a14:m>
                <a:endParaRPr lang="en-US" sz="2800" dirty="0"/>
              </a:p>
            </p:txBody>
          </p:sp>
        </mc:Choice>
        <mc:Fallback xmlns="">
          <p:sp>
            <p:nvSpPr>
              <p:cNvPr id="38" name="TextBox 37">
                <a:extLst>
                  <a:ext uri="{FF2B5EF4-FFF2-40B4-BE49-F238E27FC236}">
                    <a16:creationId xmlns:a16="http://schemas.microsoft.com/office/drawing/2014/main" id="{41E71935-C04D-43FB-9BFB-A931C227478B}"/>
                  </a:ext>
                </a:extLst>
              </p:cNvPr>
              <p:cNvSpPr txBox="1">
                <a:spLocks noRot="1" noChangeAspect="1" noMove="1" noResize="1" noEditPoints="1" noAdjustHandles="1" noChangeArrowheads="1" noChangeShapeType="1" noTextEdit="1"/>
              </p:cNvSpPr>
              <p:nvPr/>
            </p:nvSpPr>
            <p:spPr>
              <a:xfrm>
                <a:off x="416688" y="2572993"/>
                <a:ext cx="419804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E71935-C04D-43FB-9BFB-A931C227478B}"/>
                  </a:ext>
                </a:extLst>
              </p:cNvPr>
              <p:cNvSpPr txBox="1"/>
              <p:nvPr/>
            </p:nvSpPr>
            <p:spPr>
              <a:xfrm>
                <a:off x="155575" y="3610466"/>
                <a:ext cx="5653913" cy="461665"/>
              </a:xfrm>
              <a:prstGeom prst="rect">
                <a:avLst/>
              </a:prstGeom>
              <a:solidFill>
                <a:srgbClr val="FFFF00"/>
              </a:solidFill>
            </p:spPr>
            <p:txBody>
              <a:bodyPr wrap="square">
                <a:spAutoFit/>
              </a:bodyPr>
              <a:lstStyle/>
              <a:p>
                <a:pPr/>
                <a14:m>
                  <m:oMathPara xmlns:m="http://schemas.openxmlformats.org/officeDocument/2006/math">
                    <m:oMathParaPr>
                      <m:jc m:val="center"/>
                    </m:oMathParaPr>
                    <m:oMath xmlns:m="http://schemas.openxmlformats.org/officeDocument/2006/math">
                      <m:r>
                        <a:rPr lang="en-US" sz="2400" b="1" i="1" smtClean="0">
                          <a:latin typeface="Cambria Math" panose="02040503050406030204" pitchFamily="18" charset="0"/>
                        </a:rPr>
                        <m:t>𝒎</m:t>
                      </m:r>
                      <m:acc>
                        <m:accPr>
                          <m:chr m:val="̈"/>
                          <m:ctrlPr>
                            <a:rPr lang="en-US" sz="2400" b="1" i="1">
                              <a:solidFill>
                                <a:srgbClr val="836967"/>
                              </a:solidFill>
                              <a:latin typeface="Cambria Math" panose="02040503050406030204" pitchFamily="18" charset="0"/>
                            </a:rPr>
                          </m:ctrlPr>
                        </m:accPr>
                        <m:e>
                          <m:r>
                            <a:rPr lang="en-US" sz="2400" b="1" i="1">
                              <a:latin typeface="Cambria Math" panose="02040503050406030204" pitchFamily="18" charset="0"/>
                            </a:rPr>
                            <m:t>𝒙</m:t>
                          </m:r>
                        </m:e>
                      </m:acc>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r>
                        <a:rPr lang="en-US" sz="2400" b="1" i="0" smtClean="0">
                          <a:latin typeface="Cambria Math" panose="02040503050406030204" pitchFamily="18" charset="0"/>
                        </a:rPr>
                        <m:t>+</m:t>
                      </m:r>
                      <m:r>
                        <a:rPr lang="en-US" sz="2400" b="1" i="1">
                          <a:latin typeface="Cambria Math" panose="02040503050406030204" pitchFamily="18" charset="0"/>
                        </a:rPr>
                        <m:t>𝒄</m:t>
                      </m:r>
                      <m:acc>
                        <m:accPr>
                          <m:chr m:val="̇"/>
                          <m:ctrlPr>
                            <a:rPr lang="en-US" sz="2400" b="1" i="1">
                              <a:solidFill>
                                <a:srgbClr val="836967"/>
                              </a:solidFill>
                              <a:latin typeface="Cambria Math" panose="02040503050406030204" pitchFamily="18" charset="0"/>
                            </a:rPr>
                          </m:ctrlPr>
                        </m:accPr>
                        <m:e>
                          <m:r>
                            <a:rPr lang="en-US" sz="2400" b="1" i="1">
                              <a:latin typeface="Cambria Math" panose="02040503050406030204" pitchFamily="18" charset="0"/>
                            </a:rPr>
                            <m:t>𝒙</m:t>
                          </m:r>
                        </m:e>
                      </m:acc>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r>
                        <a:rPr lang="en-US" sz="2400" b="1" i="0" smtClean="0">
                          <a:latin typeface="Cambria Math" panose="02040503050406030204" pitchFamily="18" charset="0"/>
                        </a:rPr>
                        <m:t>+</m:t>
                      </m:r>
                      <m:r>
                        <a:rPr lang="en-US" sz="2400" b="1" i="1">
                          <a:latin typeface="Cambria Math" panose="02040503050406030204" pitchFamily="18" charset="0"/>
                        </a:rPr>
                        <m:t>𝒌𝒙</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𝟐</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r>
                        <a:rPr lang="en-US" sz="2400" b="1" i="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𝟏</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oMath>
                  </m:oMathPara>
                </a14:m>
                <a:endParaRPr lang="en-US" sz="2400" b="1" dirty="0"/>
              </a:p>
            </p:txBody>
          </p:sp>
        </mc:Choice>
        <mc:Fallback xmlns="">
          <p:sp>
            <p:nvSpPr>
              <p:cNvPr id="39" name="TextBox 38">
                <a:extLst>
                  <a:ext uri="{FF2B5EF4-FFF2-40B4-BE49-F238E27FC236}">
                    <a16:creationId xmlns:a16="http://schemas.microsoft.com/office/drawing/2014/main" id="{41E71935-C04D-43FB-9BFB-A931C227478B}"/>
                  </a:ext>
                </a:extLst>
              </p:cNvPr>
              <p:cNvSpPr txBox="1">
                <a:spLocks noRot="1" noChangeAspect="1" noMove="1" noResize="1" noEditPoints="1" noAdjustHandles="1" noChangeArrowheads="1" noChangeShapeType="1" noTextEdit="1"/>
              </p:cNvSpPr>
              <p:nvPr/>
            </p:nvSpPr>
            <p:spPr>
              <a:xfrm>
                <a:off x="155575" y="3610466"/>
                <a:ext cx="5653913" cy="461665"/>
              </a:xfrm>
              <a:prstGeom prst="rect">
                <a:avLst/>
              </a:prstGeom>
              <a:blipFill>
                <a:blip r:embed="rId7"/>
                <a:stretch>
                  <a:fillRect b="-17105"/>
                </a:stretch>
              </a:blipFill>
            </p:spPr>
            <p:txBody>
              <a:bodyPr/>
              <a:lstStyle/>
              <a:p>
                <a:r>
                  <a:rPr lang="en-US">
                    <a:noFill/>
                  </a:rPr>
                  <a:t> </a:t>
                </a:r>
              </a:p>
            </p:txBody>
          </p:sp>
        </mc:Fallback>
      </mc:AlternateContent>
      <p:sp>
        <p:nvSpPr>
          <p:cNvPr id="5" name="TextBox 4"/>
          <p:cNvSpPr txBox="1"/>
          <p:nvPr/>
        </p:nvSpPr>
        <p:spPr>
          <a:xfrm>
            <a:off x="1467" y="2093413"/>
            <a:ext cx="4099034" cy="523220"/>
          </a:xfrm>
          <a:prstGeom prst="rect">
            <a:avLst/>
          </a:prstGeom>
          <a:noFill/>
        </p:spPr>
        <p:txBody>
          <a:bodyPr wrap="square" rtlCol="0">
            <a:spAutoFit/>
          </a:bodyPr>
          <a:lstStyle/>
          <a:p>
            <a:pPr algn="ctr"/>
            <a:r>
              <a:rPr lang="en-US" sz="2800" b="1" dirty="0"/>
              <a:t>Newton's second law</a:t>
            </a:r>
          </a:p>
        </p:txBody>
      </p:sp>
      <p:sp>
        <p:nvSpPr>
          <p:cNvPr id="6" name="Down Arrow 5"/>
          <p:cNvSpPr/>
          <p:nvPr/>
        </p:nvSpPr>
        <p:spPr>
          <a:xfrm>
            <a:off x="2332505" y="3062613"/>
            <a:ext cx="331722" cy="38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375956" y="1344364"/>
            <a:ext cx="4433632" cy="619272"/>
          </a:xfrm>
          <a:prstGeom prst="rect">
            <a:avLst/>
          </a:prstGeom>
        </p:spPr>
        <p:txBody>
          <a:bodyPr wrap="square">
            <a:spAutoFit/>
          </a:bodyPr>
          <a:lstStyle/>
          <a:p>
            <a:pPr>
              <a:lnSpc>
                <a:spcPct val="107000"/>
              </a:lnSpc>
              <a:spcAft>
                <a:spcPts val="800"/>
              </a:spcAft>
            </a:pPr>
            <a:r>
              <a:rPr lang="en-US" sz="3200" b="1" dirty="0">
                <a:solidFill>
                  <a:srgbClr val="FF0000"/>
                </a:solidFill>
                <a:latin typeface="Calibri" panose="020F0502020204030204" pitchFamily="34" charset="0"/>
                <a:ea typeface="Calibri" panose="020F0502020204030204" pitchFamily="34" charset="0"/>
                <a:cs typeface="Arial" panose="020B0604020202020204" pitchFamily="34" charset="0"/>
              </a:rPr>
              <a:t>Electromagnet model</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2" name="Rectangle 41"/>
          <p:cNvSpPr/>
          <p:nvPr/>
        </p:nvSpPr>
        <p:spPr>
          <a:xfrm>
            <a:off x="765715" y="1296053"/>
            <a:ext cx="4433632" cy="619272"/>
          </a:xfrm>
          <a:prstGeom prst="rect">
            <a:avLst/>
          </a:prstGeom>
        </p:spPr>
        <p:txBody>
          <a:bodyPr wrap="square">
            <a:spAutoFit/>
          </a:bodyPr>
          <a:lstStyle/>
          <a:p>
            <a:pPr>
              <a:lnSpc>
                <a:spcPct val="107000"/>
              </a:lnSpc>
              <a:spcAft>
                <a:spcPts val="800"/>
              </a:spcAft>
            </a:pPr>
            <a:r>
              <a:rPr lang="en-US" sz="3200" b="1" dirty="0">
                <a:solidFill>
                  <a:srgbClr val="FF0000"/>
                </a:solidFill>
                <a:latin typeface="Calibri" panose="020F0502020204030204" pitchFamily="34" charset="0"/>
                <a:ea typeface="Calibri" panose="020F0502020204030204" pitchFamily="34" charset="0"/>
                <a:cs typeface="Arial" panose="020B0604020202020204" pitchFamily="34" charset="0"/>
              </a:rPr>
              <a:t>Mechanical model</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17E9DC-51C6-4923-97CE-E7649651BB25}"/>
                  </a:ext>
                </a:extLst>
              </p:cNvPr>
              <p:cNvSpPr txBox="1"/>
              <p:nvPr/>
            </p:nvSpPr>
            <p:spPr>
              <a:xfrm>
                <a:off x="7056054" y="3503659"/>
                <a:ext cx="4272512" cy="842859"/>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solidFill>
                                <a:srgbClr val="836967"/>
                              </a:solidFill>
                              <a:latin typeface="Cambria Math" panose="02040503050406030204" pitchFamily="18" charset="0"/>
                            </a:rPr>
                          </m:ctrlPr>
                        </m:dPr>
                        <m:e>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𝒇</m:t>
                              </m:r>
                            </m:e>
                            <m:sub>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𝟐</m:t>
                              </m:r>
                            </m:sub>
                          </m:sSub>
                        </m:e>
                      </m:d>
                      <m:r>
                        <a:rPr lang="en-US" sz="2400" b="1" i="0">
                          <a:latin typeface="Cambria Math" panose="02040503050406030204" pitchFamily="18" charset="0"/>
                        </a:rPr>
                        <m:t>=</m:t>
                      </m:r>
                      <m:d>
                        <m:dPr>
                          <m:begChr m:val=""/>
                          <m:endChr m:val=""/>
                          <m:ctrlPr>
                            <a:rPr lang="en-US" sz="2400" b="1" i="1">
                              <a:solidFill>
                                <a:srgbClr val="836967"/>
                              </a:solidFill>
                              <a:latin typeface="Cambria Math" panose="02040503050406030204" pitchFamily="18" charset="0"/>
                            </a:rPr>
                          </m:ctrlPr>
                        </m:dPr>
                        <m:e>
                          <m:f>
                            <m:fPr>
                              <m:ctrlPr>
                                <a:rPr lang="en-US" sz="2400" b="1" i="1">
                                  <a:solidFill>
                                    <a:srgbClr val="836967"/>
                                  </a:solidFill>
                                  <a:latin typeface="Cambria Math" panose="02040503050406030204" pitchFamily="18" charset="0"/>
                                </a:rPr>
                              </m:ctrlPr>
                            </m:fPr>
                            <m:num>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𝝁</m:t>
                                  </m:r>
                                </m:e>
                                <m:sub>
                                  <m:r>
                                    <a:rPr lang="en-US" sz="2400" b="1" i="0">
                                      <a:latin typeface="Cambria Math" panose="02040503050406030204" pitchFamily="18" charset="0"/>
                                    </a:rPr>
                                    <m:t>𝟎</m:t>
                                  </m:r>
                                </m:sub>
                              </m:sSub>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𝒔</m:t>
                                  </m:r>
                                </m:sub>
                              </m:sSub>
                              <m:sSup>
                                <m:sSupPr>
                                  <m:ctrlPr>
                                    <a:rPr lang="en-US" sz="2400" b="1" i="1">
                                      <a:solidFill>
                                        <a:srgbClr val="836967"/>
                                      </a:solidFill>
                                      <a:latin typeface="Cambria Math" panose="02040503050406030204" pitchFamily="18" charset="0"/>
                                    </a:rPr>
                                  </m:ctrlPr>
                                </m:sSupPr>
                                <m:e>
                                  <m:d>
                                    <m:dPr>
                                      <m:ctrlPr>
                                        <a:rPr lang="en-US" sz="2400" b="1" i="1">
                                          <a:solidFill>
                                            <a:srgbClr val="836967"/>
                                          </a:solidFill>
                                          <a:latin typeface="Cambria Math" panose="02040503050406030204" pitchFamily="18" charset="0"/>
                                        </a:rPr>
                                      </m:ctrlPr>
                                    </m:dPr>
                                    <m:e>
                                      <m:r>
                                        <a:rPr lang="en-US" sz="2400" b="1" i="1">
                                          <a:latin typeface="Cambria Math" panose="02040503050406030204" pitchFamily="18" charset="0"/>
                                        </a:rPr>
                                        <m:t>𝑵</m:t>
                                      </m:r>
                                      <m:r>
                                        <a:rPr lang="en-US" sz="2400" b="1" i="1" smtClean="0">
                                          <a:latin typeface="Cambria Math" panose="02040503050406030204" pitchFamily="18" charset="0"/>
                                        </a:rPr>
                                        <m:t>𝒊</m:t>
                                      </m:r>
                                    </m:e>
                                  </m:d>
                                </m:e>
                                <m:sup>
                                  <m:r>
                                    <a:rPr lang="en-US" sz="2400" b="1" i="0">
                                      <a:latin typeface="Cambria Math" panose="02040503050406030204" pitchFamily="18" charset="0"/>
                                    </a:rPr>
                                    <m:t>𝟐</m:t>
                                  </m:r>
                                </m:sup>
                              </m:sSup>
                            </m:num>
                            <m:den>
                              <m:r>
                                <a:rPr lang="en-US" sz="2400" b="1" i="0">
                                  <a:latin typeface="Cambria Math" panose="02040503050406030204" pitchFamily="18" charset="0"/>
                                </a:rPr>
                                <m:t>𝟒</m:t>
                              </m:r>
                              <m:sSup>
                                <m:sSupPr>
                                  <m:ctrlPr>
                                    <a:rPr lang="en-US" sz="2400" b="1" i="1">
                                      <a:solidFill>
                                        <a:srgbClr val="836967"/>
                                      </a:solidFill>
                                      <a:latin typeface="Cambria Math" panose="02040503050406030204" pitchFamily="18" charset="0"/>
                                    </a:rPr>
                                  </m:ctrlPr>
                                </m:sSupPr>
                                <m:e>
                                  <m:r>
                                    <a:rPr lang="en-US" sz="2400" b="1" i="1" smtClean="0">
                                      <a:latin typeface="Cambria Math" panose="02040503050406030204" pitchFamily="18" charset="0"/>
                                    </a:rPr>
                                    <m:t>𝒙</m:t>
                                  </m:r>
                                </m:e>
                                <m:sup>
                                  <m:r>
                                    <a:rPr lang="en-US" sz="2400" b="1" i="0">
                                      <a:latin typeface="Cambria Math" panose="02040503050406030204" pitchFamily="18" charset="0"/>
                                    </a:rPr>
                                    <m:t>𝟐</m:t>
                                  </m:r>
                                </m:sup>
                              </m:sSup>
                            </m:den>
                          </m:f>
                        </m:e>
                      </m:d>
                    </m:oMath>
                  </m:oMathPara>
                </a14:m>
                <a:endParaRPr lang="en-US" sz="2400" b="1" dirty="0"/>
              </a:p>
            </p:txBody>
          </p:sp>
        </mc:Choice>
        <mc:Fallback xmlns="">
          <p:sp>
            <p:nvSpPr>
              <p:cNvPr id="47" name="TextBox 46">
                <a:extLst>
                  <a:ext uri="{FF2B5EF4-FFF2-40B4-BE49-F238E27FC236}">
                    <a16:creationId xmlns:a16="http://schemas.microsoft.com/office/drawing/2014/main" id="{5F17E9DC-51C6-4923-97CE-E7649651BB25}"/>
                  </a:ext>
                </a:extLst>
              </p:cNvPr>
              <p:cNvSpPr txBox="1">
                <a:spLocks noRot="1" noChangeAspect="1" noMove="1" noResize="1" noEditPoints="1" noAdjustHandles="1" noChangeArrowheads="1" noChangeShapeType="1" noTextEdit="1"/>
              </p:cNvSpPr>
              <p:nvPr/>
            </p:nvSpPr>
            <p:spPr>
              <a:xfrm>
                <a:off x="7056054" y="3503659"/>
                <a:ext cx="4272512" cy="842859"/>
              </a:xfrm>
              <a:prstGeom prst="rect">
                <a:avLst/>
              </a:prstGeom>
              <a:blipFill>
                <a:blip r:embed="rId8"/>
                <a:stretch>
                  <a:fillRect/>
                </a:stretch>
              </a:blipFill>
            </p:spPr>
            <p:txBody>
              <a:bodyPr/>
              <a:lstStyle/>
              <a:p>
                <a:r>
                  <a:rPr lang="en-US">
                    <a:noFill/>
                  </a:rPr>
                  <a:t> </a:t>
                </a:r>
              </a:p>
            </p:txBody>
          </p:sp>
        </mc:Fallback>
      </mc:AlternateContent>
      <p:grpSp>
        <p:nvGrpSpPr>
          <p:cNvPr id="49" name="Group 48"/>
          <p:cNvGrpSpPr/>
          <p:nvPr/>
        </p:nvGrpSpPr>
        <p:grpSpPr>
          <a:xfrm>
            <a:off x="7443974" y="4489884"/>
            <a:ext cx="3762806" cy="2213003"/>
            <a:chOff x="7443974" y="4050972"/>
            <a:chExt cx="3762806" cy="2213003"/>
          </a:xfrm>
        </p:grpSpPr>
        <p:cxnSp>
          <p:nvCxnSpPr>
            <p:cNvPr id="52" name="Straight Connector 51">
              <a:extLst>
                <a:ext uri="{FF2B5EF4-FFF2-40B4-BE49-F238E27FC236}">
                  <a16:creationId xmlns:a16="http://schemas.microsoft.com/office/drawing/2014/main" id="{8BBB6883-8287-4FD2-A361-36252FD5325C}"/>
                </a:ext>
              </a:extLst>
            </p:cNvPr>
            <p:cNvCxnSpPr/>
            <p:nvPr/>
          </p:nvCxnSpPr>
          <p:spPr>
            <a:xfrm flipV="1">
              <a:off x="8798544" y="4050972"/>
              <a:ext cx="0" cy="1193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91B3AF-D086-4E20-A406-3EAEB0CF955B}"/>
                </a:ext>
              </a:extLst>
            </p:cNvPr>
            <p:cNvCxnSpPr/>
            <p:nvPr/>
          </p:nvCxnSpPr>
          <p:spPr>
            <a:xfrm flipV="1">
              <a:off x="10627344" y="4063671"/>
              <a:ext cx="0" cy="1193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E261DA-2EAA-4275-9795-AB55BA3E110A}"/>
                </a:ext>
              </a:extLst>
            </p:cNvPr>
            <p:cNvCxnSpPr/>
            <p:nvPr/>
          </p:nvCxnSpPr>
          <p:spPr>
            <a:xfrm>
              <a:off x="8798544" y="4063671"/>
              <a:ext cx="1828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944775-CAD0-4C2F-B8E6-5FE5C810FC55}"/>
                </a:ext>
              </a:extLst>
            </p:cNvPr>
            <p:cNvCxnSpPr>
              <a:cxnSpLocks/>
            </p:cNvCxnSpPr>
            <p:nvPr/>
          </p:nvCxnSpPr>
          <p:spPr>
            <a:xfrm>
              <a:off x="8798544" y="5244772"/>
              <a:ext cx="3979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97BCCB0-B07B-4A90-B529-017AADB7129F}"/>
                </a:ext>
              </a:extLst>
            </p:cNvPr>
            <p:cNvCxnSpPr>
              <a:cxnSpLocks/>
            </p:cNvCxnSpPr>
            <p:nvPr/>
          </p:nvCxnSpPr>
          <p:spPr>
            <a:xfrm>
              <a:off x="9535144" y="5257471"/>
              <a:ext cx="3471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93C9BC-AFC4-41BE-B126-F3DA7CF0D5C8}"/>
                </a:ext>
              </a:extLst>
            </p:cNvPr>
            <p:cNvCxnSpPr>
              <a:cxnSpLocks/>
            </p:cNvCxnSpPr>
            <p:nvPr/>
          </p:nvCxnSpPr>
          <p:spPr>
            <a:xfrm>
              <a:off x="10204010" y="5257471"/>
              <a:ext cx="423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DF5FBD-682E-4194-B383-182225664B52}"/>
                </a:ext>
              </a:extLst>
            </p:cNvPr>
            <p:cNvCxnSpPr>
              <a:cxnSpLocks/>
            </p:cNvCxnSpPr>
            <p:nvPr/>
          </p:nvCxnSpPr>
          <p:spPr>
            <a:xfrm flipV="1">
              <a:off x="9535144" y="4436204"/>
              <a:ext cx="0" cy="8212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2F53843-7279-4F6E-8420-E949635CE8B9}"/>
                </a:ext>
              </a:extLst>
            </p:cNvPr>
            <p:cNvCxnSpPr>
              <a:cxnSpLocks/>
            </p:cNvCxnSpPr>
            <p:nvPr/>
          </p:nvCxnSpPr>
          <p:spPr>
            <a:xfrm>
              <a:off x="9188011" y="4436204"/>
              <a:ext cx="3471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8D4BAAF-3A10-4065-BBC7-B869D70C82AF}"/>
                </a:ext>
              </a:extLst>
            </p:cNvPr>
            <p:cNvCxnSpPr>
              <a:cxnSpLocks/>
            </p:cNvCxnSpPr>
            <p:nvPr/>
          </p:nvCxnSpPr>
          <p:spPr>
            <a:xfrm flipV="1">
              <a:off x="9196477" y="4436204"/>
              <a:ext cx="0" cy="8212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B12D7CA-163F-4DFB-A1BD-B14222998A89}"/>
                </a:ext>
              </a:extLst>
            </p:cNvPr>
            <p:cNvCxnSpPr>
              <a:cxnSpLocks/>
            </p:cNvCxnSpPr>
            <p:nvPr/>
          </p:nvCxnSpPr>
          <p:spPr>
            <a:xfrm flipV="1">
              <a:off x="10204010" y="4436204"/>
              <a:ext cx="0" cy="8212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C9892A6-06F6-40F3-8749-48ABBA39C7F6}"/>
                </a:ext>
              </a:extLst>
            </p:cNvPr>
            <p:cNvCxnSpPr>
              <a:cxnSpLocks/>
            </p:cNvCxnSpPr>
            <p:nvPr/>
          </p:nvCxnSpPr>
          <p:spPr>
            <a:xfrm>
              <a:off x="9856877" y="4436204"/>
              <a:ext cx="3471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83F744-CE18-4F3C-BD01-2FCE06235CE1}"/>
                </a:ext>
              </a:extLst>
            </p:cNvPr>
            <p:cNvCxnSpPr>
              <a:cxnSpLocks/>
            </p:cNvCxnSpPr>
            <p:nvPr/>
          </p:nvCxnSpPr>
          <p:spPr>
            <a:xfrm flipV="1">
              <a:off x="9865343" y="4436204"/>
              <a:ext cx="0" cy="82126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Freeform: Shape 29">
              <a:extLst>
                <a:ext uri="{FF2B5EF4-FFF2-40B4-BE49-F238E27FC236}">
                  <a16:creationId xmlns:a16="http://schemas.microsoft.com/office/drawing/2014/main" id="{3D794C2E-8432-4743-92A3-A44CC96F521D}"/>
                </a:ext>
              </a:extLst>
            </p:cNvPr>
            <p:cNvSpPr/>
            <p:nvPr/>
          </p:nvSpPr>
          <p:spPr>
            <a:xfrm>
              <a:off x="9348877" y="4508172"/>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30">
              <a:extLst>
                <a:ext uri="{FF2B5EF4-FFF2-40B4-BE49-F238E27FC236}">
                  <a16:creationId xmlns:a16="http://schemas.microsoft.com/office/drawing/2014/main" id="{2995B341-27F8-4C30-BDCB-B778B68502BD}"/>
                </a:ext>
              </a:extLst>
            </p:cNvPr>
            <p:cNvSpPr/>
            <p:nvPr/>
          </p:nvSpPr>
          <p:spPr>
            <a:xfrm>
              <a:off x="9319244" y="4571673"/>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31">
              <a:extLst>
                <a:ext uri="{FF2B5EF4-FFF2-40B4-BE49-F238E27FC236}">
                  <a16:creationId xmlns:a16="http://schemas.microsoft.com/office/drawing/2014/main" id="{603CE42B-EADE-437D-8304-76BB540A7BAE}"/>
                </a:ext>
              </a:extLst>
            </p:cNvPr>
            <p:cNvSpPr/>
            <p:nvPr/>
          </p:nvSpPr>
          <p:spPr>
            <a:xfrm>
              <a:off x="9342528" y="4656339"/>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32">
              <a:extLst>
                <a:ext uri="{FF2B5EF4-FFF2-40B4-BE49-F238E27FC236}">
                  <a16:creationId xmlns:a16="http://schemas.microsoft.com/office/drawing/2014/main" id="{76679D15-E47D-4BD7-8559-ADEA38A854E7}"/>
                </a:ext>
              </a:extLst>
            </p:cNvPr>
            <p:cNvSpPr/>
            <p:nvPr/>
          </p:nvSpPr>
          <p:spPr>
            <a:xfrm>
              <a:off x="9312895" y="4719840"/>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33">
              <a:extLst>
                <a:ext uri="{FF2B5EF4-FFF2-40B4-BE49-F238E27FC236}">
                  <a16:creationId xmlns:a16="http://schemas.microsoft.com/office/drawing/2014/main" id="{4319220F-40E0-44E9-93E3-90163E35FF10}"/>
                </a:ext>
              </a:extLst>
            </p:cNvPr>
            <p:cNvSpPr/>
            <p:nvPr/>
          </p:nvSpPr>
          <p:spPr>
            <a:xfrm>
              <a:off x="9361292" y="4783337"/>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34">
              <a:extLst>
                <a:ext uri="{FF2B5EF4-FFF2-40B4-BE49-F238E27FC236}">
                  <a16:creationId xmlns:a16="http://schemas.microsoft.com/office/drawing/2014/main" id="{F7E5BF99-E218-48C5-AF87-1C54DC813DE8}"/>
                </a:ext>
              </a:extLst>
            </p:cNvPr>
            <p:cNvSpPr/>
            <p:nvPr/>
          </p:nvSpPr>
          <p:spPr>
            <a:xfrm>
              <a:off x="9331659" y="4846838"/>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35">
              <a:extLst>
                <a:ext uri="{FF2B5EF4-FFF2-40B4-BE49-F238E27FC236}">
                  <a16:creationId xmlns:a16="http://schemas.microsoft.com/office/drawing/2014/main" id="{2876663B-896E-41CF-B83B-D19038C57FB9}"/>
                </a:ext>
              </a:extLst>
            </p:cNvPr>
            <p:cNvSpPr/>
            <p:nvPr/>
          </p:nvSpPr>
          <p:spPr>
            <a:xfrm>
              <a:off x="9354943" y="4931504"/>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36">
              <a:extLst>
                <a:ext uri="{FF2B5EF4-FFF2-40B4-BE49-F238E27FC236}">
                  <a16:creationId xmlns:a16="http://schemas.microsoft.com/office/drawing/2014/main" id="{2AAB4BAD-0B90-4242-823E-00D0A04A66C8}"/>
                </a:ext>
              </a:extLst>
            </p:cNvPr>
            <p:cNvSpPr/>
            <p:nvPr/>
          </p:nvSpPr>
          <p:spPr>
            <a:xfrm>
              <a:off x="9325310" y="4995005"/>
              <a:ext cx="787400" cy="203200"/>
            </a:xfrm>
            <a:custGeom>
              <a:avLst/>
              <a:gdLst>
                <a:gd name="connsiteX0" fmla="*/ 194733 w 787400"/>
                <a:gd name="connsiteY0" fmla="*/ 203200 h 203200"/>
                <a:gd name="connsiteX1" fmla="*/ 152400 w 787400"/>
                <a:gd name="connsiteY1" fmla="*/ 194733 h 203200"/>
                <a:gd name="connsiteX2" fmla="*/ 118533 w 787400"/>
                <a:gd name="connsiteY2" fmla="*/ 186266 h 203200"/>
                <a:gd name="connsiteX3" fmla="*/ 67733 w 787400"/>
                <a:gd name="connsiteY3" fmla="*/ 177800 h 203200"/>
                <a:gd name="connsiteX4" fmla="*/ 25400 w 787400"/>
                <a:gd name="connsiteY4" fmla="*/ 152400 h 203200"/>
                <a:gd name="connsiteX5" fmla="*/ 0 w 787400"/>
                <a:gd name="connsiteY5" fmla="*/ 84666 h 203200"/>
                <a:gd name="connsiteX6" fmla="*/ 33867 w 787400"/>
                <a:gd name="connsiteY6" fmla="*/ 16933 h 203200"/>
                <a:gd name="connsiteX7" fmla="*/ 101600 w 787400"/>
                <a:gd name="connsiteY7" fmla="*/ 0 h 203200"/>
                <a:gd name="connsiteX8" fmla="*/ 389467 w 787400"/>
                <a:gd name="connsiteY8" fmla="*/ 8466 h 203200"/>
                <a:gd name="connsiteX9" fmla="*/ 431800 w 787400"/>
                <a:gd name="connsiteY9" fmla="*/ 16933 h 203200"/>
                <a:gd name="connsiteX10" fmla="*/ 558800 w 787400"/>
                <a:gd name="connsiteY10" fmla="*/ 25400 h 203200"/>
                <a:gd name="connsiteX11" fmla="*/ 711200 w 787400"/>
                <a:gd name="connsiteY11" fmla="*/ 42333 h 203200"/>
                <a:gd name="connsiteX12" fmla="*/ 778933 w 787400"/>
                <a:gd name="connsiteY12" fmla="*/ 101600 h 203200"/>
                <a:gd name="connsiteX13" fmla="*/ 787400 w 787400"/>
                <a:gd name="connsiteY13" fmla="*/ 127000 h 203200"/>
                <a:gd name="connsiteX14" fmla="*/ 736600 w 787400"/>
                <a:gd name="connsiteY14" fmla="*/ 160866 h 203200"/>
                <a:gd name="connsiteX15" fmla="*/ 677333 w 787400"/>
                <a:gd name="connsiteY15" fmla="*/ 186266 h 203200"/>
                <a:gd name="connsiteX16" fmla="*/ 533400 w 787400"/>
                <a:gd name="connsiteY16" fmla="*/ 186266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7400" h="203200">
                  <a:moveTo>
                    <a:pt x="194733" y="203200"/>
                  </a:moveTo>
                  <a:cubicBezTo>
                    <a:pt x="180622" y="200378"/>
                    <a:pt x="166448" y="197855"/>
                    <a:pt x="152400" y="194733"/>
                  </a:cubicBezTo>
                  <a:cubicBezTo>
                    <a:pt x="141041" y="192209"/>
                    <a:pt x="129943" y="188548"/>
                    <a:pt x="118533" y="186266"/>
                  </a:cubicBezTo>
                  <a:cubicBezTo>
                    <a:pt x="101699" y="182899"/>
                    <a:pt x="84666" y="180622"/>
                    <a:pt x="67733" y="177800"/>
                  </a:cubicBezTo>
                  <a:cubicBezTo>
                    <a:pt x="53622" y="169333"/>
                    <a:pt x="37036" y="164036"/>
                    <a:pt x="25400" y="152400"/>
                  </a:cubicBezTo>
                  <a:cubicBezTo>
                    <a:pt x="10643" y="137642"/>
                    <a:pt x="4725" y="103564"/>
                    <a:pt x="0" y="84666"/>
                  </a:cubicBezTo>
                  <a:cubicBezTo>
                    <a:pt x="4208" y="72042"/>
                    <a:pt x="11131" y="26027"/>
                    <a:pt x="33867" y="16933"/>
                  </a:cubicBezTo>
                  <a:cubicBezTo>
                    <a:pt x="55475" y="8290"/>
                    <a:pt x="101600" y="0"/>
                    <a:pt x="101600" y="0"/>
                  </a:cubicBezTo>
                  <a:cubicBezTo>
                    <a:pt x="197556" y="2822"/>
                    <a:pt x="293596" y="3550"/>
                    <a:pt x="389467" y="8466"/>
                  </a:cubicBezTo>
                  <a:cubicBezTo>
                    <a:pt x="403839" y="9203"/>
                    <a:pt x="417481" y="15501"/>
                    <a:pt x="431800" y="16933"/>
                  </a:cubicBezTo>
                  <a:cubicBezTo>
                    <a:pt x="474017" y="21155"/>
                    <a:pt x="516498" y="22146"/>
                    <a:pt x="558800" y="25400"/>
                  </a:cubicBezTo>
                  <a:cubicBezTo>
                    <a:pt x="647848" y="32250"/>
                    <a:pt x="636413" y="31649"/>
                    <a:pt x="711200" y="42333"/>
                  </a:cubicBezTo>
                  <a:cubicBezTo>
                    <a:pt x="749301" y="67734"/>
                    <a:pt x="761294" y="66322"/>
                    <a:pt x="778933" y="101600"/>
                  </a:cubicBezTo>
                  <a:cubicBezTo>
                    <a:pt x="782924" y="109582"/>
                    <a:pt x="784578" y="118533"/>
                    <a:pt x="787400" y="127000"/>
                  </a:cubicBezTo>
                  <a:cubicBezTo>
                    <a:pt x="747468" y="166932"/>
                    <a:pt x="779487" y="142486"/>
                    <a:pt x="736600" y="160866"/>
                  </a:cubicBezTo>
                  <a:cubicBezTo>
                    <a:pt x="726408" y="165234"/>
                    <a:pt x="692322" y="185517"/>
                    <a:pt x="677333" y="186266"/>
                  </a:cubicBezTo>
                  <a:cubicBezTo>
                    <a:pt x="629415" y="188662"/>
                    <a:pt x="581378" y="186266"/>
                    <a:pt x="533400" y="18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eft Brace 71">
              <a:extLst>
                <a:ext uri="{FF2B5EF4-FFF2-40B4-BE49-F238E27FC236}">
                  <a16:creationId xmlns:a16="http://schemas.microsoft.com/office/drawing/2014/main" id="{AF417561-AD4B-44CB-A339-6DF16F714BDD}"/>
                </a:ext>
              </a:extLst>
            </p:cNvPr>
            <p:cNvSpPr/>
            <p:nvPr/>
          </p:nvSpPr>
          <p:spPr>
            <a:xfrm>
              <a:off x="8409078" y="4508172"/>
              <a:ext cx="199755" cy="6900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F5E435F-8B24-4CD5-A32B-5351D35DAADC}"/>
                </a:ext>
              </a:extLst>
            </p:cNvPr>
            <p:cNvCxnSpPr/>
            <p:nvPr/>
          </p:nvCxnSpPr>
          <p:spPr>
            <a:xfrm>
              <a:off x="8704352" y="4508172"/>
              <a:ext cx="608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41D4862-370A-4BC2-958C-E83C4DFF275A}"/>
                </a:ext>
              </a:extLst>
            </p:cNvPr>
            <p:cNvCxnSpPr/>
            <p:nvPr/>
          </p:nvCxnSpPr>
          <p:spPr>
            <a:xfrm>
              <a:off x="8716767" y="5193972"/>
              <a:ext cx="608543"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7B5CA1F-73E8-406F-9C4F-701E8E026224}"/>
                </a:ext>
              </a:extLst>
            </p:cNvPr>
            <p:cNvSpPr txBox="1"/>
            <p:nvPr/>
          </p:nvSpPr>
          <p:spPr>
            <a:xfrm>
              <a:off x="7443974" y="4647872"/>
              <a:ext cx="877163" cy="369332"/>
            </a:xfrm>
            <a:prstGeom prst="rect">
              <a:avLst/>
            </a:prstGeom>
            <a:noFill/>
          </p:spPr>
          <p:txBody>
            <a:bodyPr wrap="none" rtlCol="0">
              <a:spAutoFit/>
            </a:bodyPr>
            <a:lstStyle/>
            <a:p>
              <a:r>
                <a:rPr lang="en-US" dirty="0"/>
                <a:t>N turns</a:t>
              </a:r>
            </a:p>
          </p:txBody>
        </p:sp>
        <p:sp>
          <p:nvSpPr>
            <p:cNvPr id="76" name="Freeform: Shape 42">
              <a:extLst>
                <a:ext uri="{FF2B5EF4-FFF2-40B4-BE49-F238E27FC236}">
                  <a16:creationId xmlns:a16="http://schemas.microsoft.com/office/drawing/2014/main" id="{BC6A4191-A658-4367-BFDB-D2AD857728BB}"/>
                </a:ext>
              </a:extLst>
            </p:cNvPr>
            <p:cNvSpPr/>
            <p:nvPr/>
          </p:nvSpPr>
          <p:spPr>
            <a:xfrm>
              <a:off x="9891802" y="5191855"/>
              <a:ext cx="1133475" cy="28575"/>
            </a:xfrm>
            <a:custGeom>
              <a:avLst/>
              <a:gdLst>
                <a:gd name="connsiteX0" fmla="*/ 0 w 1133475"/>
                <a:gd name="connsiteY0" fmla="*/ 0 h 28575"/>
                <a:gd name="connsiteX1" fmla="*/ 330200 w 1133475"/>
                <a:gd name="connsiteY1" fmla="*/ 6350 h 28575"/>
                <a:gd name="connsiteX2" fmla="*/ 361950 w 1133475"/>
                <a:gd name="connsiteY2" fmla="*/ 9525 h 28575"/>
                <a:gd name="connsiteX3" fmla="*/ 447675 w 1133475"/>
                <a:gd name="connsiteY3" fmla="*/ 19050 h 28575"/>
                <a:gd name="connsiteX4" fmla="*/ 479425 w 1133475"/>
                <a:gd name="connsiteY4" fmla="*/ 22225 h 28575"/>
                <a:gd name="connsiteX5" fmla="*/ 495300 w 1133475"/>
                <a:gd name="connsiteY5" fmla="*/ 25400 h 28575"/>
                <a:gd name="connsiteX6" fmla="*/ 546100 w 1133475"/>
                <a:gd name="connsiteY6" fmla="*/ 28575 h 28575"/>
                <a:gd name="connsiteX7" fmla="*/ 711200 w 1133475"/>
                <a:gd name="connsiteY7" fmla="*/ 25400 h 28575"/>
                <a:gd name="connsiteX8" fmla="*/ 762000 w 1133475"/>
                <a:gd name="connsiteY8" fmla="*/ 19050 h 28575"/>
                <a:gd name="connsiteX9" fmla="*/ 787400 w 1133475"/>
                <a:gd name="connsiteY9" fmla="*/ 15875 h 28575"/>
                <a:gd name="connsiteX10" fmla="*/ 844550 w 1133475"/>
                <a:gd name="connsiteY10" fmla="*/ 9525 h 28575"/>
                <a:gd name="connsiteX11" fmla="*/ 923925 w 1133475"/>
                <a:gd name="connsiteY11" fmla="*/ 12700 h 28575"/>
                <a:gd name="connsiteX12" fmla="*/ 1019175 w 1133475"/>
                <a:gd name="connsiteY12" fmla="*/ 15875 h 28575"/>
                <a:gd name="connsiteX13" fmla="*/ 1031875 w 1133475"/>
                <a:gd name="connsiteY13" fmla="*/ 19050 h 28575"/>
                <a:gd name="connsiteX14" fmla="*/ 1041400 w 1133475"/>
                <a:gd name="connsiteY14" fmla="*/ 22225 h 28575"/>
                <a:gd name="connsiteX15" fmla="*/ 1133475 w 1133475"/>
                <a:gd name="connsiteY15" fmla="*/ 2222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3475" h="28575">
                  <a:moveTo>
                    <a:pt x="0" y="0"/>
                  </a:moveTo>
                  <a:lnTo>
                    <a:pt x="330200" y="6350"/>
                  </a:lnTo>
                  <a:cubicBezTo>
                    <a:pt x="340827" y="6802"/>
                    <a:pt x="351375" y="8382"/>
                    <a:pt x="361950" y="9525"/>
                  </a:cubicBezTo>
                  <a:lnTo>
                    <a:pt x="447675" y="19050"/>
                  </a:lnTo>
                  <a:cubicBezTo>
                    <a:pt x="458250" y="20193"/>
                    <a:pt x="468995" y="20139"/>
                    <a:pt x="479425" y="22225"/>
                  </a:cubicBezTo>
                  <a:cubicBezTo>
                    <a:pt x="484717" y="23283"/>
                    <a:pt x="489928" y="24888"/>
                    <a:pt x="495300" y="25400"/>
                  </a:cubicBezTo>
                  <a:cubicBezTo>
                    <a:pt x="512190" y="27009"/>
                    <a:pt x="529167" y="27517"/>
                    <a:pt x="546100" y="28575"/>
                  </a:cubicBezTo>
                  <a:lnTo>
                    <a:pt x="711200" y="25400"/>
                  </a:lnTo>
                  <a:cubicBezTo>
                    <a:pt x="754357" y="24030"/>
                    <a:pt x="733343" y="23459"/>
                    <a:pt x="762000" y="19050"/>
                  </a:cubicBezTo>
                  <a:cubicBezTo>
                    <a:pt x="770433" y="17753"/>
                    <a:pt x="778942" y="17003"/>
                    <a:pt x="787400" y="15875"/>
                  </a:cubicBezTo>
                  <a:cubicBezTo>
                    <a:pt x="828784" y="10357"/>
                    <a:pt x="790321" y="14455"/>
                    <a:pt x="844550" y="9525"/>
                  </a:cubicBezTo>
                  <a:lnTo>
                    <a:pt x="923925" y="12700"/>
                  </a:lnTo>
                  <a:cubicBezTo>
                    <a:pt x="955672" y="13854"/>
                    <a:pt x="987462" y="14010"/>
                    <a:pt x="1019175" y="15875"/>
                  </a:cubicBezTo>
                  <a:cubicBezTo>
                    <a:pt x="1023531" y="16131"/>
                    <a:pt x="1027679" y="17851"/>
                    <a:pt x="1031875" y="19050"/>
                  </a:cubicBezTo>
                  <a:cubicBezTo>
                    <a:pt x="1035093" y="19969"/>
                    <a:pt x="1038055" y="22120"/>
                    <a:pt x="1041400" y="22225"/>
                  </a:cubicBezTo>
                  <a:cubicBezTo>
                    <a:pt x="1072077" y="23184"/>
                    <a:pt x="1102783" y="22225"/>
                    <a:pt x="1133475" y="222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43">
              <a:extLst>
                <a:ext uri="{FF2B5EF4-FFF2-40B4-BE49-F238E27FC236}">
                  <a16:creationId xmlns:a16="http://schemas.microsoft.com/office/drawing/2014/main" id="{FA522B79-B458-44E2-9EA3-D086C98F9804}"/>
                </a:ext>
              </a:extLst>
            </p:cNvPr>
            <p:cNvSpPr/>
            <p:nvPr/>
          </p:nvSpPr>
          <p:spPr>
            <a:xfrm>
              <a:off x="9856877" y="4536219"/>
              <a:ext cx="1133475" cy="28575"/>
            </a:xfrm>
            <a:custGeom>
              <a:avLst/>
              <a:gdLst>
                <a:gd name="connsiteX0" fmla="*/ 0 w 1133475"/>
                <a:gd name="connsiteY0" fmla="*/ 0 h 28575"/>
                <a:gd name="connsiteX1" fmla="*/ 330200 w 1133475"/>
                <a:gd name="connsiteY1" fmla="*/ 6350 h 28575"/>
                <a:gd name="connsiteX2" fmla="*/ 361950 w 1133475"/>
                <a:gd name="connsiteY2" fmla="*/ 9525 h 28575"/>
                <a:gd name="connsiteX3" fmla="*/ 447675 w 1133475"/>
                <a:gd name="connsiteY3" fmla="*/ 19050 h 28575"/>
                <a:gd name="connsiteX4" fmla="*/ 479425 w 1133475"/>
                <a:gd name="connsiteY4" fmla="*/ 22225 h 28575"/>
                <a:gd name="connsiteX5" fmla="*/ 495300 w 1133475"/>
                <a:gd name="connsiteY5" fmla="*/ 25400 h 28575"/>
                <a:gd name="connsiteX6" fmla="*/ 546100 w 1133475"/>
                <a:gd name="connsiteY6" fmla="*/ 28575 h 28575"/>
                <a:gd name="connsiteX7" fmla="*/ 711200 w 1133475"/>
                <a:gd name="connsiteY7" fmla="*/ 25400 h 28575"/>
                <a:gd name="connsiteX8" fmla="*/ 762000 w 1133475"/>
                <a:gd name="connsiteY8" fmla="*/ 19050 h 28575"/>
                <a:gd name="connsiteX9" fmla="*/ 787400 w 1133475"/>
                <a:gd name="connsiteY9" fmla="*/ 15875 h 28575"/>
                <a:gd name="connsiteX10" fmla="*/ 844550 w 1133475"/>
                <a:gd name="connsiteY10" fmla="*/ 9525 h 28575"/>
                <a:gd name="connsiteX11" fmla="*/ 923925 w 1133475"/>
                <a:gd name="connsiteY11" fmla="*/ 12700 h 28575"/>
                <a:gd name="connsiteX12" fmla="*/ 1019175 w 1133475"/>
                <a:gd name="connsiteY12" fmla="*/ 15875 h 28575"/>
                <a:gd name="connsiteX13" fmla="*/ 1031875 w 1133475"/>
                <a:gd name="connsiteY13" fmla="*/ 19050 h 28575"/>
                <a:gd name="connsiteX14" fmla="*/ 1041400 w 1133475"/>
                <a:gd name="connsiteY14" fmla="*/ 22225 h 28575"/>
                <a:gd name="connsiteX15" fmla="*/ 1133475 w 1133475"/>
                <a:gd name="connsiteY15" fmla="*/ 2222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3475" h="28575">
                  <a:moveTo>
                    <a:pt x="0" y="0"/>
                  </a:moveTo>
                  <a:lnTo>
                    <a:pt x="330200" y="6350"/>
                  </a:lnTo>
                  <a:cubicBezTo>
                    <a:pt x="340827" y="6802"/>
                    <a:pt x="351375" y="8382"/>
                    <a:pt x="361950" y="9525"/>
                  </a:cubicBezTo>
                  <a:lnTo>
                    <a:pt x="447675" y="19050"/>
                  </a:lnTo>
                  <a:cubicBezTo>
                    <a:pt x="458250" y="20193"/>
                    <a:pt x="468995" y="20139"/>
                    <a:pt x="479425" y="22225"/>
                  </a:cubicBezTo>
                  <a:cubicBezTo>
                    <a:pt x="484717" y="23283"/>
                    <a:pt x="489928" y="24888"/>
                    <a:pt x="495300" y="25400"/>
                  </a:cubicBezTo>
                  <a:cubicBezTo>
                    <a:pt x="512190" y="27009"/>
                    <a:pt x="529167" y="27517"/>
                    <a:pt x="546100" y="28575"/>
                  </a:cubicBezTo>
                  <a:lnTo>
                    <a:pt x="711200" y="25400"/>
                  </a:lnTo>
                  <a:cubicBezTo>
                    <a:pt x="754357" y="24030"/>
                    <a:pt x="733343" y="23459"/>
                    <a:pt x="762000" y="19050"/>
                  </a:cubicBezTo>
                  <a:cubicBezTo>
                    <a:pt x="770433" y="17753"/>
                    <a:pt x="778942" y="17003"/>
                    <a:pt x="787400" y="15875"/>
                  </a:cubicBezTo>
                  <a:cubicBezTo>
                    <a:pt x="828784" y="10357"/>
                    <a:pt x="790321" y="14455"/>
                    <a:pt x="844550" y="9525"/>
                  </a:cubicBezTo>
                  <a:lnTo>
                    <a:pt x="923925" y="12700"/>
                  </a:lnTo>
                  <a:cubicBezTo>
                    <a:pt x="955672" y="13854"/>
                    <a:pt x="987462" y="14010"/>
                    <a:pt x="1019175" y="15875"/>
                  </a:cubicBezTo>
                  <a:cubicBezTo>
                    <a:pt x="1023531" y="16131"/>
                    <a:pt x="1027679" y="17851"/>
                    <a:pt x="1031875" y="19050"/>
                  </a:cubicBezTo>
                  <a:cubicBezTo>
                    <a:pt x="1035093" y="19969"/>
                    <a:pt x="1038055" y="22120"/>
                    <a:pt x="1041400" y="22225"/>
                  </a:cubicBezTo>
                  <a:cubicBezTo>
                    <a:pt x="1072077" y="23184"/>
                    <a:pt x="1102783" y="22225"/>
                    <a:pt x="1133475" y="222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44">
              <a:extLst>
                <a:ext uri="{FF2B5EF4-FFF2-40B4-BE49-F238E27FC236}">
                  <a16:creationId xmlns:a16="http://schemas.microsoft.com/office/drawing/2014/main" id="{F5730BC2-8D8D-405E-B387-9E73F5DAD279}"/>
                </a:ext>
              </a:extLst>
            </p:cNvPr>
            <p:cNvSpPr/>
            <p:nvPr/>
          </p:nvSpPr>
          <p:spPr>
            <a:xfrm>
              <a:off x="10780336" y="5147405"/>
              <a:ext cx="98891" cy="127000"/>
            </a:xfrm>
            <a:custGeom>
              <a:avLst/>
              <a:gdLst>
                <a:gd name="connsiteX0" fmla="*/ 95716 w 98891"/>
                <a:gd name="connsiteY0" fmla="*/ 0 h 127000"/>
                <a:gd name="connsiteX1" fmla="*/ 70316 w 98891"/>
                <a:gd name="connsiteY1" fmla="*/ 15875 h 127000"/>
                <a:gd name="connsiteX2" fmla="*/ 35391 w 98891"/>
                <a:gd name="connsiteY2" fmla="*/ 28575 h 127000"/>
                <a:gd name="connsiteX3" fmla="*/ 29041 w 98891"/>
                <a:gd name="connsiteY3" fmla="*/ 38100 h 127000"/>
                <a:gd name="connsiteX4" fmla="*/ 16341 w 98891"/>
                <a:gd name="connsiteY4" fmla="*/ 41275 h 127000"/>
                <a:gd name="connsiteX5" fmla="*/ 6816 w 98891"/>
                <a:gd name="connsiteY5" fmla="*/ 47625 h 127000"/>
                <a:gd name="connsiteX6" fmla="*/ 466 w 98891"/>
                <a:gd name="connsiteY6" fmla="*/ 63500 h 127000"/>
                <a:gd name="connsiteX7" fmla="*/ 16341 w 98891"/>
                <a:gd name="connsiteY7" fmla="*/ 69850 h 127000"/>
                <a:gd name="connsiteX8" fmla="*/ 29041 w 98891"/>
                <a:gd name="connsiteY8" fmla="*/ 76200 h 127000"/>
                <a:gd name="connsiteX9" fmla="*/ 54441 w 98891"/>
                <a:gd name="connsiteY9" fmla="*/ 98425 h 127000"/>
                <a:gd name="connsiteX10" fmla="*/ 60791 w 98891"/>
                <a:gd name="connsiteY10" fmla="*/ 107950 h 127000"/>
                <a:gd name="connsiteX11" fmla="*/ 79841 w 98891"/>
                <a:gd name="connsiteY11" fmla="*/ 117475 h 127000"/>
                <a:gd name="connsiteX12" fmla="*/ 92541 w 98891"/>
                <a:gd name="connsiteY12" fmla="*/ 120650 h 127000"/>
                <a:gd name="connsiteX13" fmla="*/ 98891 w 98891"/>
                <a:gd name="connsiteY13" fmla="*/ 127000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891" h="127000">
                  <a:moveTo>
                    <a:pt x="95716" y="0"/>
                  </a:moveTo>
                  <a:cubicBezTo>
                    <a:pt x="46996" y="19488"/>
                    <a:pt x="106463" y="-6717"/>
                    <a:pt x="70316" y="15875"/>
                  </a:cubicBezTo>
                  <a:cubicBezTo>
                    <a:pt x="65267" y="19031"/>
                    <a:pt x="39835" y="27094"/>
                    <a:pt x="35391" y="28575"/>
                  </a:cubicBezTo>
                  <a:cubicBezTo>
                    <a:pt x="33274" y="31750"/>
                    <a:pt x="32216" y="35983"/>
                    <a:pt x="29041" y="38100"/>
                  </a:cubicBezTo>
                  <a:cubicBezTo>
                    <a:pt x="25410" y="40521"/>
                    <a:pt x="20352" y="39556"/>
                    <a:pt x="16341" y="41275"/>
                  </a:cubicBezTo>
                  <a:cubicBezTo>
                    <a:pt x="12834" y="42778"/>
                    <a:pt x="9991" y="45508"/>
                    <a:pt x="6816" y="47625"/>
                  </a:cubicBezTo>
                  <a:cubicBezTo>
                    <a:pt x="4699" y="52917"/>
                    <a:pt x="-1779" y="58262"/>
                    <a:pt x="466" y="63500"/>
                  </a:cubicBezTo>
                  <a:cubicBezTo>
                    <a:pt x="2711" y="68738"/>
                    <a:pt x="11133" y="67535"/>
                    <a:pt x="16341" y="69850"/>
                  </a:cubicBezTo>
                  <a:cubicBezTo>
                    <a:pt x="20666" y="71772"/>
                    <a:pt x="25103" y="73575"/>
                    <a:pt x="29041" y="76200"/>
                  </a:cubicBezTo>
                  <a:cubicBezTo>
                    <a:pt x="35474" y="80489"/>
                    <a:pt x="48703" y="91540"/>
                    <a:pt x="54441" y="98425"/>
                  </a:cubicBezTo>
                  <a:cubicBezTo>
                    <a:pt x="56884" y="101356"/>
                    <a:pt x="58093" y="105252"/>
                    <a:pt x="60791" y="107950"/>
                  </a:cubicBezTo>
                  <a:cubicBezTo>
                    <a:pt x="66357" y="113516"/>
                    <a:pt x="72611" y="115409"/>
                    <a:pt x="79841" y="117475"/>
                  </a:cubicBezTo>
                  <a:cubicBezTo>
                    <a:pt x="84037" y="118674"/>
                    <a:pt x="88638" y="118699"/>
                    <a:pt x="92541" y="120650"/>
                  </a:cubicBezTo>
                  <a:cubicBezTo>
                    <a:pt x="95218" y="121989"/>
                    <a:pt x="96774" y="124883"/>
                    <a:pt x="98891" y="127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BF0E62C9-A90C-4C71-B6E2-A185211E724E}"/>
                </a:ext>
              </a:extLst>
            </p:cNvPr>
            <p:cNvSpPr txBox="1"/>
            <p:nvPr/>
          </p:nvSpPr>
          <p:spPr>
            <a:xfrm>
              <a:off x="10695101" y="4821440"/>
              <a:ext cx="511679" cy="369332"/>
            </a:xfrm>
            <a:prstGeom prst="rect">
              <a:avLst/>
            </a:prstGeom>
            <a:noFill/>
          </p:spPr>
          <p:txBody>
            <a:bodyPr wrap="none" rtlCol="0">
              <a:spAutoFit/>
            </a:bodyPr>
            <a:lstStyle/>
            <a:p>
              <a:r>
                <a:rPr lang="en-US" dirty="0" err="1"/>
                <a:t>i</a:t>
              </a:r>
              <a:r>
                <a:rPr lang="en-US" dirty="0"/>
                <a:t>[A]</a:t>
              </a:r>
            </a:p>
          </p:txBody>
        </p:sp>
        <p:sp>
          <p:nvSpPr>
            <p:cNvPr id="80" name="Rectangle 79">
              <a:extLst>
                <a:ext uri="{FF2B5EF4-FFF2-40B4-BE49-F238E27FC236}">
                  <a16:creationId xmlns:a16="http://schemas.microsoft.com/office/drawing/2014/main" id="{8FB1FBD0-52CA-4250-82E1-A1764A7032FC}"/>
                </a:ext>
              </a:extLst>
            </p:cNvPr>
            <p:cNvSpPr/>
            <p:nvPr/>
          </p:nvSpPr>
          <p:spPr>
            <a:xfrm>
              <a:off x="8798544" y="5781789"/>
              <a:ext cx="1828799" cy="417546"/>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Up 49">
              <a:extLst>
                <a:ext uri="{FF2B5EF4-FFF2-40B4-BE49-F238E27FC236}">
                  <a16:creationId xmlns:a16="http://schemas.microsoft.com/office/drawing/2014/main" id="{74E3A40B-9EF0-4795-9E3E-76A3FD94B04B}"/>
                </a:ext>
              </a:extLst>
            </p:cNvPr>
            <p:cNvSpPr/>
            <p:nvPr/>
          </p:nvSpPr>
          <p:spPr>
            <a:xfrm>
              <a:off x="8492596" y="5686428"/>
              <a:ext cx="211756" cy="5775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A897C93-3F68-401E-8E8E-5FC3B26FCE07}"/>
                    </a:ext>
                  </a:extLst>
                </p:cNvPr>
                <p:cNvSpPr txBox="1"/>
                <p:nvPr/>
              </p:nvSpPr>
              <p:spPr>
                <a:xfrm>
                  <a:off x="7790123" y="5796967"/>
                  <a:ext cx="4673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m:oMathPara>
                  </a14:m>
                  <a:endParaRPr lang="en-US" dirty="0"/>
                </a:p>
              </p:txBody>
            </p:sp>
          </mc:Choice>
          <mc:Fallback xmlns="">
            <p:sp>
              <p:nvSpPr>
                <p:cNvPr id="82" name="TextBox 81">
                  <a:extLst>
                    <a:ext uri="{FF2B5EF4-FFF2-40B4-BE49-F238E27FC236}">
                      <a16:creationId xmlns:a16="http://schemas.microsoft.com/office/drawing/2014/main" id="{6A897C93-3F68-401E-8E8E-5FC3B26FCE07}"/>
                    </a:ext>
                  </a:extLst>
                </p:cNvPr>
                <p:cNvSpPr txBox="1">
                  <a:spLocks noRot="1" noChangeAspect="1" noMove="1" noResize="1" noEditPoints="1" noAdjustHandles="1" noChangeArrowheads="1" noChangeShapeType="1" noTextEdit="1"/>
                </p:cNvSpPr>
                <p:nvPr/>
              </p:nvSpPr>
              <p:spPr>
                <a:xfrm>
                  <a:off x="7790123" y="5796967"/>
                  <a:ext cx="467360" cy="369332"/>
                </a:xfrm>
                <a:prstGeom prst="rect">
                  <a:avLst/>
                </a:prstGeom>
                <a:blipFill>
                  <a:blip r:embed="rId9"/>
                  <a:stretch>
                    <a:fillRect l="-3896" r="-66234" b="-14754"/>
                  </a:stretch>
                </a:blipFill>
              </p:spPr>
              <p:txBody>
                <a:bodyPr/>
                <a:lstStyle/>
                <a:p>
                  <a:r>
                    <a:rPr lang="en-US">
                      <a:noFill/>
                    </a:rPr>
                    <a:t> </a:t>
                  </a:r>
                </a:p>
              </p:txBody>
            </p:sp>
          </mc:Fallback>
        </mc:AlternateContent>
        <p:cxnSp>
          <p:nvCxnSpPr>
            <p:cNvPr id="83" name="Straight Arrow Connector 82">
              <a:extLst>
                <a:ext uri="{FF2B5EF4-FFF2-40B4-BE49-F238E27FC236}">
                  <a16:creationId xmlns:a16="http://schemas.microsoft.com/office/drawing/2014/main" id="{432B0C2A-0A13-4796-9C41-0DB3594C57C6}"/>
                </a:ext>
              </a:extLst>
            </p:cNvPr>
            <p:cNvCxnSpPr>
              <a:cxnSpLocks/>
              <a:stCxn id="80" idx="0"/>
            </p:cNvCxnSpPr>
            <p:nvPr/>
          </p:nvCxnSpPr>
          <p:spPr>
            <a:xfrm flipH="1" flipV="1">
              <a:off x="9708997" y="5257471"/>
              <a:ext cx="3947" cy="5243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D493F50-EDE9-4669-9178-4C2DE34AA073}"/>
                </a:ext>
              </a:extLst>
            </p:cNvPr>
            <p:cNvSpPr txBox="1"/>
            <p:nvPr/>
          </p:nvSpPr>
          <p:spPr>
            <a:xfrm>
              <a:off x="9669722" y="5336231"/>
              <a:ext cx="615874" cy="369332"/>
            </a:xfrm>
            <a:prstGeom prst="rect">
              <a:avLst/>
            </a:prstGeom>
            <a:noFill/>
          </p:spPr>
          <p:txBody>
            <a:bodyPr wrap="none" rtlCol="0">
              <a:spAutoFit/>
            </a:bodyPr>
            <a:lstStyle/>
            <a:p>
              <a:r>
                <a:rPr lang="en-US" dirty="0"/>
                <a:t>x[m]</a:t>
              </a:r>
            </a:p>
          </p:txBody>
        </p:sp>
      </p:grpSp>
      <p:sp>
        <p:nvSpPr>
          <p:cNvPr id="12" name="Rectangle 11"/>
          <p:cNvSpPr/>
          <p:nvPr/>
        </p:nvSpPr>
        <p:spPr>
          <a:xfrm>
            <a:off x="6630038" y="2052480"/>
            <a:ext cx="5124544" cy="671851"/>
          </a:xfrm>
          <a:prstGeom prst="rect">
            <a:avLst/>
          </a:prstGeom>
        </p:spPr>
        <p:txBody>
          <a:bodyPr wrap="none">
            <a:spAutoFit/>
          </a:bodyPr>
          <a:lstStyle/>
          <a:p>
            <a:pPr>
              <a:lnSpc>
                <a:spcPct val="150000"/>
              </a:lnSpc>
            </a:pPr>
            <a:r>
              <a:rPr lang="en-US" sz="2800" b="1" dirty="0" err="1"/>
              <a:t>Biot</a:t>
            </a:r>
            <a:r>
              <a:rPr lang="en-US" sz="2800" b="1" dirty="0"/>
              <a:t>-Savart law and Lorentz force</a:t>
            </a:r>
          </a:p>
        </p:txBody>
      </p:sp>
    </p:spTree>
    <p:extLst>
      <p:ext uri="{BB962C8B-B14F-4D97-AF65-F5344CB8AC3E}">
        <p14:creationId xmlns:p14="http://schemas.microsoft.com/office/powerpoint/2010/main" val="563766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3812" y="102405"/>
            <a:ext cx="7975106"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Dynamic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Model</a:t>
            </a:r>
            <a:endPar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a:xfrm>
            <a:off x="9347200" y="6356350"/>
            <a:ext cx="2743200" cy="365125"/>
          </a:xfrm>
        </p:spPr>
        <p:txBody>
          <a:bodyPr/>
          <a:lstStyle/>
          <a:p>
            <a:fld id="{BDF65765-98E5-4016-A732-9EAAFD5A8AF0}" type="slidenum">
              <a:rPr lang="en-US" smtClean="0"/>
              <a:t>14</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AutoShape 2" descr="×ª××¦××ª ×ª××× × ×¢×××¨ âªslip ring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ction Button: Custom 18">
            <a:hlinkClick r:id="" action="ppaction://noaction" highlightClick="1"/>
          </p:cNvPr>
          <p:cNvSpPr/>
          <p:nvPr/>
        </p:nvSpPr>
        <p:spPr>
          <a:xfrm>
            <a:off x="11843966" y="1538221"/>
            <a:ext cx="246434" cy="160338"/>
          </a:xfrm>
          <a:prstGeom prst="actionButtonBlan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4577457" y="2207188"/>
            <a:ext cx="5761219" cy="4061812"/>
          </a:xfrm>
          <a:prstGeom prst="rect">
            <a:avLst/>
          </a:prstGeom>
        </p:spPr>
      </p:pic>
      <p:sp>
        <p:nvSpPr>
          <p:cNvPr id="11" name="Rectangle 10"/>
          <p:cNvSpPr/>
          <p:nvPr/>
        </p:nvSpPr>
        <p:spPr>
          <a:xfrm>
            <a:off x="8478345" y="6049827"/>
            <a:ext cx="1618594" cy="58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displacement sensor</a:t>
            </a:r>
          </a:p>
        </p:txBody>
      </p:sp>
      <p:sp>
        <p:nvSpPr>
          <p:cNvPr id="12" name="Rectangle 11"/>
          <p:cNvSpPr/>
          <p:nvPr/>
        </p:nvSpPr>
        <p:spPr>
          <a:xfrm>
            <a:off x="10338676" y="4619071"/>
            <a:ext cx="1650124" cy="1282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16" name="Elbow Connector 15"/>
          <p:cNvCxnSpPr>
            <a:stCxn id="11" idx="3"/>
            <a:endCxn id="12" idx="2"/>
          </p:cNvCxnSpPr>
          <p:nvPr/>
        </p:nvCxnSpPr>
        <p:spPr>
          <a:xfrm flipV="1">
            <a:off x="10096939" y="5901138"/>
            <a:ext cx="1066799" cy="44297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0"/>
          </p:cNvCxnSpPr>
          <p:nvPr/>
        </p:nvCxnSpPr>
        <p:spPr>
          <a:xfrm flipV="1">
            <a:off x="11163738" y="2207188"/>
            <a:ext cx="0" cy="24118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850757" y="2245859"/>
            <a:ext cx="532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428422" y="3188361"/>
            <a:ext cx="1114097" cy="55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Amp.</a:t>
            </a:r>
          </a:p>
        </p:txBody>
      </p:sp>
      <p:sp>
        <p:nvSpPr>
          <p:cNvPr id="37" name="Rectangle 36"/>
          <p:cNvSpPr/>
          <p:nvPr/>
        </p:nvSpPr>
        <p:spPr>
          <a:xfrm>
            <a:off x="5294330" y="3188361"/>
            <a:ext cx="1114097" cy="55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Amp.</a:t>
            </a:r>
          </a:p>
        </p:txBody>
      </p:sp>
      <p:cxnSp>
        <p:nvCxnSpPr>
          <p:cNvPr id="39" name="Straight Connector 38"/>
          <p:cNvCxnSpPr/>
          <p:nvPr/>
        </p:nvCxnSpPr>
        <p:spPr>
          <a:xfrm flipV="1">
            <a:off x="8985470" y="2243541"/>
            <a:ext cx="0" cy="934310"/>
          </a:xfrm>
          <a:prstGeom prst="line">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851647" y="2250939"/>
            <a:ext cx="0" cy="934310"/>
          </a:xfrm>
          <a:prstGeom prst="line">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1E71935-C04D-43FB-9BFB-A931C227478B}"/>
                  </a:ext>
                </a:extLst>
              </p:cNvPr>
              <p:cNvSpPr txBox="1"/>
              <p:nvPr/>
            </p:nvSpPr>
            <p:spPr>
              <a:xfrm>
                <a:off x="78700" y="969972"/>
                <a:ext cx="12034600" cy="11857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70C0"/>
                          </a:solidFill>
                          <a:latin typeface="Cambria Math" panose="02040503050406030204" pitchFamily="18" charset="0"/>
                        </a:rPr>
                        <m:t>𝒎</m:t>
                      </m:r>
                      <m:acc>
                        <m:accPr>
                          <m:chr m:val="̈"/>
                          <m:ctrlPr>
                            <a:rPr lang="en-US" sz="2400" b="1" i="1">
                              <a:solidFill>
                                <a:srgbClr val="0070C0"/>
                              </a:solidFill>
                              <a:latin typeface="Cambria Math" panose="02040503050406030204" pitchFamily="18" charset="0"/>
                            </a:rPr>
                          </m:ctrlPr>
                        </m:accPr>
                        <m:e>
                          <m:r>
                            <a:rPr lang="en-US" sz="2400" b="1" i="1" smtClean="0">
                              <a:solidFill>
                                <a:srgbClr val="00B050"/>
                              </a:solidFill>
                              <a:latin typeface="Cambria Math" panose="02040503050406030204" pitchFamily="18" charset="0"/>
                            </a:rPr>
                            <m:t>𝒙</m:t>
                          </m:r>
                        </m:e>
                      </m:acc>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smtClean="0">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𝒄</m:t>
                      </m:r>
                      <m:acc>
                        <m:accPr>
                          <m:chr m:val="̇"/>
                          <m:ctrlPr>
                            <a:rPr lang="en-US" sz="2400" b="1" i="1">
                              <a:solidFill>
                                <a:srgbClr val="0070C0"/>
                              </a:solidFill>
                              <a:latin typeface="Cambria Math" panose="02040503050406030204" pitchFamily="18" charset="0"/>
                            </a:rPr>
                          </m:ctrlPr>
                        </m:accPr>
                        <m:e>
                          <m:r>
                            <a:rPr lang="en-US" sz="2400" b="1" i="1" smtClean="0">
                              <a:solidFill>
                                <a:srgbClr val="00B050"/>
                              </a:solidFill>
                              <a:latin typeface="Cambria Math" panose="02040503050406030204" pitchFamily="18" charset="0"/>
                            </a:rPr>
                            <m:t>𝒙</m:t>
                          </m:r>
                        </m:e>
                      </m:acc>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smtClean="0">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𝒌</m:t>
                      </m:r>
                      <m:r>
                        <a:rPr lang="en-US" sz="2400" b="1" i="1" smtClean="0">
                          <a:solidFill>
                            <a:srgbClr val="00B050"/>
                          </a:solidFill>
                          <a:latin typeface="Cambria Math" panose="02040503050406030204" pitchFamily="18" charset="0"/>
                        </a:rPr>
                        <m:t>𝒙</m:t>
                      </m:r>
                      <m:r>
                        <a:rPr lang="en-US" sz="2400" b="1" i="1" smtClean="0">
                          <a:solidFill>
                            <a:srgbClr val="0070C0"/>
                          </a:solidFill>
                          <a:latin typeface="Cambria Math" panose="02040503050406030204" pitchFamily="18" charset="0"/>
                        </a:rPr>
                        <m:t> </m:t>
                      </m:r>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a:solidFill>
                            <a:srgbClr val="0070C0"/>
                          </a:solidFill>
                          <a:latin typeface="Cambria Math" panose="02040503050406030204" pitchFamily="18" charset="0"/>
                        </a:rPr>
                        <m:t>=</m:t>
                      </m:r>
                      <m:f>
                        <m:fPr>
                          <m:ctrlPr>
                            <a:rPr lang="en-US" sz="2400" b="1" i="1">
                              <a:solidFill>
                                <a:srgbClr val="0070C0"/>
                              </a:solidFill>
                              <a:latin typeface="Cambria Math" panose="02040503050406030204" pitchFamily="18" charset="0"/>
                            </a:rPr>
                          </m:ctrlPr>
                        </m:fPr>
                        <m:num>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𝝁</m:t>
                              </m:r>
                            </m:e>
                            <m:sub>
                              <m:r>
                                <a:rPr lang="en-US" sz="2400" b="1" i="1">
                                  <a:solidFill>
                                    <a:srgbClr val="0070C0"/>
                                  </a:solidFill>
                                  <a:latin typeface="Cambria Math" panose="02040503050406030204" pitchFamily="18" charset="0"/>
                                </a:rPr>
                                <m:t>𝟎</m:t>
                              </m:r>
                            </m:sub>
                          </m:sSub>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𝑨</m:t>
                              </m:r>
                            </m:e>
                            <m:sub>
                              <m:r>
                                <a:rPr lang="en-US" sz="2400" b="1" i="1">
                                  <a:solidFill>
                                    <a:srgbClr val="0070C0"/>
                                  </a:solidFill>
                                  <a:latin typeface="Cambria Math" panose="02040503050406030204" pitchFamily="18" charset="0"/>
                                </a:rPr>
                                <m:t>𝒔</m:t>
                              </m:r>
                            </m:sub>
                          </m:sSub>
                          <m:sSup>
                            <m:sSupPr>
                              <m:ctrlPr>
                                <a:rPr lang="en-US" sz="2400" b="1" i="1">
                                  <a:solidFill>
                                    <a:srgbClr val="0070C0"/>
                                  </a:solidFill>
                                  <a:latin typeface="Cambria Math" panose="02040503050406030204" pitchFamily="18" charset="0"/>
                                </a:rPr>
                              </m:ctrlPr>
                            </m:sSupPr>
                            <m:e>
                              <m:r>
                                <a:rPr lang="en-US" sz="2400" b="1" i="1">
                                  <a:solidFill>
                                    <a:srgbClr val="0070C0"/>
                                  </a:solidFill>
                                  <a:latin typeface="Cambria Math" panose="02040503050406030204" pitchFamily="18" charset="0"/>
                                </a:rPr>
                                <m:t>𝑵</m:t>
                              </m:r>
                            </m:e>
                            <m:sup>
                              <m:r>
                                <a:rPr lang="en-US" sz="2400" b="1" i="1">
                                  <a:solidFill>
                                    <a:srgbClr val="0070C0"/>
                                  </a:solidFill>
                                  <a:latin typeface="Cambria Math" panose="02040503050406030204" pitchFamily="18" charset="0"/>
                                </a:rPr>
                                <m:t>𝟐</m:t>
                              </m:r>
                            </m:sup>
                          </m:sSup>
                        </m:num>
                        <m:den>
                          <m:r>
                            <a:rPr lang="en-US" sz="2400" b="1" i="1">
                              <a:solidFill>
                                <a:srgbClr val="0070C0"/>
                              </a:solidFill>
                              <a:latin typeface="Cambria Math" panose="02040503050406030204" pitchFamily="18" charset="0"/>
                            </a:rPr>
                            <m:t>𝟒</m:t>
                          </m:r>
                        </m:den>
                      </m:f>
                      <m:f>
                        <m:fPr>
                          <m:ctrlPr>
                            <a:rPr lang="en-US" sz="2400" b="1" i="1" smtClean="0">
                              <a:solidFill>
                                <a:srgbClr val="0070C0"/>
                              </a:solidFill>
                              <a:latin typeface="Cambria Math" panose="02040503050406030204" pitchFamily="18" charset="0"/>
                            </a:rPr>
                          </m:ctrlPr>
                        </m:fPr>
                        <m:num>
                          <m:sSubSup>
                            <m:sSubSupPr>
                              <m:ctrlPr>
                                <a:rPr lang="en-US" sz="2400" b="1" i="1" smtClean="0">
                                  <a:solidFill>
                                    <a:srgbClr val="0070C0"/>
                                  </a:solidFill>
                                  <a:latin typeface="Cambria Math" panose="02040503050406030204" pitchFamily="18" charset="0"/>
                                </a:rPr>
                              </m:ctrlPr>
                            </m:sSubSupPr>
                            <m:e>
                              <m:r>
                                <a:rPr lang="en-US" sz="2400" b="1" i="1" smtClean="0">
                                  <a:solidFill>
                                    <a:srgbClr val="FF0000"/>
                                  </a:solidFill>
                                  <a:latin typeface="Cambria Math" panose="02040503050406030204" pitchFamily="18" charset="0"/>
                                </a:rPr>
                                <m:t>𝒊</m:t>
                              </m:r>
                            </m:e>
                            <m:sub>
                              <m:r>
                                <a:rPr lang="en-US" sz="2400" b="1" i="1" smtClean="0">
                                  <a:solidFill>
                                    <a:srgbClr val="FF0000"/>
                                  </a:solidFill>
                                  <a:latin typeface="Cambria Math" panose="02040503050406030204" pitchFamily="18" charset="0"/>
                                </a:rPr>
                                <m:t>𝟐</m:t>
                              </m:r>
                            </m:sub>
                            <m:sup>
                              <m:r>
                                <a:rPr lang="en-US" sz="2400" b="1" i="1" smtClean="0">
                                  <a:solidFill>
                                    <a:srgbClr val="0070C0"/>
                                  </a:solidFill>
                                  <a:latin typeface="Cambria Math" panose="02040503050406030204" pitchFamily="18" charset="0"/>
                                </a:rPr>
                                <m:t>𝟐</m:t>
                              </m:r>
                            </m:sup>
                          </m:sSubSup>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num>
                        <m:den>
                          <m:sSup>
                            <m:sSupPr>
                              <m:ctrlPr>
                                <a:rPr lang="en-US" sz="2400" b="1" i="1">
                                  <a:solidFill>
                                    <a:srgbClr val="0070C0"/>
                                  </a:solidFill>
                                  <a:latin typeface="Cambria Math" panose="02040503050406030204" pitchFamily="18" charset="0"/>
                                </a:rPr>
                              </m:ctrlPr>
                            </m:sSupPr>
                            <m:e>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𝒆𝒒</m:t>
                                      </m:r>
                                    </m:sub>
                                  </m:sSub>
                                  <m:r>
                                    <a:rPr lang="en-US" sz="2400" b="1" i="1">
                                      <a:solidFill>
                                        <a:srgbClr val="0070C0"/>
                                      </a:solidFill>
                                      <a:latin typeface="Cambria Math" panose="02040503050406030204" pitchFamily="18" charset="0"/>
                                    </a:rPr>
                                    <m:t>−</m:t>
                                  </m:r>
                                  <m:r>
                                    <a:rPr lang="en-US" sz="2400" b="1" i="1" smtClean="0">
                                      <a:solidFill>
                                        <a:srgbClr val="00B050"/>
                                      </a:solidFill>
                                      <a:latin typeface="Cambria Math" panose="02040503050406030204" pitchFamily="18" charset="0"/>
                                    </a:rPr>
                                    <m:t>𝒙</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e>
                              </m:d>
                            </m:e>
                            <m:sup>
                              <m:r>
                                <a:rPr lang="en-US" sz="2400" b="1" i="1">
                                  <a:solidFill>
                                    <a:srgbClr val="0070C0"/>
                                  </a:solidFill>
                                  <a:latin typeface="Cambria Math" panose="02040503050406030204" pitchFamily="18" charset="0"/>
                                </a:rPr>
                                <m:t>𝟐</m:t>
                              </m:r>
                            </m:sup>
                          </m:sSup>
                        </m:den>
                      </m:f>
                      <m:r>
                        <a:rPr lang="en-US" sz="2400" b="1" i="0">
                          <a:solidFill>
                            <a:srgbClr val="0070C0"/>
                          </a:solidFill>
                          <a:latin typeface="Cambria Math" panose="02040503050406030204" pitchFamily="18" charset="0"/>
                        </a:rPr>
                        <m:t>−</m:t>
                      </m:r>
                      <m:f>
                        <m:fPr>
                          <m:ctrlPr>
                            <a:rPr lang="en-US" sz="2400" b="1" i="1">
                              <a:solidFill>
                                <a:srgbClr val="0070C0"/>
                              </a:solidFill>
                              <a:latin typeface="Cambria Math" panose="02040503050406030204" pitchFamily="18" charset="0"/>
                            </a:rPr>
                          </m:ctrlPr>
                        </m:fPr>
                        <m:num>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𝝁</m:t>
                              </m:r>
                            </m:e>
                            <m:sub>
                              <m:r>
                                <a:rPr lang="en-US" sz="2400" b="1" i="1">
                                  <a:solidFill>
                                    <a:srgbClr val="0070C0"/>
                                  </a:solidFill>
                                  <a:latin typeface="Cambria Math" panose="02040503050406030204" pitchFamily="18" charset="0"/>
                                </a:rPr>
                                <m:t>𝟎</m:t>
                              </m:r>
                            </m:sub>
                          </m:sSub>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𝑨</m:t>
                              </m:r>
                            </m:e>
                            <m:sub>
                              <m:r>
                                <a:rPr lang="en-US" sz="2400" b="1" i="1">
                                  <a:solidFill>
                                    <a:srgbClr val="0070C0"/>
                                  </a:solidFill>
                                  <a:latin typeface="Cambria Math" panose="02040503050406030204" pitchFamily="18" charset="0"/>
                                </a:rPr>
                                <m:t>𝒔</m:t>
                              </m:r>
                            </m:sub>
                          </m:sSub>
                          <m:sSup>
                            <m:sSupPr>
                              <m:ctrlPr>
                                <a:rPr lang="en-US" sz="2400" b="1" i="1">
                                  <a:solidFill>
                                    <a:srgbClr val="0070C0"/>
                                  </a:solidFill>
                                  <a:latin typeface="Cambria Math" panose="02040503050406030204" pitchFamily="18" charset="0"/>
                                </a:rPr>
                              </m:ctrlPr>
                            </m:sSupPr>
                            <m:e>
                              <m:r>
                                <a:rPr lang="en-US" sz="2400" b="1" i="1">
                                  <a:solidFill>
                                    <a:srgbClr val="0070C0"/>
                                  </a:solidFill>
                                  <a:latin typeface="Cambria Math" panose="02040503050406030204" pitchFamily="18" charset="0"/>
                                </a:rPr>
                                <m:t>𝑵</m:t>
                              </m:r>
                            </m:e>
                            <m:sup>
                              <m:r>
                                <a:rPr lang="en-US" sz="2400" b="1" i="1">
                                  <a:solidFill>
                                    <a:srgbClr val="0070C0"/>
                                  </a:solidFill>
                                  <a:latin typeface="Cambria Math" panose="02040503050406030204" pitchFamily="18" charset="0"/>
                                </a:rPr>
                                <m:t>𝟐</m:t>
                              </m:r>
                            </m:sup>
                          </m:sSup>
                        </m:num>
                        <m:den>
                          <m:r>
                            <a:rPr lang="en-US" sz="2400" b="1" i="1">
                              <a:solidFill>
                                <a:srgbClr val="0070C0"/>
                              </a:solidFill>
                              <a:latin typeface="Cambria Math" panose="02040503050406030204" pitchFamily="18" charset="0"/>
                            </a:rPr>
                            <m:t>𝟒</m:t>
                          </m:r>
                        </m:den>
                      </m:f>
                      <m:f>
                        <m:fPr>
                          <m:ctrlPr>
                            <a:rPr lang="en-US" sz="2400" b="1" i="1" smtClean="0">
                              <a:solidFill>
                                <a:srgbClr val="0070C0"/>
                              </a:solidFill>
                              <a:latin typeface="Cambria Math" panose="02040503050406030204" pitchFamily="18" charset="0"/>
                            </a:rPr>
                          </m:ctrlPr>
                        </m:fPr>
                        <m:num>
                          <m:sSubSup>
                            <m:sSubSupPr>
                              <m:ctrlPr>
                                <a:rPr lang="en-US" sz="2400" b="1" i="1" smtClean="0">
                                  <a:solidFill>
                                    <a:srgbClr val="0070C0"/>
                                  </a:solidFill>
                                  <a:latin typeface="Cambria Math" panose="02040503050406030204" pitchFamily="18" charset="0"/>
                                </a:rPr>
                              </m:ctrlPr>
                            </m:sSubSupPr>
                            <m:e>
                              <m:r>
                                <a:rPr lang="en-US" sz="2400" b="1" i="1" smtClean="0">
                                  <a:solidFill>
                                    <a:srgbClr val="FF0000"/>
                                  </a:solidFill>
                                  <a:latin typeface="Cambria Math" panose="02040503050406030204" pitchFamily="18" charset="0"/>
                                </a:rPr>
                                <m:t>𝒊</m:t>
                              </m:r>
                            </m:e>
                            <m:sub>
                              <m:r>
                                <a:rPr lang="en-US" sz="2400" b="1" i="1" smtClean="0">
                                  <a:solidFill>
                                    <a:srgbClr val="FF0000"/>
                                  </a:solidFill>
                                  <a:latin typeface="Cambria Math" panose="02040503050406030204" pitchFamily="18" charset="0"/>
                                </a:rPr>
                                <m:t>𝟏</m:t>
                              </m:r>
                            </m:sub>
                            <m:sup>
                              <m:r>
                                <a:rPr lang="en-US" sz="2400" b="1" i="1" smtClean="0">
                                  <a:solidFill>
                                    <a:srgbClr val="0070C0"/>
                                  </a:solidFill>
                                  <a:latin typeface="Cambria Math" panose="02040503050406030204" pitchFamily="18" charset="0"/>
                                </a:rPr>
                                <m:t>𝟐</m:t>
                              </m:r>
                            </m:sup>
                          </m:sSubSup>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num>
                        <m:den>
                          <m:sSup>
                            <m:sSupPr>
                              <m:ctrlPr>
                                <a:rPr lang="en-US" sz="2400" b="1" i="1">
                                  <a:solidFill>
                                    <a:srgbClr val="0070C0"/>
                                  </a:solidFill>
                                  <a:latin typeface="Cambria Math" panose="02040503050406030204" pitchFamily="18" charset="0"/>
                                </a:rPr>
                              </m:ctrlPr>
                            </m:sSupPr>
                            <m:e>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𝒆𝒒</m:t>
                                      </m:r>
                                    </m:sub>
                                  </m:sSub>
                                  <m:r>
                                    <a:rPr lang="en-US" sz="2400" b="1" i="1" smtClean="0">
                                      <a:solidFill>
                                        <a:srgbClr val="0070C0"/>
                                      </a:solidFill>
                                      <a:latin typeface="Cambria Math" panose="02040503050406030204" pitchFamily="18" charset="0"/>
                                    </a:rPr>
                                    <m:t>+</m:t>
                                  </m:r>
                                  <m:r>
                                    <a:rPr lang="en-US" sz="2400" b="1" i="1" smtClean="0">
                                      <a:solidFill>
                                        <a:srgbClr val="00B050"/>
                                      </a:solidFill>
                                      <a:latin typeface="Cambria Math" panose="02040503050406030204" pitchFamily="18" charset="0"/>
                                    </a:rPr>
                                    <m:t>𝒙</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e>
                              </m:d>
                            </m:e>
                            <m:sup>
                              <m:r>
                                <a:rPr lang="en-US" sz="2400" b="1" i="1">
                                  <a:solidFill>
                                    <a:srgbClr val="0070C0"/>
                                  </a:solidFill>
                                  <a:latin typeface="Cambria Math" panose="02040503050406030204" pitchFamily="18" charset="0"/>
                                </a:rPr>
                                <m:t>𝟐</m:t>
                              </m:r>
                            </m:sup>
                          </m:sSup>
                        </m:den>
                      </m:f>
                    </m:oMath>
                  </m:oMathPara>
                </a14:m>
                <a:endParaRPr lang="en-US" sz="2400" b="1" dirty="0">
                  <a:solidFill>
                    <a:srgbClr val="0070C0"/>
                  </a:solidFill>
                </a:endParaRPr>
              </a:p>
            </p:txBody>
          </p:sp>
        </mc:Choice>
        <mc:Fallback>
          <p:sp>
            <p:nvSpPr>
              <p:cNvPr id="30" name="TextBox 29">
                <a:extLst>
                  <a:ext uri="{FF2B5EF4-FFF2-40B4-BE49-F238E27FC236}">
                    <a16:creationId xmlns:a16="http://schemas.microsoft.com/office/drawing/2014/main" id="{41E71935-C04D-43FB-9BFB-A931C227478B}"/>
                  </a:ext>
                </a:extLst>
              </p:cNvPr>
              <p:cNvSpPr txBox="1">
                <a:spLocks noRot="1" noChangeAspect="1" noMove="1" noResize="1" noEditPoints="1" noAdjustHandles="1" noChangeArrowheads="1" noChangeShapeType="1" noTextEdit="1"/>
              </p:cNvSpPr>
              <p:nvPr/>
            </p:nvSpPr>
            <p:spPr>
              <a:xfrm>
                <a:off x="78700" y="969972"/>
                <a:ext cx="12034600" cy="11857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896895" y="2624849"/>
                <a:ext cx="596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𝑖</m:t>
                          </m:r>
                        </m:e>
                        <m:sub>
                          <m:r>
                            <a:rPr lang="en-US" sz="2800" b="0" i="1" smtClean="0">
                              <a:solidFill>
                                <a:srgbClr val="FF0000"/>
                              </a:solidFill>
                              <a:latin typeface="Cambria Math" panose="02040503050406030204" pitchFamily="18" charset="0"/>
                            </a:rPr>
                            <m:t>1</m:t>
                          </m:r>
                        </m:sub>
                      </m:sSub>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𝑡</m:t>
                          </m:r>
                        </m:e>
                      </m:d>
                    </m:oMath>
                  </m:oMathPara>
                </a14:m>
                <a:endParaRPr lang="en-US" sz="28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896895" y="2624849"/>
                <a:ext cx="596464" cy="523220"/>
              </a:xfrm>
              <a:prstGeom prst="rect">
                <a:avLst/>
              </a:prstGeom>
              <a:blipFill>
                <a:blip r:embed="rId5"/>
                <a:stretch>
                  <a:fillRect r="-295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774575" y="2624849"/>
                <a:ext cx="596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𝑖</m:t>
                          </m:r>
                        </m:e>
                        <m:sub>
                          <m:r>
                            <a:rPr lang="en-US" sz="2800" b="0" i="1" smtClean="0">
                              <a:solidFill>
                                <a:srgbClr val="FF0000"/>
                              </a:solidFill>
                              <a:latin typeface="Cambria Math" panose="02040503050406030204" pitchFamily="18" charset="0"/>
                            </a:rPr>
                            <m:t>2</m:t>
                          </m:r>
                        </m:sub>
                      </m:sSub>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𝑡</m:t>
                          </m:r>
                        </m:e>
                      </m:d>
                    </m:oMath>
                  </m:oMathPara>
                </a14:m>
                <a:endParaRPr lang="en-US" sz="2800" dirty="0">
                  <a:solidFill>
                    <a:srgbClr val="FF0000"/>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5774575" y="2624849"/>
                <a:ext cx="596464" cy="523220"/>
              </a:xfrm>
              <a:prstGeom prst="rect">
                <a:avLst/>
              </a:prstGeom>
              <a:blipFill>
                <a:blip r:embed="rId6"/>
                <a:stretch>
                  <a:fillRect r="-31633"/>
                </a:stretch>
              </a:blipFill>
            </p:spPr>
            <p:txBody>
              <a:bodyPr/>
              <a:lstStyle/>
              <a:p>
                <a:r>
                  <a:rPr lang="en-US">
                    <a:noFill/>
                  </a:rPr>
                  <a:t> </a:t>
                </a:r>
              </a:p>
            </p:txBody>
          </p:sp>
        </mc:Fallback>
      </mc:AlternateContent>
      <p:cxnSp>
        <p:nvCxnSpPr>
          <p:cNvPr id="25" name="Straight Arrow Connector 24"/>
          <p:cNvCxnSpPr/>
          <p:nvPr/>
        </p:nvCxnSpPr>
        <p:spPr>
          <a:xfrm>
            <a:off x="7627172" y="4619071"/>
            <a:ext cx="8012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7739930" y="4238094"/>
                <a:ext cx="575734" cy="3943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𝒙</m:t>
                          </m:r>
                        </m:e>
                        <m:sub>
                          <m:r>
                            <a:rPr lang="en-US" b="1" i="1">
                              <a:solidFill>
                                <a:srgbClr val="0070C0"/>
                              </a:solidFill>
                              <a:latin typeface="Cambria Math" panose="02040503050406030204" pitchFamily="18" charset="0"/>
                            </a:rPr>
                            <m:t>𝒆𝒒</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7739930" y="4238094"/>
                <a:ext cx="575734" cy="394339"/>
              </a:xfrm>
              <a:prstGeom prst="rect">
                <a:avLst/>
              </a:prstGeom>
              <a:blipFill>
                <a:blip r:embed="rId7"/>
                <a:stretch>
                  <a:fillRect b="-4615"/>
                </a:stretch>
              </a:blipFill>
            </p:spPr>
            <p:txBody>
              <a:bodyPr/>
              <a:lstStyle/>
              <a:p>
                <a:r>
                  <a:rPr lang="en-US">
                    <a:noFill/>
                  </a:rPr>
                  <a:t> </a:t>
                </a:r>
              </a:p>
            </p:txBody>
          </p:sp>
        </mc:Fallback>
      </mc:AlternateContent>
      <p:cxnSp>
        <p:nvCxnSpPr>
          <p:cNvPr id="38" name="Straight Arrow Connector 37"/>
          <p:cNvCxnSpPr/>
          <p:nvPr/>
        </p:nvCxnSpPr>
        <p:spPr>
          <a:xfrm>
            <a:off x="7677095" y="6382400"/>
            <a:ext cx="801250"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7686259" y="6378538"/>
                <a:ext cx="9219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B050"/>
                          </a:solidFill>
                          <a:latin typeface="Cambria Math" panose="02040503050406030204" pitchFamily="18" charset="0"/>
                        </a:rPr>
                        <m:t>𝒙</m:t>
                      </m:r>
                      <m:d>
                        <m:dPr>
                          <m:ctrlPr>
                            <a:rPr lang="en-US" sz="2800" b="1" i="1">
                              <a:solidFill>
                                <a:srgbClr val="00B050"/>
                              </a:solidFill>
                              <a:latin typeface="Cambria Math" panose="02040503050406030204" pitchFamily="18" charset="0"/>
                            </a:rPr>
                          </m:ctrlPr>
                        </m:dPr>
                        <m:e>
                          <m:r>
                            <a:rPr lang="en-US" sz="2800" b="1" i="1">
                              <a:solidFill>
                                <a:srgbClr val="00B050"/>
                              </a:solidFill>
                              <a:latin typeface="Cambria Math" panose="02040503050406030204" pitchFamily="18" charset="0"/>
                            </a:rPr>
                            <m:t>𝒕</m:t>
                          </m:r>
                        </m:e>
                      </m:d>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7686259" y="6378538"/>
                <a:ext cx="921919" cy="523220"/>
              </a:xfrm>
              <a:prstGeom prst="rect">
                <a:avLst/>
              </a:prstGeom>
              <a:blipFill>
                <a:blip r:embed="rId8"/>
                <a:stretch>
                  <a:fillRect/>
                </a:stretch>
              </a:blipFill>
            </p:spPr>
            <p:txBody>
              <a:bodyPr/>
              <a:lstStyle/>
              <a:p>
                <a:r>
                  <a:rPr lang="en-US">
                    <a:noFill/>
                  </a:rPr>
                  <a:t> </a:t>
                </a:r>
              </a:p>
            </p:txBody>
          </p:sp>
        </mc:Fallback>
      </mc:AlternateContent>
      <p:sp>
        <p:nvSpPr>
          <p:cNvPr id="35" name="TextBox 34"/>
          <p:cNvSpPr txBox="1"/>
          <p:nvPr/>
        </p:nvSpPr>
        <p:spPr>
          <a:xfrm>
            <a:off x="934322" y="3763747"/>
            <a:ext cx="3738508" cy="169520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800" dirty="0"/>
              <a:t>Non-linear system</a:t>
            </a:r>
          </a:p>
          <a:p>
            <a:pPr marL="342900" indent="-342900">
              <a:lnSpc>
                <a:spcPct val="200000"/>
              </a:lnSpc>
              <a:buFont typeface="Arial" panose="020B0604020202020204" pitchFamily="34" charset="0"/>
              <a:buChar char="•"/>
            </a:pPr>
            <a:r>
              <a:rPr lang="en-US" sz="2800" dirty="0"/>
              <a:t>Unstable system</a:t>
            </a:r>
          </a:p>
        </p:txBody>
      </p:sp>
      <p:sp>
        <p:nvSpPr>
          <p:cNvPr id="6" name="Rectangle 5"/>
          <p:cNvSpPr/>
          <p:nvPr/>
        </p:nvSpPr>
        <p:spPr>
          <a:xfrm>
            <a:off x="1488191" y="2021506"/>
            <a:ext cx="2775599" cy="1357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 system</a:t>
            </a:r>
          </a:p>
        </p:txBody>
      </p:sp>
      <mc:AlternateContent xmlns:mc="http://schemas.openxmlformats.org/markup-compatibility/2006" xmlns:a14="http://schemas.microsoft.com/office/drawing/2010/main">
        <mc:Choice Requires="a14">
          <p:sp>
            <p:nvSpPr>
              <p:cNvPr id="15" name="Right Arrow 14"/>
              <p:cNvSpPr/>
              <p:nvPr/>
            </p:nvSpPr>
            <p:spPr>
              <a:xfrm>
                <a:off x="503240" y="2000288"/>
                <a:ext cx="972759" cy="651821"/>
              </a:xfrm>
              <a:prstGeom prst="rightArrow">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rgbClr val="FF0000"/>
                              </a:solidFill>
                              <a:latin typeface="Cambria Math" panose="02040503050406030204" pitchFamily="18" charset="0"/>
                            </a:rPr>
                          </m:ctrlPr>
                        </m:sSubPr>
                        <m:e>
                          <m:r>
                            <a:rPr lang="en-US" sz="2400" b="1" i="1" dirty="0">
                              <a:solidFill>
                                <a:srgbClr val="FF0000"/>
                              </a:solidFill>
                              <a:latin typeface="Cambria Math" panose="02040503050406030204" pitchFamily="18" charset="0"/>
                            </a:rPr>
                            <m:t>𝒊</m:t>
                          </m:r>
                        </m:e>
                        <m:sub>
                          <m:r>
                            <a:rPr lang="en-US" sz="2400" b="1" i="1" dirty="0">
                              <a:solidFill>
                                <a:srgbClr val="FF0000"/>
                              </a:solidFill>
                              <a:latin typeface="Cambria Math" panose="02040503050406030204" pitchFamily="18" charset="0"/>
                            </a:rPr>
                            <m:t>𝟏</m:t>
                          </m:r>
                        </m:sub>
                      </m:sSub>
                    </m:oMath>
                  </m:oMathPara>
                </a14:m>
                <a:endParaRPr lang="en-US" sz="2400" b="1" i="1" dirty="0">
                  <a:solidFill>
                    <a:srgbClr val="FF0000"/>
                  </a:solidFill>
                  <a:latin typeface="Cambria Math" panose="02040503050406030204" pitchFamily="18" charset="0"/>
                </a:endParaRPr>
              </a:p>
            </p:txBody>
          </p:sp>
        </mc:Choice>
        <mc:Fallback xmlns="">
          <p:sp>
            <p:nvSpPr>
              <p:cNvPr id="15" name="Right Arrow 14"/>
              <p:cNvSpPr>
                <a:spLocks noRot="1" noChangeAspect="1" noMove="1" noResize="1" noEditPoints="1" noAdjustHandles="1" noChangeArrowheads="1" noChangeShapeType="1" noTextEdit="1"/>
              </p:cNvSpPr>
              <p:nvPr/>
            </p:nvSpPr>
            <p:spPr>
              <a:xfrm>
                <a:off x="503240" y="2000288"/>
                <a:ext cx="972759" cy="651821"/>
              </a:xfrm>
              <a:prstGeom prst="rightArrow">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ight Arrow 40"/>
              <p:cNvSpPr/>
              <p:nvPr/>
            </p:nvSpPr>
            <p:spPr>
              <a:xfrm>
                <a:off x="503240" y="2744838"/>
                <a:ext cx="972759" cy="651821"/>
              </a:xfrm>
              <a:prstGeom prst="rightArrow">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rgbClr val="FF0000"/>
                              </a:solidFill>
                              <a:latin typeface="Cambria Math" panose="02040503050406030204" pitchFamily="18" charset="0"/>
                            </a:rPr>
                          </m:ctrlPr>
                        </m:sSubPr>
                        <m:e>
                          <m:r>
                            <a:rPr lang="en-US" sz="2400" b="1" i="1" dirty="0" smtClean="0">
                              <a:solidFill>
                                <a:srgbClr val="FF0000"/>
                              </a:solidFill>
                              <a:latin typeface="Cambria Math" panose="02040503050406030204" pitchFamily="18" charset="0"/>
                            </a:rPr>
                            <m:t>𝒊</m:t>
                          </m:r>
                        </m:e>
                        <m:sub>
                          <m:r>
                            <a:rPr lang="en-US" sz="2400" b="1" i="1" dirty="0" smtClean="0">
                              <a:solidFill>
                                <a:srgbClr val="FF0000"/>
                              </a:solidFill>
                              <a:latin typeface="Cambria Math" panose="02040503050406030204" pitchFamily="18" charset="0"/>
                            </a:rPr>
                            <m:t>𝟐</m:t>
                          </m:r>
                        </m:sub>
                      </m:sSub>
                    </m:oMath>
                  </m:oMathPara>
                </a14:m>
                <a:endParaRPr lang="en-US" sz="2400" b="1" dirty="0">
                  <a:solidFill>
                    <a:srgbClr val="FF0000"/>
                  </a:solidFill>
                </a:endParaRPr>
              </a:p>
            </p:txBody>
          </p:sp>
        </mc:Choice>
        <mc:Fallback xmlns="">
          <p:sp>
            <p:nvSpPr>
              <p:cNvPr id="41" name="Right Arrow 40"/>
              <p:cNvSpPr>
                <a:spLocks noRot="1" noChangeAspect="1" noMove="1" noResize="1" noEditPoints="1" noAdjustHandles="1" noChangeArrowheads="1" noChangeShapeType="1" noTextEdit="1"/>
              </p:cNvSpPr>
              <p:nvPr/>
            </p:nvSpPr>
            <p:spPr>
              <a:xfrm>
                <a:off x="503240" y="2744838"/>
                <a:ext cx="972759" cy="651821"/>
              </a:xfrm>
              <a:prstGeom prst="rightArrow">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ight Arrow 41"/>
              <p:cNvSpPr/>
              <p:nvPr/>
            </p:nvSpPr>
            <p:spPr>
              <a:xfrm>
                <a:off x="4273289" y="2401307"/>
                <a:ext cx="972759" cy="651821"/>
              </a:xfrm>
              <a:prstGeom prst="rightArrow">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solidFill>
                            <a:srgbClr val="00B050"/>
                          </a:solidFill>
                          <a:latin typeface="Cambria Math" panose="02040503050406030204" pitchFamily="18" charset="0"/>
                        </a:rPr>
                        <m:t>𝒙</m:t>
                      </m:r>
                    </m:oMath>
                  </m:oMathPara>
                </a14:m>
                <a:endParaRPr lang="en-US" sz="2400" b="1" dirty="0">
                  <a:solidFill>
                    <a:srgbClr val="00B050"/>
                  </a:solidFill>
                </a:endParaRPr>
              </a:p>
            </p:txBody>
          </p:sp>
        </mc:Choice>
        <mc:Fallback xmlns="">
          <p:sp>
            <p:nvSpPr>
              <p:cNvPr id="42" name="Right Arrow 41"/>
              <p:cNvSpPr>
                <a:spLocks noRot="1" noChangeAspect="1" noMove="1" noResize="1" noEditPoints="1" noAdjustHandles="1" noChangeArrowheads="1" noChangeShapeType="1" noTextEdit="1"/>
              </p:cNvSpPr>
              <p:nvPr/>
            </p:nvSpPr>
            <p:spPr>
              <a:xfrm>
                <a:off x="4273289" y="2401307"/>
                <a:ext cx="972759" cy="651821"/>
              </a:xfrm>
              <a:prstGeom prst="rightArrow">
                <a:avLst/>
              </a:prstGeom>
              <a:blipFill>
                <a:blip r:embed="rId11"/>
                <a:stretch>
                  <a:fillRect/>
                </a:stretch>
              </a:blipFill>
              <a:ln>
                <a:solidFill>
                  <a:schemeClr val="tx1"/>
                </a:solidFill>
              </a:ln>
            </p:spPr>
            <p:txBody>
              <a:bodyPr/>
              <a:lstStyle/>
              <a:p>
                <a:r>
                  <a:rPr lang="en-US">
                    <a:noFill/>
                  </a:rPr>
                  <a:t> </a:t>
                </a:r>
              </a:p>
            </p:txBody>
          </p:sp>
        </mc:Fallback>
      </mc:AlternateContent>
      <p:sp>
        <p:nvSpPr>
          <p:cNvPr id="24" name="Right Brace 23"/>
          <p:cNvSpPr/>
          <p:nvPr/>
        </p:nvSpPr>
        <p:spPr>
          <a:xfrm rot="5400000">
            <a:off x="2592718" y="2211682"/>
            <a:ext cx="421717" cy="29615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Rectangle 42"/>
              <p:cNvSpPr/>
              <p:nvPr/>
            </p:nvSpPr>
            <p:spPr>
              <a:xfrm>
                <a:off x="10144294" y="5863673"/>
                <a:ext cx="9219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B050"/>
                          </a:solidFill>
                          <a:latin typeface="Cambria Math" panose="02040503050406030204" pitchFamily="18" charset="0"/>
                        </a:rPr>
                        <m:t>𝒙</m:t>
                      </m:r>
                      <m:d>
                        <m:dPr>
                          <m:ctrlPr>
                            <a:rPr lang="en-US" sz="2800" b="1" i="1">
                              <a:solidFill>
                                <a:srgbClr val="00B050"/>
                              </a:solidFill>
                              <a:latin typeface="Cambria Math" panose="02040503050406030204" pitchFamily="18" charset="0"/>
                            </a:rPr>
                          </m:ctrlPr>
                        </m:dPr>
                        <m:e>
                          <m:r>
                            <a:rPr lang="en-US" sz="2800" b="1" i="1">
                              <a:solidFill>
                                <a:srgbClr val="00B050"/>
                              </a:solidFill>
                              <a:latin typeface="Cambria Math" panose="02040503050406030204" pitchFamily="18" charset="0"/>
                            </a:rPr>
                            <m:t>𝒕</m:t>
                          </m:r>
                        </m:e>
                      </m:d>
                    </m:oMath>
                  </m:oMathPara>
                </a14:m>
                <a:endParaRPr lang="en-US" dirty="0"/>
              </a:p>
            </p:txBody>
          </p:sp>
        </mc:Choice>
        <mc:Fallback>
          <p:sp>
            <p:nvSpPr>
              <p:cNvPr id="43" name="Rectangle 42"/>
              <p:cNvSpPr>
                <a:spLocks noRot="1" noChangeAspect="1" noMove="1" noResize="1" noEditPoints="1" noAdjustHandles="1" noChangeArrowheads="1" noChangeShapeType="1" noTextEdit="1"/>
              </p:cNvSpPr>
              <p:nvPr/>
            </p:nvSpPr>
            <p:spPr>
              <a:xfrm>
                <a:off x="10144294" y="5863673"/>
                <a:ext cx="921919"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58091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949" y="152313"/>
            <a:ext cx="6709044"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Linearization - Dynamic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Model </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15</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rotWithShape="1">
          <a:blip r:embed="rId3"/>
          <a:srcRect l="1477"/>
          <a:stretch/>
        </p:blipFill>
        <p:spPr>
          <a:xfrm>
            <a:off x="155575" y="2801941"/>
            <a:ext cx="7798304" cy="1031862"/>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460374" y="4115263"/>
                <a:ext cx="5426870" cy="9529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r>
                        <a:rPr lang="en-US" sz="2400" i="0">
                          <a:latin typeface="Cambria Math" panose="02040503050406030204" pitchFamily="18" charset="0"/>
                        </a:rPr>
                        <m:t>=</m:t>
                      </m:r>
                      <m:d>
                        <m:dPr>
                          <m:ctrlPr>
                            <a:rPr lang="en-US" sz="2400" i="1">
                              <a:latin typeface="Cambria Math" panose="02040503050406030204" pitchFamily="18" charset="0"/>
                            </a:rPr>
                          </m:ctrlPr>
                        </m:dPr>
                        <m:e>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4</m:t>
                              </m:r>
                              <m:r>
                                <a:rPr lang="en-US" sz="2400" i="1">
                                  <a:latin typeface="Cambria Math" panose="02040503050406030204" pitchFamily="18" charset="0"/>
                                </a:rPr>
                                <m:t>𝐶</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𝑏</m:t>
                                      </m:r>
                                    </m:sub>
                                  </m:sSub>
                                </m:e>
                                <m:sup>
                                  <m:r>
                                    <a:rPr lang="en-US" sz="2400" i="0">
                                      <a:latin typeface="Cambria Math" panose="02040503050406030204" pitchFamily="18" charset="0"/>
                                    </a:rPr>
                                    <m:t>2</m:t>
                                  </m:r>
                                </m:sup>
                              </m:sSup>
                            </m:num>
                            <m:den>
                              <m:r>
                                <a:rPr lang="en-US" sz="2400" i="1">
                                  <a:latin typeface="Cambria Math" panose="02040503050406030204" pitchFamily="18" charset="0"/>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0">
                                          <a:latin typeface="Cambria Math" panose="02040503050406030204" pitchFamily="18" charset="0"/>
                                        </a:rPr>
                                        <m:t>0</m:t>
                                      </m:r>
                                    </m:sub>
                                  </m:sSub>
                                </m:e>
                                <m:sup>
                                  <m:r>
                                    <a:rPr lang="en-US" sz="2400" i="0">
                                      <a:latin typeface="Cambria Math" panose="02040503050406030204" pitchFamily="18" charset="0"/>
                                    </a:rPr>
                                    <m:t>3</m:t>
                                  </m:r>
                                </m:sup>
                              </m:sSup>
                            </m:den>
                          </m:f>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1">
                                  <a:latin typeface="Cambria Math" panose="02040503050406030204" pitchFamily="18" charset="0"/>
                                </a:rPr>
                                <m:t>𝑚</m:t>
                              </m:r>
                            </m:den>
                          </m:f>
                        </m:e>
                      </m:d>
                      <m:r>
                        <a:rPr lang="en-US" sz="2400" i="1">
                          <a:latin typeface="Cambria Math" panose="02040503050406030204" pitchFamily="18" charset="0"/>
                        </a:rPr>
                        <m:t>𝑥</m:t>
                      </m:r>
                      <m:r>
                        <a:rPr lang="en-US" sz="2400" i="0">
                          <a:latin typeface="Cambria Math" panose="02040503050406030204" pitchFamily="18" charset="0"/>
                        </a:rPr>
                        <m:t> − </m:t>
                      </m:r>
                      <m:f>
                        <m:fPr>
                          <m:ctrlPr>
                            <a:rPr lang="en-US" sz="2400" i="1">
                              <a:latin typeface="Cambria Math" panose="02040503050406030204" pitchFamily="18" charset="0"/>
                            </a:rPr>
                          </m:ctrlPr>
                        </m:fPr>
                        <m:num>
                          <m:r>
                            <a:rPr lang="en-US" sz="2400" i="1">
                              <a:latin typeface="Cambria Math" panose="02040503050406030204" pitchFamily="18" charset="0"/>
                            </a:rPr>
                            <m:t>𝑐</m:t>
                          </m:r>
                        </m:num>
                        <m:den>
                          <m:r>
                            <a:rPr lang="en-US" sz="2400" i="1">
                              <a:latin typeface="Cambria Math" panose="02040503050406030204" pitchFamily="18" charset="0"/>
                            </a:rPr>
                            <m:t>𝑚</m:t>
                          </m:r>
                        </m:den>
                      </m:f>
                      <m:acc>
                        <m:accPr>
                          <m:chr m:val="̇"/>
                          <m:ctrlPr>
                            <a:rPr lang="en-US" sz="2400" i="1">
                              <a:latin typeface="Cambria Math" panose="02040503050406030204" pitchFamily="18" charset="0"/>
                            </a:rPr>
                          </m:ctrlPr>
                        </m:accPr>
                        <m:e>
                          <m:r>
                            <a:rPr lang="en-US" sz="2400" i="1" smtClean="0">
                              <a:latin typeface="Cambria Math" panose="02040503050406030204" pitchFamily="18" charset="0"/>
                            </a:rPr>
                            <m:t>𝑥</m:t>
                          </m:r>
                        </m:e>
                      </m:acc>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4</m:t>
                          </m:r>
                          <m:r>
                            <a:rPr lang="en-US" sz="2400" i="1">
                              <a:latin typeface="Cambria Math" panose="02040503050406030204" pitchFamily="18" charset="0"/>
                            </a:rPr>
                            <m:t>𝐶</m:t>
                          </m:r>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𝑏</m:t>
                              </m:r>
                            </m:sub>
                          </m:sSub>
                        </m:num>
                        <m:den>
                          <m:r>
                            <a:rPr lang="en-US" sz="2400" i="1">
                              <a:latin typeface="Cambria Math" panose="02040503050406030204" pitchFamily="18" charset="0"/>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a:latin typeface="Cambria Math" panose="02040503050406030204" pitchFamily="18" charset="0"/>
                                    </a:rPr>
                                    <m:t>0</m:t>
                                  </m:r>
                                </m:sub>
                              </m:sSub>
                            </m:e>
                            <m:sup>
                              <m:r>
                                <a:rPr lang="en-US" sz="2400">
                                  <a:latin typeface="Cambria Math" panose="02040503050406030204" pitchFamily="18" charset="0"/>
                                </a:rPr>
                                <m:t>2</m:t>
                              </m:r>
                            </m:sup>
                          </m:sSup>
                        </m:den>
                      </m:f>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m:t>
                          </m:r>
                        </m:sub>
                      </m:sSub>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60374" y="4115263"/>
                <a:ext cx="5426870" cy="952953"/>
              </a:xfrm>
              <a:prstGeom prst="rect">
                <a:avLst/>
              </a:prstGeom>
              <a:blipFill>
                <a:blip r:embed="rId4"/>
                <a:stretch>
                  <a:fillRect/>
                </a:stretch>
              </a:blipFill>
            </p:spPr>
            <p:txBody>
              <a:bodyPr/>
              <a:lstStyle/>
              <a:p>
                <a:r>
                  <a:rPr lang="en-US">
                    <a:noFill/>
                  </a:rPr>
                  <a:t> </a:t>
                </a:r>
              </a:p>
            </p:txBody>
          </p:sp>
        </mc:Fallback>
      </mc:AlternateContent>
      <p:sp>
        <p:nvSpPr>
          <p:cNvPr id="9" name="Right Brace 8"/>
          <p:cNvSpPr/>
          <p:nvPr/>
        </p:nvSpPr>
        <p:spPr>
          <a:xfrm rot="5400000">
            <a:off x="7678207" y="-448734"/>
            <a:ext cx="482937" cy="61844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Arrow 10"/>
          <p:cNvSpPr/>
          <p:nvPr/>
        </p:nvSpPr>
        <p:spPr>
          <a:xfrm>
            <a:off x="5990866" y="4262564"/>
            <a:ext cx="1516115" cy="91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space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30AAF25-C57F-498A-8421-D35DAE1D2E00}"/>
                  </a:ext>
                </a:extLst>
              </p:cNvPr>
              <p:cNvSpPr/>
              <p:nvPr/>
            </p:nvSpPr>
            <p:spPr>
              <a:xfrm>
                <a:off x="7295713" y="3786113"/>
                <a:ext cx="4865940" cy="972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m:t>
                                    </m:r>
                                    <m:r>
                                      <a:rPr lang="en-US" i="1">
                                        <a:latin typeface="Cambria Math" panose="02040503050406030204" pitchFamily="18" charset="0"/>
                                      </a:rPr>
                                      <m:t>𝐶</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e>
                                      <m:sup>
                                        <m:r>
                                          <a:rPr lang="en-US">
                                            <a:latin typeface="Cambria Math" panose="02040503050406030204" pitchFamily="18" charset="0"/>
                                          </a:rPr>
                                          <m:t>2</m:t>
                                        </m:r>
                                      </m:sup>
                                    </m:sSup>
                                  </m:num>
                                  <m:den>
                                    <m:r>
                                      <a:rPr lang="en-US" i="1">
                                        <a:latin typeface="Cambria Math" panose="02040503050406030204" pitchFamily="18" charset="0"/>
                                      </a:rPr>
                                      <m:t>𝑚</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a:latin typeface="Cambria Math" panose="02040503050406030204" pitchFamily="18" charset="0"/>
                                              </a:rPr>
                                              <m:t>0</m:t>
                                            </m:r>
                                          </m:sub>
                                        </m:sSub>
                                      </m:e>
                                      <m:sup>
                                        <m:r>
                                          <a:rPr lang="en-US">
                                            <a:latin typeface="Cambria Math" panose="02040503050406030204" pitchFamily="18" charset="0"/>
                                          </a:rPr>
                                          <m:t>3</m:t>
                                        </m:r>
                                      </m:sup>
                                    </m:sSup>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num>
                                  <m:den>
                                    <m:r>
                                      <a:rPr lang="en-US" i="1">
                                        <a:latin typeface="Cambria Math" panose="02040503050406030204" pitchFamily="18" charset="0"/>
                                      </a:rPr>
                                      <m:t>𝑚</m:t>
                                    </m:r>
                                  </m:den>
                                </m:f>
                              </m:e>
                              <m:e>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𝑐</m:t>
                                    </m:r>
                                  </m:num>
                                  <m:den>
                                    <m:r>
                                      <a:rPr lang="en-US" i="1">
                                        <a:latin typeface="Cambria Math" panose="02040503050406030204" pitchFamily="18" charset="0"/>
                                      </a:rPr>
                                      <m:t>𝑚</m:t>
                                    </m:r>
                                  </m:den>
                                </m:f>
                              </m:e>
                            </m:mr>
                          </m:m>
                        </m:e>
                      </m:d>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f>
                                <m:fPr>
                                  <m:ctrlPr>
                                    <a:rPr lang="en-US" sz="2000" i="1">
                                      <a:latin typeface="Cambria Math" panose="02040503050406030204" pitchFamily="18" charset="0"/>
                                    </a:rPr>
                                  </m:ctrlPr>
                                </m:fPr>
                                <m:num>
                                  <m:r>
                                    <a:rPr lang="en-US" sz="2000">
                                      <a:latin typeface="Cambria Math" panose="02040503050406030204" pitchFamily="18" charset="0"/>
                                    </a:rPr>
                                    <m:t>4</m:t>
                                  </m:r>
                                  <m:r>
                                    <a:rPr lang="en-US" sz="2000" i="1">
                                      <a:latin typeface="Cambria Math" panose="02040503050406030204" pitchFamily="18" charset="0"/>
                                    </a:rPr>
                                    <m:t>𝐶</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𝑏</m:t>
                                      </m:r>
                                    </m:sub>
                                  </m:sSub>
                                </m:num>
                                <m:den>
                                  <m:r>
                                    <a:rPr lang="en-US" sz="2000" i="1">
                                      <a:latin typeface="Cambria Math" panose="02040503050406030204" pitchFamily="18" charset="0"/>
                                    </a:rPr>
                                    <m:t>𝑚</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a:latin typeface="Cambria Math" panose="02040503050406030204" pitchFamily="18" charset="0"/>
                                            </a:rPr>
                                            <m:t>0</m:t>
                                          </m:r>
                                        </m:sub>
                                      </m:sSub>
                                    </m:e>
                                    <m:sup>
                                      <m:r>
                                        <a:rPr lang="en-US" sz="2000">
                                          <a:latin typeface="Cambria Math" panose="02040503050406030204" pitchFamily="18" charset="0"/>
                                        </a:rPr>
                                        <m:t>2</m:t>
                                      </m:r>
                                    </m:sup>
                                  </m:sSup>
                                </m:den>
                              </m:f>
                            </m:e>
                          </m:eqArr>
                        </m:e>
                      </m:d>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m:t>
                          </m:r>
                        </m:sub>
                      </m:sSub>
                    </m:oMath>
                  </m:oMathPara>
                </a14:m>
                <a:endParaRPr lang="en-US" dirty="0"/>
              </a:p>
            </p:txBody>
          </p:sp>
        </mc:Choice>
        <mc:Fallback xmlns="">
          <p:sp>
            <p:nvSpPr>
              <p:cNvPr id="13" name="Rectangle 12">
                <a:extLst>
                  <a:ext uri="{FF2B5EF4-FFF2-40B4-BE49-F238E27FC236}">
                    <a16:creationId xmlns:a16="http://schemas.microsoft.com/office/drawing/2014/main" id="{430AAF25-C57F-498A-8421-D35DAE1D2E00}"/>
                  </a:ext>
                </a:extLst>
              </p:cNvPr>
              <p:cNvSpPr>
                <a:spLocks noRot="1" noChangeAspect="1" noMove="1" noResize="1" noEditPoints="1" noAdjustHandles="1" noChangeArrowheads="1" noChangeShapeType="1" noTextEdit="1"/>
              </p:cNvSpPr>
              <p:nvPr/>
            </p:nvSpPr>
            <p:spPr>
              <a:xfrm>
                <a:off x="7295713" y="3786113"/>
                <a:ext cx="4865940" cy="97270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11EC82B-3F2F-44E5-B42E-475B9830A7C4}"/>
                  </a:ext>
                </a:extLst>
              </p:cNvPr>
              <p:cNvSpPr/>
              <p:nvPr/>
            </p:nvSpPr>
            <p:spPr>
              <a:xfrm>
                <a:off x="7159163" y="4951982"/>
                <a:ext cx="2439661" cy="373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r>
                        <a:rPr lang="en-US" b="0" i="1" smtClean="0">
                          <a:latin typeface="Cambria Math" panose="02040503050406030204" pitchFamily="18" charset="0"/>
                        </a:rPr>
                        <m:t>𝑥</m:t>
                      </m:r>
                    </m:oMath>
                  </m:oMathPara>
                </a14:m>
                <a:endParaRPr lang="en-US" dirty="0"/>
              </a:p>
            </p:txBody>
          </p:sp>
        </mc:Choice>
        <mc:Fallback xmlns="">
          <p:sp>
            <p:nvSpPr>
              <p:cNvPr id="14" name="Rectangle 13">
                <a:extLst>
                  <a:ext uri="{FF2B5EF4-FFF2-40B4-BE49-F238E27FC236}">
                    <a16:creationId xmlns:a16="http://schemas.microsoft.com/office/drawing/2014/main" id="{D11EC82B-3F2F-44E5-B42E-475B9830A7C4}"/>
                  </a:ext>
                </a:extLst>
              </p:cNvPr>
              <p:cNvSpPr>
                <a:spLocks noRot="1" noChangeAspect="1" noMove="1" noResize="1" noEditPoints="1" noAdjustHandles="1" noChangeArrowheads="1" noChangeShapeType="1" noTextEdit="1"/>
              </p:cNvSpPr>
              <p:nvPr/>
            </p:nvSpPr>
            <p:spPr>
              <a:xfrm>
                <a:off x="7159163" y="4951982"/>
                <a:ext cx="2439661" cy="373004"/>
              </a:xfrm>
              <a:prstGeom prst="rect">
                <a:avLst/>
              </a:prstGeom>
              <a:blipFill>
                <a:blip r:embed="rId6"/>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1E71935-C04D-43FB-9BFB-A931C227478B}"/>
                  </a:ext>
                </a:extLst>
              </p:cNvPr>
              <p:cNvSpPr txBox="1"/>
              <p:nvPr/>
            </p:nvSpPr>
            <p:spPr>
              <a:xfrm>
                <a:off x="460374" y="1270424"/>
                <a:ext cx="11363809" cy="11857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70C0"/>
                          </a:solidFill>
                          <a:latin typeface="Cambria Math" panose="02040503050406030204" pitchFamily="18" charset="0"/>
                        </a:rPr>
                        <m:t>𝒎</m:t>
                      </m:r>
                      <m:acc>
                        <m:accPr>
                          <m:chr m:val="̈"/>
                          <m:ctrlPr>
                            <a:rPr lang="en-US" sz="2400" b="1" i="1">
                              <a:solidFill>
                                <a:srgbClr val="0070C0"/>
                              </a:solidFill>
                              <a:latin typeface="Cambria Math" panose="02040503050406030204" pitchFamily="18" charset="0"/>
                            </a:rPr>
                          </m:ctrlPr>
                        </m:accPr>
                        <m:e>
                          <m:r>
                            <a:rPr lang="en-US" sz="2400" b="1" i="1" smtClean="0">
                              <a:solidFill>
                                <a:srgbClr val="00B050"/>
                              </a:solidFill>
                              <a:latin typeface="Cambria Math" panose="02040503050406030204" pitchFamily="18" charset="0"/>
                            </a:rPr>
                            <m:t>𝒙</m:t>
                          </m:r>
                        </m:e>
                      </m:acc>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smtClean="0">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𝒄</m:t>
                      </m:r>
                      <m:acc>
                        <m:accPr>
                          <m:chr m:val="̇"/>
                          <m:ctrlPr>
                            <a:rPr lang="en-US" sz="2400" b="1" i="1">
                              <a:solidFill>
                                <a:srgbClr val="0070C0"/>
                              </a:solidFill>
                              <a:latin typeface="Cambria Math" panose="02040503050406030204" pitchFamily="18" charset="0"/>
                            </a:rPr>
                          </m:ctrlPr>
                        </m:accPr>
                        <m:e>
                          <m:r>
                            <a:rPr lang="en-US" sz="2400" b="1" i="1" smtClean="0">
                              <a:solidFill>
                                <a:srgbClr val="00B050"/>
                              </a:solidFill>
                              <a:latin typeface="Cambria Math" panose="02040503050406030204" pitchFamily="18" charset="0"/>
                            </a:rPr>
                            <m:t>𝒙</m:t>
                          </m:r>
                        </m:e>
                      </m:acc>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smtClean="0">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𝒌</m:t>
                      </m:r>
                      <m:r>
                        <a:rPr lang="en-US" sz="2400" b="1" i="1" smtClean="0">
                          <a:solidFill>
                            <a:srgbClr val="00B050"/>
                          </a:solidFill>
                          <a:latin typeface="Cambria Math" panose="02040503050406030204" pitchFamily="18" charset="0"/>
                        </a:rPr>
                        <m:t>𝒙</m:t>
                      </m:r>
                      <m:r>
                        <a:rPr lang="en-US" sz="2400" b="1" i="1" smtClean="0">
                          <a:solidFill>
                            <a:srgbClr val="0070C0"/>
                          </a:solidFill>
                          <a:latin typeface="Cambria Math" panose="02040503050406030204" pitchFamily="18" charset="0"/>
                        </a:rPr>
                        <m:t> </m:t>
                      </m:r>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r>
                        <a:rPr lang="en-US" sz="2400" b="1" i="0">
                          <a:solidFill>
                            <a:srgbClr val="0070C0"/>
                          </a:solidFill>
                          <a:latin typeface="Cambria Math" panose="02040503050406030204" pitchFamily="18" charset="0"/>
                        </a:rPr>
                        <m:t>=</m:t>
                      </m:r>
                      <m:f>
                        <m:fPr>
                          <m:ctrlPr>
                            <a:rPr lang="en-US" sz="2400" b="1" i="1">
                              <a:solidFill>
                                <a:srgbClr val="0070C0"/>
                              </a:solidFill>
                              <a:latin typeface="Cambria Math" panose="02040503050406030204" pitchFamily="18" charset="0"/>
                            </a:rPr>
                          </m:ctrlPr>
                        </m:fPr>
                        <m:num>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𝝁</m:t>
                              </m:r>
                            </m:e>
                            <m:sub>
                              <m:r>
                                <a:rPr lang="en-US" sz="2400" b="1" i="1">
                                  <a:solidFill>
                                    <a:srgbClr val="0070C0"/>
                                  </a:solidFill>
                                  <a:latin typeface="Cambria Math" panose="02040503050406030204" pitchFamily="18" charset="0"/>
                                </a:rPr>
                                <m:t>𝟎</m:t>
                              </m:r>
                            </m:sub>
                          </m:sSub>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𝑨</m:t>
                              </m:r>
                            </m:e>
                            <m:sub>
                              <m:r>
                                <a:rPr lang="en-US" sz="2400" b="1" i="1">
                                  <a:solidFill>
                                    <a:srgbClr val="0070C0"/>
                                  </a:solidFill>
                                  <a:latin typeface="Cambria Math" panose="02040503050406030204" pitchFamily="18" charset="0"/>
                                </a:rPr>
                                <m:t>𝒔</m:t>
                              </m:r>
                            </m:sub>
                          </m:sSub>
                          <m:sSup>
                            <m:sSupPr>
                              <m:ctrlPr>
                                <a:rPr lang="en-US" sz="2400" b="1" i="1">
                                  <a:solidFill>
                                    <a:srgbClr val="0070C0"/>
                                  </a:solidFill>
                                  <a:latin typeface="Cambria Math" panose="02040503050406030204" pitchFamily="18" charset="0"/>
                                </a:rPr>
                              </m:ctrlPr>
                            </m:sSupPr>
                            <m:e>
                              <m:r>
                                <a:rPr lang="en-US" sz="2400" b="1" i="1">
                                  <a:solidFill>
                                    <a:srgbClr val="0070C0"/>
                                  </a:solidFill>
                                  <a:latin typeface="Cambria Math" panose="02040503050406030204" pitchFamily="18" charset="0"/>
                                </a:rPr>
                                <m:t>𝑵</m:t>
                              </m:r>
                            </m:e>
                            <m:sup>
                              <m:r>
                                <a:rPr lang="en-US" sz="2400" b="1" i="1">
                                  <a:solidFill>
                                    <a:srgbClr val="0070C0"/>
                                  </a:solidFill>
                                  <a:latin typeface="Cambria Math" panose="02040503050406030204" pitchFamily="18" charset="0"/>
                                </a:rPr>
                                <m:t>𝟐</m:t>
                              </m:r>
                            </m:sup>
                          </m:sSup>
                        </m:num>
                        <m:den>
                          <m:r>
                            <a:rPr lang="en-US" sz="2400" b="1" i="1">
                              <a:solidFill>
                                <a:srgbClr val="0070C0"/>
                              </a:solidFill>
                              <a:latin typeface="Cambria Math" panose="02040503050406030204" pitchFamily="18" charset="0"/>
                            </a:rPr>
                            <m:t>𝟒</m:t>
                          </m:r>
                        </m:den>
                      </m:f>
                      <m:f>
                        <m:fPr>
                          <m:ctrlPr>
                            <a:rPr lang="en-US" sz="2400" b="1" i="1" smtClean="0">
                              <a:solidFill>
                                <a:srgbClr val="0070C0"/>
                              </a:solidFill>
                              <a:latin typeface="Cambria Math" panose="02040503050406030204" pitchFamily="18" charset="0"/>
                            </a:rPr>
                          </m:ctrlPr>
                        </m:fPr>
                        <m:num>
                          <m:sSubSup>
                            <m:sSubSupPr>
                              <m:ctrlPr>
                                <a:rPr lang="en-US" sz="2400" b="1" i="1" smtClean="0">
                                  <a:solidFill>
                                    <a:srgbClr val="0070C0"/>
                                  </a:solidFill>
                                  <a:latin typeface="Cambria Math" panose="02040503050406030204" pitchFamily="18" charset="0"/>
                                </a:rPr>
                              </m:ctrlPr>
                            </m:sSubSupPr>
                            <m:e>
                              <m:r>
                                <a:rPr lang="en-US" sz="2400" b="1" i="1" smtClean="0">
                                  <a:solidFill>
                                    <a:srgbClr val="FF0000"/>
                                  </a:solidFill>
                                  <a:latin typeface="Cambria Math" panose="02040503050406030204" pitchFamily="18" charset="0"/>
                                </a:rPr>
                                <m:t>𝒊</m:t>
                              </m:r>
                            </m:e>
                            <m:sub>
                              <m:r>
                                <a:rPr lang="en-US" sz="2400" b="1" i="1" smtClean="0">
                                  <a:solidFill>
                                    <a:srgbClr val="FF0000"/>
                                  </a:solidFill>
                                  <a:latin typeface="Cambria Math" panose="02040503050406030204" pitchFamily="18" charset="0"/>
                                </a:rPr>
                                <m:t>𝟐</m:t>
                              </m:r>
                            </m:sub>
                            <m:sup>
                              <m:r>
                                <a:rPr lang="en-US" sz="2400" b="1" i="1" smtClean="0">
                                  <a:solidFill>
                                    <a:srgbClr val="0070C0"/>
                                  </a:solidFill>
                                  <a:latin typeface="Cambria Math" panose="02040503050406030204" pitchFamily="18" charset="0"/>
                                </a:rPr>
                                <m:t>𝟐</m:t>
                              </m:r>
                            </m:sup>
                          </m:sSubSup>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num>
                        <m:den>
                          <m:sSup>
                            <m:sSupPr>
                              <m:ctrlPr>
                                <a:rPr lang="en-US" sz="2400" b="1" i="1">
                                  <a:solidFill>
                                    <a:srgbClr val="0070C0"/>
                                  </a:solidFill>
                                  <a:latin typeface="Cambria Math" panose="02040503050406030204" pitchFamily="18" charset="0"/>
                                </a:rPr>
                              </m:ctrlPr>
                            </m:sSupPr>
                            <m:e>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𝒆𝒒</m:t>
                                      </m:r>
                                    </m:sub>
                                  </m:sSub>
                                  <m:r>
                                    <a:rPr lang="en-US" sz="2400" b="1" i="1">
                                      <a:solidFill>
                                        <a:srgbClr val="0070C0"/>
                                      </a:solidFill>
                                      <a:latin typeface="Cambria Math" panose="02040503050406030204" pitchFamily="18" charset="0"/>
                                    </a:rPr>
                                    <m:t>−</m:t>
                                  </m:r>
                                  <m:r>
                                    <a:rPr lang="en-US" sz="2400" b="1" i="1" smtClean="0">
                                      <a:solidFill>
                                        <a:srgbClr val="00B050"/>
                                      </a:solidFill>
                                      <a:latin typeface="Cambria Math" panose="02040503050406030204" pitchFamily="18" charset="0"/>
                                    </a:rPr>
                                    <m:t>𝒙</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e>
                              </m:d>
                            </m:e>
                            <m:sup>
                              <m:r>
                                <a:rPr lang="en-US" sz="2400" b="1" i="1">
                                  <a:solidFill>
                                    <a:srgbClr val="0070C0"/>
                                  </a:solidFill>
                                  <a:latin typeface="Cambria Math" panose="02040503050406030204" pitchFamily="18" charset="0"/>
                                </a:rPr>
                                <m:t>𝟐</m:t>
                              </m:r>
                            </m:sup>
                          </m:sSup>
                        </m:den>
                      </m:f>
                      <m:r>
                        <a:rPr lang="en-US" sz="2400" b="1" i="0">
                          <a:solidFill>
                            <a:srgbClr val="0070C0"/>
                          </a:solidFill>
                          <a:latin typeface="Cambria Math" panose="02040503050406030204" pitchFamily="18" charset="0"/>
                        </a:rPr>
                        <m:t>−</m:t>
                      </m:r>
                      <m:f>
                        <m:fPr>
                          <m:ctrlPr>
                            <a:rPr lang="en-US" sz="2400" b="1" i="1">
                              <a:solidFill>
                                <a:srgbClr val="0070C0"/>
                              </a:solidFill>
                              <a:latin typeface="Cambria Math" panose="02040503050406030204" pitchFamily="18" charset="0"/>
                            </a:rPr>
                          </m:ctrlPr>
                        </m:fPr>
                        <m:num>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𝝁</m:t>
                              </m:r>
                            </m:e>
                            <m:sub>
                              <m:r>
                                <a:rPr lang="en-US" sz="2400" b="1" i="1">
                                  <a:solidFill>
                                    <a:srgbClr val="0070C0"/>
                                  </a:solidFill>
                                  <a:latin typeface="Cambria Math" panose="02040503050406030204" pitchFamily="18" charset="0"/>
                                </a:rPr>
                                <m:t>𝟎</m:t>
                              </m:r>
                            </m:sub>
                          </m:sSub>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𝑨</m:t>
                              </m:r>
                            </m:e>
                            <m:sub>
                              <m:r>
                                <a:rPr lang="en-US" sz="2400" b="1" i="1">
                                  <a:solidFill>
                                    <a:srgbClr val="0070C0"/>
                                  </a:solidFill>
                                  <a:latin typeface="Cambria Math" panose="02040503050406030204" pitchFamily="18" charset="0"/>
                                </a:rPr>
                                <m:t>𝒔</m:t>
                              </m:r>
                            </m:sub>
                          </m:sSub>
                          <m:sSup>
                            <m:sSupPr>
                              <m:ctrlPr>
                                <a:rPr lang="en-US" sz="2400" b="1" i="1">
                                  <a:solidFill>
                                    <a:srgbClr val="0070C0"/>
                                  </a:solidFill>
                                  <a:latin typeface="Cambria Math" panose="02040503050406030204" pitchFamily="18" charset="0"/>
                                </a:rPr>
                              </m:ctrlPr>
                            </m:sSupPr>
                            <m:e>
                              <m:r>
                                <a:rPr lang="en-US" sz="2400" b="1" i="1">
                                  <a:solidFill>
                                    <a:srgbClr val="0070C0"/>
                                  </a:solidFill>
                                  <a:latin typeface="Cambria Math" panose="02040503050406030204" pitchFamily="18" charset="0"/>
                                </a:rPr>
                                <m:t>𝑵</m:t>
                              </m:r>
                            </m:e>
                            <m:sup>
                              <m:r>
                                <a:rPr lang="en-US" sz="2400" b="1" i="1">
                                  <a:solidFill>
                                    <a:srgbClr val="0070C0"/>
                                  </a:solidFill>
                                  <a:latin typeface="Cambria Math" panose="02040503050406030204" pitchFamily="18" charset="0"/>
                                </a:rPr>
                                <m:t>𝟐</m:t>
                              </m:r>
                            </m:sup>
                          </m:sSup>
                        </m:num>
                        <m:den>
                          <m:r>
                            <a:rPr lang="en-US" sz="2400" b="1" i="1">
                              <a:solidFill>
                                <a:srgbClr val="0070C0"/>
                              </a:solidFill>
                              <a:latin typeface="Cambria Math" panose="02040503050406030204" pitchFamily="18" charset="0"/>
                            </a:rPr>
                            <m:t>𝟒</m:t>
                          </m:r>
                        </m:den>
                      </m:f>
                      <m:f>
                        <m:fPr>
                          <m:ctrlPr>
                            <a:rPr lang="en-US" sz="2400" b="1" i="1" smtClean="0">
                              <a:solidFill>
                                <a:srgbClr val="0070C0"/>
                              </a:solidFill>
                              <a:latin typeface="Cambria Math" panose="02040503050406030204" pitchFamily="18" charset="0"/>
                            </a:rPr>
                          </m:ctrlPr>
                        </m:fPr>
                        <m:num>
                          <m:sSubSup>
                            <m:sSubSupPr>
                              <m:ctrlPr>
                                <a:rPr lang="en-US" sz="2400" b="1" i="1" smtClean="0">
                                  <a:solidFill>
                                    <a:srgbClr val="0070C0"/>
                                  </a:solidFill>
                                  <a:latin typeface="Cambria Math" panose="02040503050406030204" pitchFamily="18" charset="0"/>
                                </a:rPr>
                              </m:ctrlPr>
                            </m:sSubSupPr>
                            <m:e>
                              <m:r>
                                <a:rPr lang="en-US" sz="2400" b="1" i="1" smtClean="0">
                                  <a:solidFill>
                                    <a:srgbClr val="FF0000"/>
                                  </a:solidFill>
                                  <a:latin typeface="Cambria Math" panose="02040503050406030204" pitchFamily="18" charset="0"/>
                                </a:rPr>
                                <m:t>𝒊</m:t>
                              </m:r>
                            </m:e>
                            <m:sub>
                              <m:r>
                                <a:rPr lang="en-US" sz="2400" b="1" i="1" smtClean="0">
                                  <a:solidFill>
                                    <a:srgbClr val="FF0000"/>
                                  </a:solidFill>
                                  <a:latin typeface="Cambria Math" panose="02040503050406030204" pitchFamily="18" charset="0"/>
                                </a:rPr>
                                <m:t>𝟏</m:t>
                              </m:r>
                            </m:sub>
                            <m:sup>
                              <m:r>
                                <a:rPr lang="en-US" sz="2400" b="1" i="1" smtClean="0">
                                  <a:solidFill>
                                    <a:srgbClr val="0070C0"/>
                                  </a:solidFill>
                                  <a:latin typeface="Cambria Math" panose="02040503050406030204" pitchFamily="18" charset="0"/>
                                </a:rPr>
                                <m:t>𝟐</m:t>
                              </m:r>
                            </m:sup>
                          </m:sSubSup>
                          <m:d>
                            <m:dPr>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𝒕</m:t>
                              </m:r>
                            </m:e>
                          </m:d>
                        </m:num>
                        <m:den>
                          <m:sSup>
                            <m:sSupPr>
                              <m:ctrlPr>
                                <a:rPr lang="en-US" sz="2400" b="1" i="1">
                                  <a:solidFill>
                                    <a:srgbClr val="0070C0"/>
                                  </a:solidFill>
                                  <a:latin typeface="Cambria Math" panose="02040503050406030204" pitchFamily="18" charset="0"/>
                                </a:rPr>
                              </m:ctrlPr>
                            </m:sSupPr>
                            <m:e>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𝒆𝒒</m:t>
                                      </m:r>
                                    </m:sub>
                                  </m:sSub>
                                  <m:r>
                                    <a:rPr lang="en-US" sz="2400" b="1" i="1" smtClean="0">
                                      <a:solidFill>
                                        <a:srgbClr val="0070C0"/>
                                      </a:solidFill>
                                      <a:latin typeface="Cambria Math" panose="02040503050406030204" pitchFamily="18" charset="0"/>
                                    </a:rPr>
                                    <m:t>+</m:t>
                                  </m:r>
                                  <m:r>
                                    <a:rPr lang="en-US" sz="2400" b="1" i="1" smtClean="0">
                                      <a:solidFill>
                                        <a:srgbClr val="00B050"/>
                                      </a:solidFill>
                                      <a:latin typeface="Cambria Math" panose="02040503050406030204" pitchFamily="18" charset="0"/>
                                    </a:rPr>
                                    <m:t>𝒙</m:t>
                                  </m:r>
                                  <m:d>
                                    <m:dPr>
                                      <m:ctrlPr>
                                        <a:rPr lang="en-US" sz="2400" b="1" i="1">
                                          <a:solidFill>
                                            <a:srgbClr val="0070C0"/>
                                          </a:solidFill>
                                          <a:latin typeface="Cambria Math" panose="02040503050406030204" pitchFamily="18" charset="0"/>
                                        </a:rPr>
                                      </m:ctrlPr>
                                    </m:dPr>
                                    <m:e>
                                      <m:r>
                                        <a:rPr lang="en-US" sz="2400" b="1" i="1">
                                          <a:solidFill>
                                            <a:srgbClr val="0070C0"/>
                                          </a:solidFill>
                                          <a:latin typeface="Cambria Math" panose="02040503050406030204" pitchFamily="18" charset="0"/>
                                        </a:rPr>
                                        <m:t>𝒕</m:t>
                                      </m:r>
                                    </m:e>
                                  </m:d>
                                </m:e>
                              </m:d>
                            </m:e>
                            <m:sup>
                              <m:r>
                                <a:rPr lang="en-US" sz="2400" b="1" i="1">
                                  <a:solidFill>
                                    <a:srgbClr val="0070C0"/>
                                  </a:solidFill>
                                  <a:latin typeface="Cambria Math" panose="02040503050406030204" pitchFamily="18" charset="0"/>
                                </a:rPr>
                                <m:t>𝟐</m:t>
                              </m:r>
                            </m:sup>
                          </m:sSup>
                        </m:den>
                      </m:f>
                    </m:oMath>
                  </m:oMathPara>
                </a14:m>
                <a:endParaRPr lang="en-US" sz="2400" b="1" dirty="0">
                  <a:solidFill>
                    <a:srgbClr val="0070C0"/>
                  </a:solidFill>
                </a:endParaRPr>
              </a:p>
            </p:txBody>
          </p:sp>
        </mc:Choice>
        <mc:Fallback xmlns="">
          <p:sp>
            <p:nvSpPr>
              <p:cNvPr id="15" name="TextBox 14">
                <a:extLst>
                  <a:ext uri="{FF2B5EF4-FFF2-40B4-BE49-F238E27FC236}">
                    <a16:creationId xmlns:a16="http://schemas.microsoft.com/office/drawing/2014/main" id="{41E71935-C04D-43FB-9BFB-A931C227478B}"/>
                  </a:ext>
                </a:extLst>
              </p:cNvPr>
              <p:cNvSpPr txBox="1">
                <a:spLocks noRot="1" noChangeAspect="1" noMove="1" noResize="1" noEditPoints="1" noAdjustHandles="1" noChangeArrowheads="1" noChangeShapeType="1" noTextEdit="1"/>
              </p:cNvSpPr>
              <p:nvPr/>
            </p:nvSpPr>
            <p:spPr>
              <a:xfrm>
                <a:off x="460374" y="1270424"/>
                <a:ext cx="11363809" cy="1185774"/>
              </a:xfrm>
              <a:prstGeom prst="rect">
                <a:avLst/>
              </a:prstGeom>
              <a:blipFill>
                <a:blip r:embed="rId7"/>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8"/>
          <a:stretch>
            <a:fillRect/>
          </a:stretch>
        </p:blipFill>
        <p:spPr>
          <a:xfrm>
            <a:off x="8070061" y="5341017"/>
            <a:ext cx="3057525" cy="1495425"/>
          </a:xfrm>
          <a:prstGeom prst="rect">
            <a:avLst/>
          </a:prstGeom>
        </p:spPr>
      </p:pic>
    </p:spTree>
    <p:extLst>
      <p:ext uri="{BB962C8B-B14F-4D97-AF65-F5344CB8AC3E}">
        <p14:creationId xmlns:p14="http://schemas.microsoft.com/office/powerpoint/2010/main" val="3877156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8878" y="160338"/>
            <a:ext cx="8901638"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Simulation Optimal Control VS MLC</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16</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6412992" y="983954"/>
            <a:ext cx="5779008" cy="5385148"/>
          </a:xfrm>
          <a:prstGeom prst="rect">
            <a:avLst/>
          </a:prstGeom>
        </p:spPr>
      </p:pic>
      <p:pic>
        <p:nvPicPr>
          <p:cNvPr id="13" name="Picture 12">
            <a:extLst>
              <a:ext uri="{FF2B5EF4-FFF2-40B4-BE49-F238E27FC236}">
                <a16:creationId xmlns:a16="http://schemas.microsoft.com/office/drawing/2014/main" id="{16A15A5F-5B60-41BF-B5C2-9FBCCA8CABA7}"/>
              </a:ext>
            </a:extLst>
          </p:cNvPr>
          <p:cNvPicPr>
            <a:picLocks noChangeAspect="1"/>
          </p:cNvPicPr>
          <p:nvPr/>
        </p:nvPicPr>
        <p:blipFill rotWithShape="1">
          <a:blip r:embed="rId4">
            <a:extLst>
              <a:ext uri="{28A0092B-C50C-407E-A947-70E740481C1C}">
                <a14:useLocalDpi xmlns:a14="http://schemas.microsoft.com/office/drawing/2010/main" val="0"/>
              </a:ext>
            </a:extLst>
          </a:blip>
          <a:srcRect l="6966" r="3373"/>
          <a:stretch/>
        </p:blipFill>
        <p:spPr>
          <a:xfrm>
            <a:off x="475488" y="2621280"/>
            <a:ext cx="6120384" cy="2482957"/>
          </a:xfrm>
          <a:prstGeom prst="rect">
            <a:avLst/>
          </a:prstGeom>
        </p:spPr>
      </p:pic>
      <p:pic>
        <p:nvPicPr>
          <p:cNvPr id="12" name="Picture 11" descr="A close-up of a machine&#10;&#10;Description automatically generated with low confidence"/>
          <p:cNvPicPr/>
          <p:nvPr/>
        </p:nvPicPr>
        <p:blipFill rotWithShape="1">
          <a:blip r:embed="rId5"/>
          <a:srcRect t="11342"/>
          <a:stretch/>
        </p:blipFill>
        <p:spPr>
          <a:xfrm>
            <a:off x="2931352" y="2926080"/>
            <a:ext cx="2579432" cy="1500899"/>
          </a:xfrm>
          <a:prstGeom prst="rect">
            <a:avLst/>
          </a:prstGeom>
        </p:spPr>
      </p:pic>
      <p:pic>
        <p:nvPicPr>
          <p:cNvPr id="14" name="Picture 13" descr="A close-up of a machine&#10;&#10;Description automatically generated with low confidence"/>
          <p:cNvPicPr/>
          <p:nvPr/>
        </p:nvPicPr>
        <p:blipFill rotWithShape="1">
          <a:blip r:embed="rId5"/>
          <a:srcRect t="11342"/>
          <a:stretch/>
        </p:blipFill>
        <p:spPr>
          <a:xfrm>
            <a:off x="8400288" y="983954"/>
            <a:ext cx="1684020" cy="799126"/>
          </a:xfrm>
          <a:prstGeom prst="rect">
            <a:avLst/>
          </a:prstGeom>
        </p:spPr>
      </p:pic>
    </p:spTree>
    <p:extLst>
      <p:ext uri="{BB962C8B-B14F-4D97-AF65-F5344CB8AC3E}">
        <p14:creationId xmlns:p14="http://schemas.microsoft.com/office/powerpoint/2010/main" val="325351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3326" y="160338"/>
            <a:ext cx="8434802" cy="595932"/>
          </a:xfrm>
          <a:prstGeom prst="rect">
            <a:avLst/>
          </a:prstGeom>
        </p:spPr>
        <p:txBody>
          <a:bodyPr wrap="square">
            <a:spAutoFit/>
          </a:bodyPr>
          <a:lstStyle/>
          <a:p>
            <a:pPr>
              <a:lnSpc>
                <a:spcPct val="107000"/>
              </a:lnSpc>
              <a:spcAft>
                <a:spcPts val="800"/>
              </a:spcAft>
            </a:pP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Simulation Results – Unconstrained  system</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17</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797D58D-1350-4ABD-A195-D80070031C87}"/>
              </a:ext>
            </a:extLst>
          </p:cNvPr>
          <p:cNvPicPr>
            <a:picLocks noChangeAspect="1"/>
          </p:cNvPicPr>
          <p:nvPr/>
        </p:nvPicPr>
        <p:blipFill>
          <a:blip r:embed="rId3"/>
          <a:stretch>
            <a:fillRect/>
          </a:stretch>
        </p:blipFill>
        <p:spPr>
          <a:xfrm>
            <a:off x="996765" y="568297"/>
            <a:ext cx="8902338" cy="6676754"/>
          </a:xfrm>
          <a:prstGeom prst="rect">
            <a:avLst/>
          </a:prstGeom>
        </p:spPr>
      </p:pic>
      <p:pic>
        <p:nvPicPr>
          <p:cNvPr id="5" name="Picture 4"/>
          <p:cNvPicPr>
            <a:picLocks noChangeAspect="1"/>
          </p:cNvPicPr>
          <p:nvPr/>
        </p:nvPicPr>
        <p:blipFill>
          <a:blip r:embed="rId4"/>
          <a:stretch>
            <a:fillRect/>
          </a:stretch>
        </p:blipFill>
        <p:spPr>
          <a:xfrm>
            <a:off x="8057311" y="910366"/>
            <a:ext cx="3683585" cy="2297799"/>
          </a:xfrm>
          <a:prstGeom prst="rect">
            <a:avLst/>
          </a:prstGeom>
          <a:ln>
            <a:solidFill>
              <a:schemeClr val="accent1"/>
            </a:solidFill>
          </a:ln>
        </p:spPr>
      </p:pic>
    </p:spTree>
    <p:extLst>
      <p:ext uri="{BB962C8B-B14F-4D97-AF65-F5344CB8AC3E}">
        <p14:creationId xmlns:p14="http://schemas.microsoft.com/office/powerpoint/2010/main" val="2309970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4994" y="160338"/>
            <a:ext cx="8539548"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Simulation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Results – Closed Loop Linear Model</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18</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21347AF-0EF8-4CBD-A7F3-72E8C3441187}"/>
              </a:ext>
            </a:extLst>
          </p:cNvPr>
          <p:cNvPicPr>
            <a:picLocks noChangeAspect="1"/>
          </p:cNvPicPr>
          <p:nvPr/>
        </p:nvPicPr>
        <p:blipFill>
          <a:blip r:embed="rId3"/>
          <a:stretch>
            <a:fillRect/>
          </a:stretch>
        </p:blipFill>
        <p:spPr>
          <a:xfrm>
            <a:off x="3119811" y="557210"/>
            <a:ext cx="9838667" cy="6300790"/>
          </a:xfrm>
          <a:prstGeom prst="rect">
            <a:avLst/>
          </a:prstGeom>
        </p:spPr>
      </p:pic>
      <p:sp>
        <p:nvSpPr>
          <p:cNvPr id="8" name="TextBox 7">
            <a:extLst>
              <a:ext uri="{FF2B5EF4-FFF2-40B4-BE49-F238E27FC236}">
                <a16:creationId xmlns:a16="http://schemas.microsoft.com/office/drawing/2014/main" id="{463D6B3C-165C-43F5-AD9C-6ECA4E36C1AC}"/>
              </a:ext>
            </a:extLst>
          </p:cNvPr>
          <p:cNvSpPr txBox="1"/>
          <p:nvPr/>
        </p:nvSpPr>
        <p:spPr>
          <a:xfrm>
            <a:off x="155574" y="585205"/>
            <a:ext cx="3865819" cy="3477875"/>
          </a:xfrm>
          <a:prstGeom prst="rect">
            <a:avLst/>
          </a:prstGeom>
          <a:noFill/>
        </p:spPr>
        <p:txBody>
          <a:bodyPr wrap="square">
            <a:spAutoFit/>
          </a:bodyPr>
          <a:lstStyle/>
          <a:p>
            <a:endParaRPr lang="es-ES" dirty="0">
              <a:latin typeface="David" panose="020E0502060401010101" pitchFamily="34" charset="-79"/>
              <a:cs typeface="David" panose="020E0502060401010101" pitchFamily="34" charset="-79"/>
            </a:endParaRPr>
          </a:p>
          <a:p>
            <a:endParaRPr lang="es-ES" dirty="0">
              <a:latin typeface="David" panose="020E0502060401010101" pitchFamily="34" charset="-79"/>
              <a:cs typeface="David" panose="020E0502060401010101" pitchFamily="34" charset="-79"/>
            </a:endParaRPr>
          </a:p>
          <a:p>
            <a:r>
              <a:rPr lang="es-ES" dirty="0" err="1">
                <a:latin typeface="David" panose="020E0502060401010101" pitchFamily="34" charset="-79"/>
                <a:cs typeface="David" panose="020E0502060401010101" pitchFamily="34" charset="-79"/>
              </a:rPr>
              <a:t>Mlc</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main</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parameters</a:t>
            </a:r>
            <a:r>
              <a:rPr lang="es-ES" dirty="0">
                <a:latin typeface="David" panose="020E0502060401010101" pitchFamily="34" charset="-79"/>
                <a:cs typeface="David" panose="020E0502060401010101" pitchFamily="34" charset="-79"/>
              </a:rPr>
              <a:t>:</a:t>
            </a:r>
          </a:p>
          <a:p>
            <a:r>
              <a:rPr lang="es-ES" dirty="0" err="1">
                <a:latin typeface="David" panose="020E0502060401010101" pitchFamily="34" charset="-79"/>
                <a:cs typeface="David" panose="020E0502060401010101" pitchFamily="34" charset="-79"/>
              </a:rPr>
              <a:t>Individuals</a:t>
            </a:r>
            <a:r>
              <a:rPr lang="es-ES" dirty="0">
                <a:latin typeface="David" panose="020E0502060401010101" pitchFamily="34" charset="-79"/>
                <a:cs typeface="David" panose="020E0502060401010101" pitchFamily="34" charset="-79"/>
              </a:rPr>
              <a:t>: 1000</a:t>
            </a:r>
          </a:p>
          <a:p>
            <a:r>
              <a:rPr lang="es-ES" dirty="0" err="1">
                <a:latin typeface="David" panose="020E0502060401010101" pitchFamily="34" charset="-79"/>
                <a:cs typeface="David" panose="020E0502060401010101" pitchFamily="34" charset="-79"/>
              </a:rPr>
              <a:t>Functions</a:t>
            </a:r>
            <a:r>
              <a:rPr lang="es-ES" dirty="0">
                <a:latin typeface="David" panose="020E0502060401010101" pitchFamily="34" charset="-79"/>
                <a:cs typeface="David" panose="020E0502060401010101" pitchFamily="34" charset="-79"/>
              </a:rPr>
              <a:t>: +,x</a:t>
            </a:r>
          </a:p>
          <a:p>
            <a:r>
              <a:rPr lang="es-ES" dirty="0">
                <a:latin typeface="David" panose="020E0502060401010101" pitchFamily="34" charset="-79"/>
                <a:cs typeface="David" panose="020E0502060401010101" pitchFamily="34" charset="-79"/>
              </a:rPr>
              <a:t>Max Depth:15</a:t>
            </a:r>
          </a:p>
          <a:p>
            <a:r>
              <a:rPr lang="es-ES" dirty="0">
                <a:latin typeface="David" panose="020E0502060401010101" pitchFamily="34" charset="-79"/>
                <a:cs typeface="David" panose="020E0502060401010101" pitchFamily="34" charset="-79"/>
              </a:rPr>
              <a:t>After 20 Generations (</a:t>
            </a:r>
            <a:r>
              <a:rPr lang="es-ES" dirty="0" err="1">
                <a:latin typeface="David" panose="020E0502060401010101" pitchFamily="34" charset="-79"/>
                <a:cs typeface="David" panose="020E0502060401010101" pitchFamily="34" charset="-79"/>
              </a:rPr>
              <a:t>about</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an</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hour</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of</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calculations</a:t>
            </a:r>
            <a:r>
              <a:rPr lang="es-ES" dirty="0">
                <a:latin typeface="David" panose="020E0502060401010101" pitchFamily="34" charset="-79"/>
                <a:cs typeface="David" panose="020E0502060401010101" pitchFamily="34" charset="-79"/>
              </a:rPr>
              <a:t>):</a:t>
            </a:r>
          </a:p>
          <a:p>
            <a:endParaRPr lang="es-ES" dirty="0">
              <a:latin typeface="David" panose="020E0502060401010101" pitchFamily="34" charset="-79"/>
              <a:cs typeface="David" panose="020E0502060401010101" pitchFamily="34" charset="-79"/>
            </a:endParaRPr>
          </a:p>
          <a:p>
            <a:r>
              <a:rPr lang="es-ES" sz="2000" b="1" dirty="0">
                <a:solidFill>
                  <a:schemeClr val="accent1">
                    <a:lumMod val="50000"/>
                  </a:schemeClr>
                </a:solidFill>
                <a:latin typeface="David" panose="020E0502060401010101" pitchFamily="34" charset="-79"/>
                <a:cs typeface="David" panose="020E0502060401010101" pitchFamily="34" charset="-79"/>
              </a:rPr>
              <a:t>b  MLC = - </a:t>
            </a:r>
            <a:r>
              <a:rPr lang="en-US" sz="2000" b="1" dirty="0">
                <a:solidFill>
                  <a:schemeClr val="accent1">
                    <a:lumMod val="50000"/>
                  </a:schemeClr>
                </a:solidFill>
                <a:latin typeface="David" panose="020E0502060401010101" pitchFamily="34" charset="-79"/>
                <a:cs typeface="David" panose="020E0502060401010101" pitchFamily="34" charset="-79"/>
              </a:rPr>
              <a:t>3864</a:t>
            </a:r>
            <a:r>
              <a:rPr lang="es-ES" sz="2000" b="1" dirty="0">
                <a:solidFill>
                  <a:schemeClr val="accent1">
                    <a:lumMod val="50000"/>
                  </a:schemeClr>
                </a:solidFill>
                <a:latin typeface="David" panose="020E0502060401010101" pitchFamily="34" charset="-79"/>
                <a:cs typeface="David" panose="020E0502060401010101" pitchFamily="34" charset="-79"/>
              </a:rPr>
              <a:t>* y(1) -</a:t>
            </a:r>
            <a:r>
              <a:rPr lang="en-US" sz="2000" b="1" dirty="0">
                <a:solidFill>
                  <a:schemeClr val="accent1">
                    <a:lumMod val="50000"/>
                  </a:schemeClr>
                </a:solidFill>
                <a:latin typeface="David" panose="020E0502060401010101" pitchFamily="34" charset="-79"/>
                <a:cs typeface="David" panose="020E0502060401010101" pitchFamily="34" charset="-79"/>
              </a:rPr>
              <a:t> 16.95</a:t>
            </a:r>
            <a:r>
              <a:rPr lang="es-ES" sz="2000" b="1" dirty="0">
                <a:solidFill>
                  <a:schemeClr val="accent1">
                    <a:lumMod val="50000"/>
                  </a:schemeClr>
                </a:solidFill>
                <a:latin typeface="David" panose="020E0502060401010101" pitchFamily="34" charset="-79"/>
                <a:cs typeface="David" panose="020E0502060401010101" pitchFamily="34" charset="-79"/>
              </a:rPr>
              <a:t> * y(2) </a:t>
            </a:r>
            <a:endParaRPr lang="en-US" sz="2000" b="1" dirty="0">
              <a:solidFill>
                <a:schemeClr val="accent1">
                  <a:lumMod val="50000"/>
                </a:schemeClr>
              </a:solidFill>
              <a:latin typeface="David" panose="020E0502060401010101" pitchFamily="34" charset="-79"/>
              <a:cs typeface="David" panose="020E0502060401010101" pitchFamily="34" charset="-79"/>
            </a:endParaRPr>
          </a:p>
          <a:p>
            <a:endParaRPr lang="es-ES" dirty="0">
              <a:latin typeface="David" panose="020E0502060401010101" pitchFamily="34" charset="-79"/>
              <a:cs typeface="David" panose="020E0502060401010101" pitchFamily="34" charset="-79"/>
            </a:endParaRPr>
          </a:p>
          <a:p>
            <a:r>
              <a:rPr lang="es-ES" sz="2000" b="1" dirty="0">
                <a:solidFill>
                  <a:srgbClr val="FF0000"/>
                </a:solidFill>
                <a:latin typeface="David" panose="020E0502060401010101" pitchFamily="34" charset="-79"/>
                <a:cs typeface="David" panose="020E0502060401010101" pitchFamily="34" charset="-79"/>
              </a:rPr>
              <a:t>b LQR = -391</a:t>
            </a:r>
            <a:r>
              <a:rPr lang="he-IL" sz="2000" b="1" dirty="0">
                <a:solidFill>
                  <a:srgbClr val="FF0000"/>
                </a:solidFill>
                <a:latin typeface="David" panose="020E0502060401010101" pitchFamily="34" charset="-79"/>
                <a:cs typeface="David" panose="020E0502060401010101" pitchFamily="34" charset="-79"/>
              </a:rPr>
              <a:t>4</a:t>
            </a:r>
            <a:r>
              <a:rPr lang="es-ES" sz="2000" b="1" dirty="0">
                <a:solidFill>
                  <a:srgbClr val="FF0000"/>
                </a:solidFill>
                <a:latin typeface="David" panose="020E0502060401010101" pitchFamily="34" charset="-79"/>
                <a:cs typeface="David" panose="020E0502060401010101" pitchFamily="34" charset="-79"/>
              </a:rPr>
              <a:t>*y(1) -</a:t>
            </a:r>
            <a:r>
              <a:rPr lang="en-US" sz="2000" b="1" dirty="0">
                <a:solidFill>
                  <a:srgbClr val="FF0000"/>
                </a:solidFill>
                <a:latin typeface="David" panose="020E0502060401010101" pitchFamily="34" charset="-79"/>
                <a:cs typeface="David" panose="020E0502060401010101" pitchFamily="34" charset="-79"/>
              </a:rPr>
              <a:t>18.94</a:t>
            </a:r>
            <a:r>
              <a:rPr lang="es-ES" sz="2000" b="1" dirty="0">
                <a:solidFill>
                  <a:srgbClr val="FF0000"/>
                </a:solidFill>
                <a:latin typeface="David" panose="020E0502060401010101" pitchFamily="34" charset="-79"/>
                <a:cs typeface="David" panose="020E0502060401010101" pitchFamily="34" charset="-79"/>
              </a:rPr>
              <a:t>*y(2)</a:t>
            </a:r>
          </a:p>
        </p:txBody>
      </p:sp>
      <p:pic>
        <p:nvPicPr>
          <p:cNvPr id="9" name="Picture 8"/>
          <p:cNvPicPr>
            <a:picLocks noChangeAspect="1"/>
          </p:cNvPicPr>
          <p:nvPr/>
        </p:nvPicPr>
        <p:blipFill>
          <a:blip r:embed="rId4"/>
          <a:stretch>
            <a:fillRect/>
          </a:stretch>
        </p:blipFill>
        <p:spPr>
          <a:xfrm>
            <a:off x="72795" y="4252444"/>
            <a:ext cx="3570110" cy="2227014"/>
          </a:xfrm>
          <a:prstGeom prst="rect">
            <a:avLst/>
          </a:prstGeom>
        </p:spPr>
      </p:pic>
    </p:spTree>
    <p:extLst>
      <p:ext uri="{BB962C8B-B14F-4D97-AF65-F5344CB8AC3E}">
        <p14:creationId xmlns:p14="http://schemas.microsoft.com/office/powerpoint/2010/main" val="64534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2D233A-76D0-46BA-BD89-F10F3ED2E582}"/>
              </a:ext>
            </a:extLst>
          </p:cNvPr>
          <p:cNvPicPr>
            <a:picLocks noChangeAspect="1"/>
          </p:cNvPicPr>
          <p:nvPr/>
        </p:nvPicPr>
        <p:blipFill>
          <a:blip r:embed="rId3"/>
          <a:stretch>
            <a:fillRect/>
          </a:stretch>
        </p:blipFill>
        <p:spPr>
          <a:xfrm>
            <a:off x="3130984" y="467505"/>
            <a:ext cx="9827494" cy="6502309"/>
          </a:xfrm>
          <a:prstGeom prst="rect">
            <a:avLst/>
          </a:prstGeom>
        </p:spPr>
      </p:pic>
      <p:sp>
        <p:nvSpPr>
          <p:cNvPr id="4" name="Rectangle 3"/>
          <p:cNvSpPr/>
          <p:nvPr/>
        </p:nvSpPr>
        <p:spPr>
          <a:xfrm>
            <a:off x="1686002" y="146299"/>
            <a:ext cx="9827574" cy="59593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Simulation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Results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Closed Loop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Non-Linear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Model</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19</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72795" y="4252444"/>
            <a:ext cx="3570110" cy="2227014"/>
          </a:xfrm>
          <a:prstGeom prst="rect">
            <a:avLst/>
          </a:prstGeom>
        </p:spPr>
      </p:pic>
      <p:sp>
        <p:nvSpPr>
          <p:cNvPr id="8" name="TextBox 7">
            <a:extLst>
              <a:ext uri="{FF2B5EF4-FFF2-40B4-BE49-F238E27FC236}">
                <a16:creationId xmlns:a16="http://schemas.microsoft.com/office/drawing/2014/main" id="{8459D8D1-D324-4877-9800-462F183B2224}"/>
              </a:ext>
            </a:extLst>
          </p:cNvPr>
          <p:cNvSpPr txBox="1"/>
          <p:nvPr/>
        </p:nvSpPr>
        <p:spPr>
          <a:xfrm>
            <a:off x="121955" y="1133191"/>
            <a:ext cx="3869940" cy="2923877"/>
          </a:xfrm>
          <a:prstGeom prst="rect">
            <a:avLst/>
          </a:prstGeom>
          <a:noFill/>
        </p:spPr>
        <p:txBody>
          <a:bodyPr wrap="square">
            <a:spAutoFit/>
          </a:bodyPr>
          <a:lstStyle/>
          <a:p>
            <a:r>
              <a:rPr lang="es-ES" dirty="0" err="1">
                <a:latin typeface="David" panose="020E0502060401010101" pitchFamily="34" charset="-79"/>
                <a:cs typeface="David" panose="020E0502060401010101" pitchFamily="34" charset="-79"/>
              </a:rPr>
              <a:t>Mlc</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main</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parameters</a:t>
            </a:r>
            <a:r>
              <a:rPr lang="es-ES" dirty="0">
                <a:latin typeface="David" panose="020E0502060401010101" pitchFamily="34" charset="-79"/>
                <a:cs typeface="David" panose="020E0502060401010101" pitchFamily="34" charset="-79"/>
              </a:rPr>
              <a:t>:</a:t>
            </a:r>
          </a:p>
          <a:p>
            <a:r>
              <a:rPr lang="es-ES" dirty="0" err="1">
                <a:latin typeface="David" panose="020E0502060401010101" pitchFamily="34" charset="-79"/>
                <a:cs typeface="David" panose="020E0502060401010101" pitchFamily="34" charset="-79"/>
              </a:rPr>
              <a:t>Individuals</a:t>
            </a:r>
            <a:r>
              <a:rPr lang="es-ES" dirty="0">
                <a:latin typeface="David" panose="020E0502060401010101" pitchFamily="34" charset="-79"/>
                <a:cs typeface="David" panose="020E0502060401010101" pitchFamily="34" charset="-79"/>
              </a:rPr>
              <a:t>: 1000</a:t>
            </a:r>
          </a:p>
          <a:p>
            <a:r>
              <a:rPr lang="es-ES" dirty="0" err="1">
                <a:latin typeface="David" panose="020E0502060401010101" pitchFamily="34" charset="-79"/>
                <a:cs typeface="David" panose="020E0502060401010101" pitchFamily="34" charset="-79"/>
              </a:rPr>
              <a:t>Functions</a:t>
            </a:r>
            <a:r>
              <a:rPr lang="es-ES" dirty="0">
                <a:latin typeface="David" panose="020E0502060401010101" pitchFamily="34" charset="-79"/>
                <a:cs typeface="David" panose="020E0502060401010101" pitchFamily="34" charset="-79"/>
              </a:rPr>
              <a:t>: +,x</a:t>
            </a:r>
          </a:p>
          <a:p>
            <a:r>
              <a:rPr lang="es-ES" dirty="0">
                <a:latin typeface="David" panose="020E0502060401010101" pitchFamily="34" charset="-79"/>
                <a:cs typeface="David" panose="020E0502060401010101" pitchFamily="34" charset="-79"/>
              </a:rPr>
              <a:t>Max Depth:15</a:t>
            </a:r>
          </a:p>
          <a:p>
            <a:r>
              <a:rPr lang="es-ES" dirty="0">
                <a:latin typeface="David" panose="020E0502060401010101" pitchFamily="34" charset="-79"/>
                <a:cs typeface="David" panose="020E0502060401010101" pitchFamily="34" charset="-79"/>
              </a:rPr>
              <a:t>After 20 Generations (</a:t>
            </a:r>
            <a:r>
              <a:rPr lang="es-ES" dirty="0" err="1">
                <a:latin typeface="David" panose="020E0502060401010101" pitchFamily="34" charset="-79"/>
                <a:cs typeface="David" panose="020E0502060401010101" pitchFamily="34" charset="-79"/>
              </a:rPr>
              <a:t>about</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an</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hour</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of</a:t>
            </a:r>
            <a:r>
              <a:rPr lang="es-ES" dirty="0">
                <a:latin typeface="David" panose="020E0502060401010101" pitchFamily="34" charset="-79"/>
                <a:cs typeface="David" panose="020E0502060401010101" pitchFamily="34" charset="-79"/>
              </a:rPr>
              <a:t> </a:t>
            </a:r>
            <a:r>
              <a:rPr lang="es-ES" dirty="0" err="1">
                <a:latin typeface="David" panose="020E0502060401010101" pitchFamily="34" charset="-79"/>
                <a:cs typeface="David" panose="020E0502060401010101" pitchFamily="34" charset="-79"/>
              </a:rPr>
              <a:t>calculations</a:t>
            </a:r>
            <a:r>
              <a:rPr lang="es-ES" dirty="0">
                <a:latin typeface="David" panose="020E0502060401010101" pitchFamily="34" charset="-79"/>
                <a:cs typeface="David" panose="020E0502060401010101" pitchFamily="34" charset="-79"/>
              </a:rPr>
              <a:t>):</a:t>
            </a:r>
          </a:p>
          <a:p>
            <a:endParaRPr lang="es-ES" dirty="0">
              <a:latin typeface="David" panose="020E0502060401010101" pitchFamily="34" charset="-79"/>
              <a:cs typeface="David" panose="020E0502060401010101" pitchFamily="34" charset="-79"/>
            </a:endParaRPr>
          </a:p>
          <a:p>
            <a:r>
              <a:rPr lang="es-ES" sz="2000" b="1" dirty="0">
                <a:solidFill>
                  <a:schemeClr val="accent1">
                    <a:lumMod val="50000"/>
                  </a:schemeClr>
                </a:solidFill>
                <a:latin typeface="David" panose="020E0502060401010101" pitchFamily="34" charset="-79"/>
                <a:cs typeface="David" panose="020E0502060401010101" pitchFamily="34" charset="-79"/>
              </a:rPr>
              <a:t>b  MLC = - </a:t>
            </a:r>
            <a:r>
              <a:rPr lang="en-US" sz="2000" b="1" dirty="0">
                <a:solidFill>
                  <a:schemeClr val="accent1">
                    <a:lumMod val="50000"/>
                  </a:schemeClr>
                </a:solidFill>
                <a:latin typeface="David" panose="020E0502060401010101" pitchFamily="34" charset="-79"/>
                <a:cs typeface="David" panose="020E0502060401010101" pitchFamily="34" charset="-79"/>
              </a:rPr>
              <a:t>4711</a:t>
            </a:r>
            <a:r>
              <a:rPr lang="es-ES" sz="2000" b="1" dirty="0">
                <a:solidFill>
                  <a:schemeClr val="accent1">
                    <a:lumMod val="50000"/>
                  </a:schemeClr>
                </a:solidFill>
                <a:latin typeface="David" panose="020E0502060401010101" pitchFamily="34" charset="-79"/>
                <a:cs typeface="David" panose="020E0502060401010101" pitchFamily="34" charset="-79"/>
              </a:rPr>
              <a:t>* y(1) –</a:t>
            </a:r>
            <a:r>
              <a:rPr lang="en-US" sz="2000" b="1" dirty="0">
                <a:solidFill>
                  <a:schemeClr val="accent1">
                    <a:lumMod val="50000"/>
                  </a:schemeClr>
                </a:solidFill>
                <a:latin typeface="David" panose="020E0502060401010101" pitchFamily="34" charset="-79"/>
                <a:cs typeface="David" panose="020E0502060401010101" pitchFamily="34" charset="-79"/>
              </a:rPr>
              <a:t> 21.37</a:t>
            </a:r>
            <a:r>
              <a:rPr lang="es-ES" sz="2000" b="1" dirty="0">
                <a:solidFill>
                  <a:schemeClr val="accent1">
                    <a:lumMod val="50000"/>
                  </a:schemeClr>
                </a:solidFill>
                <a:latin typeface="David" panose="020E0502060401010101" pitchFamily="34" charset="-79"/>
                <a:cs typeface="David" panose="020E0502060401010101" pitchFamily="34" charset="-79"/>
              </a:rPr>
              <a:t> * y(2) </a:t>
            </a:r>
            <a:endParaRPr lang="en-US" sz="2000" b="1" dirty="0">
              <a:solidFill>
                <a:schemeClr val="accent1">
                  <a:lumMod val="50000"/>
                </a:schemeClr>
              </a:solidFill>
              <a:latin typeface="David" panose="020E0502060401010101" pitchFamily="34" charset="-79"/>
              <a:cs typeface="David" panose="020E0502060401010101" pitchFamily="34" charset="-79"/>
            </a:endParaRPr>
          </a:p>
          <a:p>
            <a:endParaRPr lang="es-ES" b="1" dirty="0">
              <a:latin typeface="David" panose="020E0502060401010101" pitchFamily="34" charset="-79"/>
              <a:cs typeface="David" panose="020E0502060401010101" pitchFamily="34" charset="-79"/>
            </a:endParaRPr>
          </a:p>
          <a:p>
            <a:r>
              <a:rPr lang="es-ES" sz="2000" b="1" dirty="0">
                <a:solidFill>
                  <a:srgbClr val="FF0000"/>
                </a:solidFill>
                <a:latin typeface="David" panose="020E0502060401010101" pitchFamily="34" charset="-79"/>
                <a:cs typeface="David" panose="020E0502060401010101" pitchFamily="34" charset="-79"/>
              </a:rPr>
              <a:t>b LQR = -391</a:t>
            </a:r>
            <a:r>
              <a:rPr lang="he-IL" sz="2000" b="1" dirty="0">
                <a:solidFill>
                  <a:srgbClr val="FF0000"/>
                </a:solidFill>
                <a:latin typeface="David" panose="020E0502060401010101" pitchFamily="34" charset="-79"/>
                <a:cs typeface="David" panose="020E0502060401010101" pitchFamily="34" charset="-79"/>
              </a:rPr>
              <a:t>4</a:t>
            </a:r>
            <a:r>
              <a:rPr lang="es-ES" sz="2000" b="1" dirty="0">
                <a:solidFill>
                  <a:srgbClr val="FF0000"/>
                </a:solidFill>
                <a:latin typeface="David" panose="020E0502060401010101" pitchFamily="34" charset="-79"/>
                <a:cs typeface="David" panose="020E0502060401010101" pitchFamily="34" charset="-79"/>
              </a:rPr>
              <a:t>*y(1) -</a:t>
            </a:r>
            <a:r>
              <a:rPr lang="en-US" sz="2000" b="1" dirty="0">
                <a:solidFill>
                  <a:srgbClr val="FF0000"/>
                </a:solidFill>
                <a:latin typeface="David" panose="020E0502060401010101" pitchFamily="34" charset="-79"/>
                <a:cs typeface="David" panose="020E0502060401010101" pitchFamily="34" charset="-79"/>
              </a:rPr>
              <a:t>18.94</a:t>
            </a:r>
            <a:r>
              <a:rPr lang="es-ES" sz="2000" b="1" dirty="0">
                <a:solidFill>
                  <a:srgbClr val="FF0000"/>
                </a:solidFill>
                <a:latin typeface="David" panose="020E0502060401010101" pitchFamily="34" charset="-79"/>
                <a:cs typeface="David" panose="020E0502060401010101" pitchFamily="34" charset="-79"/>
              </a:rPr>
              <a:t>*y(2)</a:t>
            </a:r>
          </a:p>
        </p:txBody>
      </p:sp>
    </p:spTree>
    <p:extLst>
      <p:ext uri="{BB962C8B-B14F-4D97-AF65-F5344CB8AC3E}">
        <p14:creationId xmlns:p14="http://schemas.microsoft.com/office/powerpoint/2010/main" val="277037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4890" y="1321865"/>
            <a:ext cx="6195847" cy="553357"/>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Arial" panose="020B0604020202020204" pitchFamily="34" charset="0"/>
              </a:rPr>
              <a:t>Background</a:t>
            </a:r>
          </a:p>
        </p:txBody>
      </p:sp>
      <p:sp>
        <p:nvSpPr>
          <p:cNvPr id="8" name="Rectangle 7"/>
          <p:cNvSpPr/>
          <p:nvPr/>
        </p:nvSpPr>
        <p:spPr>
          <a:xfrm>
            <a:off x="884890" y="2286727"/>
            <a:ext cx="8619459" cy="553357"/>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Arial" panose="020B0604020202020204" pitchFamily="34" charset="0"/>
              </a:rPr>
              <a:t>Our goal</a:t>
            </a:r>
          </a:p>
        </p:txBody>
      </p:sp>
      <p:sp>
        <p:nvSpPr>
          <p:cNvPr id="12" name="Rectangle 11"/>
          <p:cNvSpPr/>
          <p:nvPr/>
        </p:nvSpPr>
        <p:spPr>
          <a:xfrm>
            <a:off x="884890" y="4216451"/>
            <a:ext cx="5844194" cy="532903"/>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Arial" panose="020B0604020202020204" pitchFamily="34" charset="0"/>
              </a:rPr>
              <a:t>Conclusion</a:t>
            </a:r>
          </a:p>
        </p:txBody>
      </p:sp>
      <p:sp>
        <p:nvSpPr>
          <p:cNvPr id="13" name="מציין מיקום של מספר שקופית 12"/>
          <p:cNvSpPr>
            <a:spLocks noGrp="1"/>
          </p:cNvSpPr>
          <p:nvPr>
            <p:ph type="sldNum" sz="quarter" idx="12"/>
          </p:nvPr>
        </p:nvSpPr>
        <p:spPr/>
        <p:txBody>
          <a:bodyPr/>
          <a:lstStyle/>
          <a:p>
            <a:fld id="{BDF65765-98E5-4016-A732-9EAAFD5A8AF0}" type="slidenum">
              <a:rPr lang="en-US" smtClean="0"/>
              <a:t>2</a:t>
            </a:fld>
            <a:endParaRPr lang="en-US"/>
          </a:p>
        </p:txBody>
      </p:sp>
      <p:sp>
        <p:nvSpPr>
          <p:cNvPr id="11" name="Rectangle 3"/>
          <p:cNvSpPr/>
          <p:nvPr/>
        </p:nvSpPr>
        <p:spPr>
          <a:xfrm>
            <a:off x="1738641" y="160338"/>
            <a:ext cx="8172275"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Outline</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Rectangle 8"/>
          <p:cNvSpPr/>
          <p:nvPr/>
        </p:nvSpPr>
        <p:spPr>
          <a:xfrm>
            <a:off x="884890" y="3251589"/>
            <a:ext cx="5844194" cy="553357"/>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Arial" panose="020B0604020202020204" pitchFamily="34" charset="0"/>
              </a:rPr>
              <a:t>Results </a:t>
            </a:r>
          </a:p>
        </p:txBody>
      </p:sp>
      <p:sp>
        <p:nvSpPr>
          <p:cNvPr id="15" name="Rectangle 11"/>
          <p:cNvSpPr/>
          <p:nvPr/>
        </p:nvSpPr>
        <p:spPr>
          <a:xfrm>
            <a:off x="884890" y="5160861"/>
            <a:ext cx="5844194" cy="553357"/>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Arial" panose="020B0604020202020204" pitchFamily="34" charset="0"/>
              </a:rPr>
              <a:t>Time for questions</a:t>
            </a:r>
          </a:p>
        </p:txBody>
      </p:sp>
      <p:sp>
        <p:nvSpPr>
          <p:cNvPr id="2" name="AutoShape 2" descr="×ª××¦××ª ×ª××× × ×¢×××¨ âªOutline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886" y="1587335"/>
            <a:ext cx="5335543" cy="2805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276610" y="4034089"/>
            <a:ext cx="759190" cy="333923"/>
          </a:xfrm>
          <a:prstGeom prst="rect">
            <a:avLst/>
          </a:prstGeom>
          <a:solidFill>
            <a:srgbClr val="DFE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638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20654" y="126547"/>
            <a:ext cx="8565566"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Conclusion</a:t>
            </a:r>
            <a:endParaRPr lang="en-US" sz="3200"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21" name="Rectangle 20"/>
          <p:cNvSpPr/>
          <p:nvPr/>
        </p:nvSpPr>
        <p:spPr>
          <a:xfrm>
            <a:off x="598098" y="1522748"/>
            <a:ext cx="10987031" cy="3273910"/>
          </a:xfrm>
          <a:prstGeom prst="rect">
            <a:avLst/>
          </a:prstGeom>
        </p:spPr>
        <p:txBody>
          <a:bodyPr wrap="square">
            <a:spAutoFit/>
          </a:bodyPr>
          <a:lstStyle/>
          <a:p>
            <a:pPr marL="342900" indent="-342900" algn="just">
              <a:lnSpc>
                <a:spcPct val="200000"/>
              </a:lnSpc>
              <a:spcAft>
                <a:spcPts val="80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Machine-learning control results are similar to the optimal control method for the given mechanical system.</a:t>
            </a:r>
          </a:p>
          <a:p>
            <a:pPr marL="342900" indent="-342900" algn="just">
              <a:lnSpc>
                <a:spcPct val="200000"/>
              </a:lnSpc>
              <a:spcAft>
                <a:spcPts val="800"/>
              </a:spcAft>
              <a:buFont typeface="Arial" panose="020B0604020202020204" pitchFamily="34" charset="0"/>
              <a:buChar char="•"/>
            </a:pPr>
            <a:r>
              <a:rPr lang="en-US" sz="2600" dirty="0" smtClean="0">
                <a:latin typeface="Times New Roman" panose="02020603050405020304" pitchFamily="18" charset="0"/>
                <a:ea typeface="Calibri" panose="020F0502020204030204" pitchFamily="34" charset="0"/>
                <a:cs typeface="Times New Roman" panose="02020603050405020304" pitchFamily="18" charset="0"/>
              </a:rPr>
              <a:t>There </a:t>
            </a:r>
            <a:r>
              <a:rPr lang="en-US" sz="2600" dirty="0">
                <a:latin typeface="Times New Roman" panose="02020603050405020304" pitchFamily="18" charset="0"/>
                <a:ea typeface="Calibri" panose="020F0502020204030204" pitchFamily="34" charset="0"/>
                <a:cs typeface="Times New Roman" panose="02020603050405020304" pitchFamily="18" charset="0"/>
              </a:rPr>
              <a:t>is potential for using machine learning control for nonlinear systems with uncertainty based on input/output data measurements.</a:t>
            </a: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20</a:t>
            </a:fld>
            <a:endParaRPr lang="en-US"/>
          </a:p>
        </p:txBody>
      </p:sp>
    </p:spTree>
    <p:extLst>
      <p:ext uri="{BB962C8B-B14F-4D97-AF65-F5344CB8AC3E}">
        <p14:creationId xmlns:p14="http://schemas.microsoft.com/office/powerpoint/2010/main" val="2519628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50150" y="139132"/>
            <a:ext cx="8614728" cy="619272"/>
          </a:xfrm>
          <a:prstGeom prst="rect">
            <a:avLst/>
          </a:prstGeom>
        </p:spPr>
        <p:txBody>
          <a:bodyPr wrap="square">
            <a:spAutoFit/>
          </a:bodyPr>
          <a:lstStyle/>
          <a:p>
            <a:pPr>
              <a:lnSpc>
                <a:spcPct val="107000"/>
              </a:lnSpc>
              <a:spcAft>
                <a:spcPts val="800"/>
              </a:spcAft>
            </a:pP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What’s </a:t>
            </a: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Next</a:t>
            </a:r>
            <a:endParaRPr lang="en-US" sz="3200"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21</a:t>
            </a:fld>
            <a:endParaRPr lang="en-US"/>
          </a:p>
        </p:txBody>
      </p:sp>
      <p:sp>
        <p:nvSpPr>
          <p:cNvPr id="4" name="Rectangle 3">
            <a:extLst>
              <a:ext uri="{FF2B5EF4-FFF2-40B4-BE49-F238E27FC236}">
                <a16:creationId xmlns:a16="http://schemas.microsoft.com/office/drawing/2014/main" id="{4F02477C-42BA-433F-9110-D49736DCA1E4}"/>
              </a:ext>
            </a:extLst>
          </p:cNvPr>
          <p:cNvSpPr/>
          <p:nvPr/>
        </p:nvSpPr>
        <p:spPr>
          <a:xfrm>
            <a:off x="722775" y="1337722"/>
            <a:ext cx="11399166" cy="3847207"/>
          </a:xfrm>
          <a:prstGeom prst="rect">
            <a:avLst/>
          </a:prstGeom>
        </p:spPr>
        <p:txBody>
          <a:bodyPr wrap="square">
            <a:spAutoFit/>
          </a:bodyPr>
          <a:lstStyle/>
          <a:p>
            <a:pPr marL="457200" indent="-457200">
              <a:lnSpc>
                <a:spcPct val="200000"/>
              </a:lnSpc>
              <a:spcAft>
                <a:spcPts val="800"/>
              </a:spcAft>
              <a:buFont typeface="Arial" panose="020B0604020202020204" pitchFamily="34" charset="0"/>
              <a:buChar char="•"/>
            </a:pPr>
            <a:r>
              <a:rPr lang="en-US" sz="2800" dirty="0"/>
              <a:t>Build a framework for running the algorithm on the physical system.</a:t>
            </a:r>
          </a:p>
          <a:p>
            <a:pPr marL="457200" indent="-457200">
              <a:lnSpc>
                <a:spcPct val="200000"/>
              </a:lnSpc>
              <a:spcAft>
                <a:spcPts val="800"/>
              </a:spcAft>
              <a:buFont typeface="Arial" panose="020B0604020202020204" pitchFamily="34" charset="0"/>
              <a:buChar char="•"/>
            </a:pPr>
            <a:r>
              <a:rPr lang="en-US" sz="2800" dirty="0"/>
              <a:t>Run the experiment on the physical system.</a:t>
            </a:r>
          </a:p>
          <a:p>
            <a:pPr marL="457200" indent="-457200">
              <a:lnSpc>
                <a:spcPct val="200000"/>
              </a:lnSpc>
              <a:spcAft>
                <a:spcPts val="800"/>
              </a:spcAft>
              <a:buFont typeface="Arial" panose="020B0604020202020204" pitchFamily="34" charset="0"/>
              <a:buChar char="•"/>
            </a:pPr>
            <a:r>
              <a:rPr lang="en-US" sz="2800" dirty="0"/>
              <a:t>Compare the results to the optimal control results.</a:t>
            </a:r>
          </a:p>
          <a:p>
            <a:pPr marL="457200" indent="-457200">
              <a:lnSpc>
                <a:spcPct val="200000"/>
              </a:lnSpc>
              <a:spcAft>
                <a:spcPts val="800"/>
              </a:spcAft>
              <a:buFont typeface="Arial" panose="020B0604020202020204" pitchFamily="34" charset="0"/>
              <a:buChar char="•"/>
            </a:pPr>
            <a:r>
              <a:rPr lang="en-US" sz="2800" dirty="0"/>
              <a:t>Dynamic observer based on MLC.</a:t>
            </a:r>
          </a:p>
        </p:txBody>
      </p:sp>
    </p:spTree>
    <p:extLst>
      <p:ext uri="{BB962C8B-B14F-4D97-AF65-F5344CB8AC3E}">
        <p14:creationId xmlns:p14="http://schemas.microsoft.com/office/powerpoint/2010/main" val="3982965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ª××¦××ª ×ª××× × ×¢×××¨ âªThank you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40" y="1290819"/>
            <a:ext cx="5251705" cy="3933712"/>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2"/>
          </p:nvPr>
        </p:nvSpPr>
        <p:spPr/>
        <p:txBody>
          <a:bodyPr/>
          <a:lstStyle/>
          <a:p>
            <a:fld id="{BDF65765-98E5-4016-A732-9EAAFD5A8AF0}" type="slidenum">
              <a:rPr lang="en-US" smtClean="0"/>
              <a:t>22</a:t>
            </a:fld>
            <a:endParaRPr lang="en-US" dirty="0"/>
          </a:p>
        </p:txBody>
      </p:sp>
      <p:sp>
        <p:nvSpPr>
          <p:cNvPr id="6" name="Rectangle 5"/>
          <p:cNvSpPr/>
          <p:nvPr/>
        </p:nvSpPr>
        <p:spPr>
          <a:xfrm>
            <a:off x="0" y="0"/>
            <a:ext cx="1987296" cy="829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197219" y="22255"/>
            <a:ext cx="1987296" cy="829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6057" y="6304168"/>
            <a:ext cx="1823353" cy="369332"/>
          </a:xfrm>
          <a:prstGeom prst="rect">
            <a:avLst/>
          </a:prstGeom>
          <a:noFill/>
        </p:spPr>
        <p:txBody>
          <a:bodyPr wrap="square" rtlCol="0">
            <a:spAutoFit/>
          </a:bodyPr>
          <a:lstStyle/>
          <a:p>
            <a:r>
              <a:rPr lang="en-US" kern="1200" dirty="0">
                <a:solidFill>
                  <a:srgbClr val="808080"/>
                </a:solidFill>
                <a:effectLst/>
                <a:latin typeface="Arial" panose="020B0604020202020204" pitchFamily="34" charset="0"/>
                <a:ea typeface="Arial Unicode MS"/>
                <a:cs typeface="Arial" panose="020B0604020202020204" pitchFamily="34" charset="0"/>
              </a:rPr>
              <a:t>zivbr@sce.ac.il</a:t>
            </a:r>
          </a:p>
        </p:txBody>
      </p:sp>
      <p:pic>
        <p:nvPicPr>
          <p:cNvPr id="10" name="Picture 2" descr="Conta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04" y="6155449"/>
            <a:ext cx="678053" cy="63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9113643" y="635966"/>
            <a:ext cx="2787269" cy="105671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681" y="-1133219"/>
            <a:ext cx="4595082" cy="4595082"/>
          </a:xfrm>
          <a:prstGeom prst="rect">
            <a:avLst/>
          </a:prstGeom>
        </p:spPr>
      </p:pic>
      <p:pic>
        <p:nvPicPr>
          <p:cNvPr id="2" name="Picture 1"/>
          <p:cNvPicPr>
            <a:picLocks noChangeAspect="1"/>
          </p:cNvPicPr>
          <p:nvPr/>
        </p:nvPicPr>
        <p:blipFill>
          <a:blip r:embed="rId7"/>
          <a:stretch>
            <a:fillRect/>
          </a:stretch>
        </p:blipFill>
        <p:spPr>
          <a:xfrm>
            <a:off x="9113643" y="4578350"/>
            <a:ext cx="2143125" cy="2143125"/>
          </a:xfrm>
          <a:prstGeom prst="rect">
            <a:avLst/>
          </a:prstGeom>
        </p:spPr>
      </p:pic>
    </p:spTree>
    <p:extLst>
      <p:ext uri="{BB962C8B-B14F-4D97-AF65-F5344CB8AC3E}">
        <p14:creationId xmlns:p14="http://schemas.microsoft.com/office/powerpoint/2010/main" val="1841487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794" y="153782"/>
            <a:ext cx="10817225" cy="59593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Background – </a:t>
            </a:r>
            <a:r>
              <a:rPr lang="en-US" sz="28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Applications of flexible structure (examples)</a:t>
            </a: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3</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ª××¦××ª ×ª××× × ×¢×××¨ âªcylindrical vessel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ª××¦××ª ×ª××× × ×¢×××¨ âªcylindrical vesselâ¬â"/>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1" descr="×ª××¦××ª ×ª××× × ×¢×××¨ âªsubmarinâ¬â"/>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1647756" y="3162071"/>
            <a:ext cx="877291" cy="369332"/>
          </a:xfrm>
          <a:prstGeom prst="rect">
            <a:avLst/>
          </a:prstGeom>
        </p:spPr>
        <p:txBody>
          <a:bodyPr wrap="none">
            <a:spAutoFit/>
          </a:bodyPr>
          <a:lstStyle/>
          <a:p>
            <a:r>
              <a:rPr lang="en-US" dirty="0"/>
              <a:t>Aircraft</a:t>
            </a:r>
          </a:p>
        </p:txBody>
      </p:sp>
      <p:sp>
        <p:nvSpPr>
          <p:cNvPr id="28" name="Action Button: Custom 27">
            <a:hlinkClick r:id="" action="ppaction://noaction" highlightClick="1"/>
          </p:cNvPr>
          <p:cNvSpPr/>
          <p:nvPr/>
        </p:nvSpPr>
        <p:spPr>
          <a:xfrm>
            <a:off x="11945566" y="0"/>
            <a:ext cx="246434" cy="160338"/>
          </a:xfrm>
          <a:prstGeom prst="actionButtonBlan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993150" y="3619571"/>
            <a:ext cx="3629021" cy="2264972"/>
          </a:xfrm>
          <a:prstGeom prst="rect">
            <a:avLst/>
          </a:prstGeom>
        </p:spPr>
      </p:pic>
      <p:sp>
        <p:nvSpPr>
          <p:cNvPr id="30" name="מלבן 6"/>
          <p:cNvSpPr/>
          <p:nvPr/>
        </p:nvSpPr>
        <p:spPr>
          <a:xfrm>
            <a:off x="8376827" y="5895902"/>
            <a:ext cx="2861664" cy="369332"/>
          </a:xfrm>
          <a:prstGeom prst="rect">
            <a:avLst/>
          </a:prstGeom>
        </p:spPr>
        <p:txBody>
          <a:bodyPr wrap="square">
            <a:spAutoFit/>
          </a:bodyPr>
          <a:lstStyle/>
          <a:p>
            <a:pPr algn="ctr"/>
            <a:r>
              <a:rPr lang="en-US" dirty="0"/>
              <a:t>X-Y micro-positioning stage</a:t>
            </a:r>
          </a:p>
        </p:txBody>
      </p:sp>
      <p:grpSp>
        <p:nvGrpSpPr>
          <p:cNvPr id="13" name="Group 12"/>
          <p:cNvGrpSpPr/>
          <p:nvPr/>
        </p:nvGrpSpPr>
        <p:grpSpPr>
          <a:xfrm>
            <a:off x="438020" y="3522034"/>
            <a:ext cx="3966706" cy="2350768"/>
            <a:chOff x="112579" y="3663570"/>
            <a:chExt cx="2946810" cy="1580616"/>
          </a:xfrm>
        </p:grpSpPr>
        <p:pic>
          <p:nvPicPr>
            <p:cNvPr id="32" name="Picture 2" descr="Flexure Hinge Based Fully Compliant Prosthetic Finger | SpringerLink"/>
            <p:cNvPicPr>
              <a:picLocks noChangeAspect="1" noChangeArrowheads="1"/>
            </p:cNvPicPr>
            <p:nvPr/>
          </p:nvPicPr>
          <p:blipFill rotWithShape="1">
            <a:blip r:embed="rId4">
              <a:extLst>
                <a:ext uri="{28A0092B-C50C-407E-A947-70E740481C1C}">
                  <a14:useLocalDpi xmlns:a14="http://schemas.microsoft.com/office/drawing/2010/main" val="0"/>
                </a:ext>
              </a:extLst>
            </a:blip>
            <a:srcRect l="50686" b="40904"/>
            <a:stretch/>
          </p:blipFill>
          <p:spPr bwMode="auto">
            <a:xfrm>
              <a:off x="1337139" y="4380092"/>
              <a:ext cx="1722250" cy="864094"/>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Flexure Hinge Based Fully Compliant Prosthetic Finger | SpringerLink"/>
            <p:cNvPicPr>
              <a:picLocks noChangeAspect="1" noChangeArrowheads="1"/>
            </p:cNvPicPr>
            <p:nvPr/>
          </p:nvPicPr>
          <p:blipFill rotWithShape="1">
            <a:blip r:embed="rId4">
              <a:extLst>
                <a:ext uri="{28A0092B-C50C-407E-A947-70E740481C1C}">
                  <a14:useLocalDpi xmlns:a14="http://schemas.microsoft.com/office/drawing/2010/main" val="0"/>
                </a:ext>
              </a:extLst>
            </a:blip>
            <a:srcRect r="54384" b="14531"/>
            <a:stretch/>
          </p:blipFill>
          <p:spPr bwMode="auto">
            <a:xfrm>
              <a:off x="112579" y="3663570"/>
              <a:ext cx="1593097" cy="1249717"/>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מלבן 6"/>
          <p:cNvSpPr/>
          <p:nvPr/>
        </p:nvSpPr>
        <p:spPr>
          <a:xfrm>
            <a:off x="917575" y="5872802"/>
            <a:ext cx="2861664" cy="369332"/>
          </a:xfrm>
          <a:prstGeom prst="rect">
            <a:avLst/>
          </a:prstGeom>
        </p:spPr>
        <p:txBody>
          <a:bodyPr wrap="square">
            <a:spAutoFit/>
          </a:bodyPr>
          <a:lstStyle/>
          <a:p>
            <a:pPr algn="ctr"/>
            <a:r>
              <a:rPr lang="en-US" smtClean="0"/>
              <a:t>Manipulator </a:t>
            </a:r>
            <a:r>
              <a:rPr lang="en-US" dirty="0"/>
              <a:t>mechanism</a:t>
            </a:r>
          </a:p>
        </p:txBody>
      </p:sp>
      <p:pic>
        <p:nvPicPr>
          <p:cNvPr id="6" name="Picture 5"/>
          <p:cNvPicPr>
            <a:picLocks noChangeAspect="1"/>
          </p:cNvPicPr>
          <p:nvPr/>
        </p:nvPicPr>
        <p:blipFill>
          <a:blip r:embed="rId5"/>
          <a:stretch>
            <a:fillRect/>
          </a:stretch>
        </p:blipFill>
        <p:spPr>
          <a:xfrm>
            <a:off x="7993150" y="1209580"/>
            <a:ext cx="3629021" cy="2032254"/>
          </a:xfrm>
          <a:prstGeom prst="rect">
            <a:avLst/>
          </a:prstGeom>
        </p:spPr>
      </p:pic>
      <p:sp>
        <p:nvSpPr>
          <p:cNvPr id="22" name="Rectangle 21"/>
          <p:cNvSpPr/>
          <p:nvPr/>
        </p:nvSpPr>
        <p:spPr>
          <a:xfrm>
            <a:off x="8509252" y="3200056"/>
            <a:ext cx="2596815" cy="369332"/>
          </a:xfrm>
          <a:prstGeom prst="rect">
            <a:avLst/>
          </a:prstGeom>
        </p:spPr>
        <p:txBody>
          <a:bodyPr wrap="square">
            <a:spAutoFit/>
          </a:bodyPr>
          <a:lstStyle/>
          <a:p>
            <a:pPr algn="ctr"/>
            <a:r>
              <a:rPr lang="en-US" dirty="0" smtClean="0"/>
              <a:t>Satellite</a:t>
            </a:r>
            <a:endParaRPr lang="en-US" dirty="0"/>
          </a:p>
        </p:txBody>
      </p:sp>
      <p:pic>
        <p:nvPicPr>
          <p:cNvPr id="11" name="Picture 10"/>
          <p:cNvPicPr>
            <a:picLocks noChangeAspect="1"/>
          </p:cNvPicPr>
          <p:nvPr/>
        </p:nvPicPr>
        <p:blipFill>
          <a:blip r:embed="rId6"/>
          <a:stretch>
            <a:fillRect/>
          </a:stretch>
        </p:blipFill>
        <p:spPr>
          <a:xfrm>
            <a:off x="365229" y="1165979"/>
            <a:ext cx="3629021" cy="2032254"/>
          </a:xfrm>
          <a:prstGeom prst="rect">
            <a:avLst/>
          </a:prstGeom>
        </p:spPr>
      </p:pic>
      <p:sp>
        <p:nvSpPr>
          <p:cNvPr id="19" name="Rectangle 8"/>
          <p:cNvSpPr/>
          <p:nvPr/>
        </p:nvSpPr>
        <p:spPr>
          <a:xfrm>
            <a:off x="917575" y="6364931"/>
            <a:ext cx="10451232" cy="487506"/>
          </a:xfrm>
          <a:prstGeom prst="rect">
            <a:avLst/>
          </a:prstGeom>
        </p:spPr>
        <p:txBody>
          <a:bodyPr wrap="square">
            <a:spAutoFit/>
          </a:bodyPr>
          <a:lstStyle/>
          <a:p>
            <a:pPr algn="just">
              <a:lnSpc>
                <a:spcPct val="107000"/>
              </a:lnSpc>
              <a:spcAft>
                <a:spcPts val="800"/>
              </a:spcAft>
            </a:pPr>
            <a:r>
              <a:rPr lang="en-US" sz="2400" dirty="0" smtClean="0">
                <a:solidFill>
                  <a:schemeClr val="dk1"/>
                </a:solidFill>
                <a:latin typeface="Times New Roman"/>
                <a:ea typeface="Times New Roman"/>
                <a:cs typeface="Times New Roman"/>
              </a:rPr>
              <a:t>Flexible </a:t>
            </a:r>
            <a:r>
              <a:rPr lang="en-US" sz="2400" dirty="0">
                <a:solidFill>
                  <a:schemeClr val="dk1"/>
                </a:solidFill>
                <a:latin typeface="Times New Roman"/>
                <a:ea typeface="Times New Roman"/>
                <a:cs typeface="Times New Roman"/>
              </a:rPr>
              <a:t>structures form vital components in a wide range of engineering systems.</a:t>
            </a: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2649" y="2021057"/>
            <a:ext cx="3462450" cy="27823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00933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0751" y="136793"/>
            <a:ext cx="8663960"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Background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a:t>
            </a:r>
            <a:r>
              <a:rPr lang="he-IL"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a:t>
            </a:r>
            <a:r>
              <a:rPr lang="en-US" sz="28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Flexible Structure</a:t>
            </a:r>
            <a:endParaRPr lang="en-US" sz="28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4</a:t>
            </a:fld>
            <a:endParaRPr lang="en-US" dirty="0"/>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ª××¦××ª ×ª××× × ×¢×××¨ âªcylindrical vesselâ¬â"/>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ª××¦××ª ×ª××× × ×¢×××¨ âªcylindrical vesselâ¬â"/>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1" descr="×ª××¦××ª ×ª××× × ×¢×××¨ âªsubmarinâ¬â"/>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ction Button: Custom 27">
            <a:hlinkClick r:id="" action="ppaction://noaction" highlightClick="1"/>
          </p:cNvPr>
          <p:cNvSpPr/>
          <p:nvPr/>
        </p:nvSpPr>
        <p:spPr>
          <a:xfrm>
            <a:off x="11945566" y="0"/>
            <a:ext cx="246434" cy="160338"/>
          </a:xfrm>
          <a:prstGeom prst="actionButtonBlan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712" y="1596243"/>
            <a:ext cx="6307015" cy="5068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Rectangle 8"/>
          <p:cNvSpPr/>
          <p:nvPr/>
        </p:nvSpPr>
        <p:spPr>
          <a:xfrm>
            <a:off x="460375" y="1596243"/>
            <a:ext cx="4649165" cy="1754326"/>
          </a:xfrm>
          <a:prstGeom prst="rect">
            <a:avLst/>
          </a:prstGeom>
        </p:spPr>
        <p:txBody>
          <a:bodyPr wrap="square">
            <a:spAutoFit/>
          </a:bodyPr>
          <a:lstStyle/>
          <a:p>
            <a:pPr algn="just">
              <a:lnSpc>
                <a:spcPct val="150000"/>
              </a:lnSpc>
              <a:spcAft>
                <a:spcPts val="800"/>
              </a:spcAft>
            </a:pPr>
            <a:r>
              <a:rPr lang="en-US" sz="2400" dirty="0">
                <a:latin typeface="Times New Roman"/>
                <a:ea typeface="Times New Roman"/>
                <a:cs typeface="Times New Roman"/>
              </a:rPr>
              <a:t>The mechanical vibration may be a cause of various types of problems, such as</a:t>
            </a:r>
          </a:p>
        </p:txBody>
      </p:sp>
      <p:sp>
        <p:nvSpPr>
          <p:cNvPr id="18" name="Rectangle 8"/>
          <p:cNvSpPr/>
          <p:nvPr/>
        </p:nvSpPr>
        <p:spPr>
          <a:xfrm>
            <a:off x="869726" y="3538137"/>
            <a:ext cx="4005171" cy="424732"/>
          </a:xfrm>
          <a:prstGeom prst="rect">
            <a:avLst/>
          </a:prstGeom>
        </p:spPr>
        <p:txBody>
          <a:bodyPr wrap="square">
            <a:spAutoFit/>
          </a:bodyPr>
          <a:lstStyle/>
          <a:p>
            <a:pPr marL="228600" lvl="0" indent="-228600" algn="just">
              <a:lnSpc>
                <a:spcPct val="90000"/>
              </a:lnSpc>
              <a:spcBef>
                <a:spcPts val="1000"/>
              </a:spcBef>
              <a:buClr>
                <a:schemeClr val="dk1"/>
              </a:buClr>
              <a:buSzPts val="2800"/>
              <a:buFont typeface="Times New Roman"/>
              <a:buChar char="•"/>
            </a:pPr>
            <a:r>
              <a:rPr lang="en-US" sz="2400" dirty="0">
                <a:solidFill>
                  <a:srgbClr val="002060"/>
                </a:solidFill>
                <a:latin typeface="Times New Roman"/>
                <a:ea typeface="Times New Roman"/>
                <a:cs typeface="Times New Roman"/>
              </a:rPr>
              <a:t>System dynamic instability</a:t>
            </a:r>
            <a:endParaRPr lang="en-US" sz="2400" dirty="0">
              <a:solidFill>
                <a:srgbClr val="002060"/>
              </a:solidFill>
              <a:latin typeface="Times New Roman"/>
              <a:ea typeface="Times New Roman"/>
              <a:cs typeface="Times New Roman"/>
              <a:sym typeface="Times New Roman"/>
            </a:endParaRPr>
          </a:p>
        </p:txBody>
      </p:sp>
      <p:sp>
        <p:nvSpPr>
          <p:cNvPr id="19" name="Rectangle 8"/>
          <p:cNvSpPr/>
          <p:nvPr/>
        </p:nvSpPr>
        <p:spPr>
          <a:xfrm>
            <a:off x="869726" y="4042423"/>
            <a:ext cx="4005171" cy="424732"/>
          </a:xfrm>
          <a:prstGeom prst="rect">
            <a:avLst/>
          </a:prstGeom>
        </p:spPr>
        <p:txBody>
          <a:bodyPr wrap="square">
            <a:spAutoFit/>
          </a:bodyPr>
          <a:lstStyle/>
          <a:p>
            <a:pPr marL="228600" lvl="0" indent="-228600" algn="just">
              <a:lnSpc>
                <a:spcPct val="90000"/>
              </a:lnSpc>
              <a:spcBef>
                <a:spcPts val="1000"/>
              </a:spcBef>
              <a:buClr>
                <a:schemeClr val="dk1"/>
              </a:buClr>
              <a:buSzPts val="2800"/>
              <a:buFont typeface="Times New Roman"/>
              <a:buChar char="•"/>
            </a:pPr>
            <a:r>
              <a:rPr lang="en-US" sz="2400" dirty="0">
                <a:solidFill>
                  <a:srgbClr val="002060"/>
                </a:solidFill>
                <a:latin typeface="Times New Roman"/>
                <a:ea typeface="Times New Roman"/>
                <a:cs typeface="Times New Roman"/>
              </a:rPr>
              <a:t>Fatigue damage</a:t>
            </a:r>
            <a:endParaRPr lang="en-US" sz="2400" dirty="0">
              <a:solidFill>
                <a:srgbClr val="002060"/>
              </a:solidFill>
              <a:latin typeface="Times New Roman"/>
              <a:ea typeface="Times New Roman"/>
              <a:cs typeface="Times New Roman"/>
              <a:sym typeface="Times New Roman"/>
            </a:endParaRPr>
          </a:p>
        </p:txBody>
      </p:sp>
      <p:sp>
        <p:nvSpPr>
          <p:cNvPr id="20" name="Rectangle 8"/>
          <p:cNvSpPr/>
          <p:nvPr/>
        </p:nvSpPr>
        <p:spPr>
          <a:xfrm>
            <a:off x="869726" y="4546709"/>
            <a:ext cx="4005171" cy="424732"/>
          </a:xfrm>
          <a:prstGeom prst="rect">
            <a:avLst/>
          </a:prstGeom>
        </p:spPr>
        <p:txBody>
          <a:bodyPr wrap="square">
            <a:spAutoFit/>
          </a:bodyPr>
          <a:lstStyle/>
          <a:p>
            <a:pPr marL="228600" lvl="0" indent="-228600" algn="just">
              <a:lnSpc>
                <a:spcPct val="90000"/>
              </a:lnSpc>
              <a:spcBef>
                <a:spcPts val="1000"/>
              </a:spcBef>
              <a:buClr>
                <a:schemeClr val="dk1"/>
              </a:buClr>
              <a:buSzPts val="2800"/>
              <a:buFont typeface="Times New Roman"/>
              <a:buChar char="•"/>
            </a:pPr>
            <a:r>
              <a:rPr lang="en-US" sz="2400" dirty="0">
                <a:solidFill>
                  <a:srgbClr val="002060"/>
                </a:solidFill>
                <a:latin typeface="Times New Roman"/>
                <a:ea typeface="Times New Roman"/>
                <a:cs typeface="Times New Roman"/>
              </a:rPr>
              <a:t>Fretting fatigue</a:t>
            </a:r>
            <a:endParaRPr lang="en-US" sz="2400"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79745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3"/>
          <a:srcRect l="31705" r="25742"/>
          <a:stretch/>
        </p:blipFill>
        <p:spPr>
          <a:xfrm>
            <a:off x="6749205" y="3137935"/>
            <a:ext cx="1225543" cy="1332050"/>
          </a:xfrm>
          <a:prstGeom prst="rect">
            <a:avLst/>
          </a:prstGeom>
        </p:spPr>
      </p:pic>
      <p:sp>
        <p:nvSpPr>
          <p:cNvPr id="4" name="Rectangle 3"/>
          <p:cNvSpPr/>
          <p:nvPr/>
        </p:nvSpPr>
        <p:spPr>
          <a:xfrm>
            <a:off x="1614651" y="160338"/>
            <a:ext cx="8660059"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Background – Research issues</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8"/>
          <p:cNvSpPr/>
          <p:nvPr/>
        </p:nvSpPr>
        <p:spPr>
          <a:xfrm>
            <a:off x="307975" y="938485"/>
            <a:ext cx="11399166" cy="1856919"/>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400" dirty="0">
                <a:solidFill>
                  <a:srgbClr val="002060"/>
                </a:solidFill>
                <a:latin typeface="Times New Roman"/>
                <a:ea typeface="Times New Roman"/>
                <a:cs typeface="Times New Roman"/>
              </a:rPr>
              <a:t>Active vibration control of flexible structures has become a popular research interest.</a:t>
            </a:r>
          </a:p>
          <a:p>
            <a:pPr marL="342900" indent="-342900" algn="just">
              <a:lnSpc>
                <a:spcPct val="150000"/>
              </a:lnSpc>
              <a:spcAft>
                <a:spcPts val="800"/>
              </a:spcAft>
              <a:buFont typeface="Arial" panose="020B0604020202020204" pitchFamily="34" charset="0"/>
              <a:buChar char="•"/>
            </a:pPr>
            <a:r>
              <a:rPr lang="en-US" sz="2400" dirty="0">
                <a:solidFill>
                  <a:srgbClr val="002060"/>
                </a:solidFill>
                <a:latin typeface="Times New Roman"/>
                <a:ea typeface="Times New Roman"/>
                <a:cs typeface="Times New Roman"/>
              </a:rPr>
              <a:t>In many vibration control problems, the goal is to suppress the effect of external disturbances </a:t>
            </a:r>
            <a:r>
              <a:rPr lang="en-US" sz="2400" dirty="0" smtClean="0">
                <a:solidFill>
                  <a:srgbClr val="002060"/>
                </a:solidFill>
                <a:latin typeface="Times New Roman"/>
                <a:ea typeface="Times New Roman"/>
                <a:cs typeface="Times New Roman"/>
              </a:rPr>
              <a:t>while </a:t>
            </a:r>
            <a:r>
              <a:rPr lang="en-US" sz="2400" dirty="0">
                <a:solidFill>
                  <a:srgbClr val="002060"/>
                </a:solidFill>
                <a:latin typeface="Times New Roman"/>
                <a:ea typeface="Times New Roman"/>
                <a:cs typeface="Times New Roman"/>
              </a:rPr>
              <a:t>keeping the structure in its equilibrium state</a:t>
            </a:r>
            <a:r>
              <a:rPr lang="en-US" sz="2400" dirty="0" smtClean="0">
                <a:solidFill>
                  <a:srgbClr val="002060"/>
                </a:solidFill>
                <a:latin typeface="Times New Roman"/>
                <a:ea typeface="Times New Roman"/>
                <a:cs typeface="Times New Roman"/>
              </a:rPr>
              <a:t>.</a:t>
            </a:r>
            <a:endParaRPr lang="he-IL" sz="2400" dirty="0">
              <a:solidFill>
                <a:srgbClr val="002060"/>
              </a:solidFill>
              <a:latin typeface="Times New Roman"/>
              <a:ea typeface="Times New Roman"/>
              <a:cs typeface="Times New Roman"/>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5</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6678592" y="4406751"/>
            <a:ext cx="4049579" cy="2314724"/>
            <a:chOff x="7825688" y="4857116"/>
            <a:chExt cx="2489066" cy="1864359"/>
          </a:xfrm>
        </p:grpSpPr>
        <p:pic>
          <p:nvPicPr>
            <p:cNvPr id="5" name="Picture 4"/>
            <p:cNvPicPr>
              <a:picLocks noChangeAspect="1"/>
            </p:cNvPicPr>
            <p:nvPr/>
          </p:nvPicPr>
          <p:blipFill>
            <a:blip r:embed="rId4"/>
            <a:stretch>
              <a:fillRect/>
            </a:stretch>
          </p:blipFill>
          <p:spPr>
            <a:xfrm>
              <a:off x="7825688" y="4857116"/>
              <a:ext cx="2489066" cy="1864359"/>
            </a:xfrm>
            <a:prstGeom prst="rect">
              <a:avLst/>
            </a:prstGeom>
          </p:spPr>
        </p:pic>
        <p:sp>
          <p:nvSpPr>
            <p:cNvPr id="8" name="Flowchart: Magnetic Disk 7"/>
            <p:cNvSpPr/>
            <p:nvPr/>
          </p:nvSpPr>
          <p:spPr>
            <a:xfrm rot="322245">
              <a:off x="9543618" y="6017176"/>
              <a:ext cx="159050" cy="118824"/>
            </a:xfrm>
            <a:prstGeom prst="flowChartMagneticDisk">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256837">
              <a:off x="8361680" y="5207000"/>
              <a:ext cx="289560" cy="101600"/>
            </a:xfrm>
            <a:prstGeom prst="rect">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8011257" y="2869044"/>
            <a:ext cx="1727420" cy="448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3" name="Elbow Connector 12"/>
          <p:cNvCxnSpPr>
            <a:stCxn id="8" idx="4"/>
            <a:endCxn id="11" idx="3"/>
          </p:cNvCxnSpPr>
          <p:nvPr/>
        </p:nvCxnSpPr>
        <p:spPr>
          <a:xfrm flipV="1">
            <a:off x="9731771" y="3093149"/>
            <a:ext cx="6906" cy="2839767"/>
          </a:xfrm>
          <a:prstGeom prst="bentConnector3">
            <a:avLst>
              <a:gd name="adj1" fmla="val 3214522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a:endCxn id="9" idx="1"/>
          </p:cNvCxnSpPr>
          <p:nvPr/>
        </p:nvCxnSpPr>
        <p:spPr>
          <a:xfrm rot="10800000" flipV="1">
            <a:off x="7599585" y="3093148"/>
            <a:ext cx="411673" cy="1667313"/>
          </a:xfrm>
          <a:prstGeom prst="bentConnector3">
            <a:avLst>
              <a:gd name="adj1" fmla="val 77942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02745" y="5296196"/>
            <a:ext cx="1151694" cy="369332"/>
          </a:xfrm>
          <a:prstGeom prst="rect">
            <a:avLst/>
          </a:prstGeom>
          <a:noFill/>
        </p:spPr>
        <p:txBody>
          <a:bodyPr wrap="square" rtlCol="0">
            <a:spAutoFit/>
          </a:bodyPr>
          <a:lstStyle/>
          <a:p>
            <a:pPr algn="r"/>
            <a:r>
              <a:rPr lang="en-US" dirty="0" smtClean="0"/>
              <a:t>actuator</a:t>
            </a:r>
            <a:endParaRPr lang="en-US" dirty="0"/>
          </a:p>
        </p:txBody>
      </p:sp>
      <p:sp>
        <p:nvSpPr>
          <p:cNvPr id="18" name="TextBox 17"/>
          <p:cNvSpPr txBox="1"/>
          <p:nvPr/>
        </p:nvSpPr>
        <p:spPr>
          <a:xfrm>
            <a:off x="7599585" y="6127175"/>
            <a:ext cx="1151694" cy="369332"/>
          </a:xfrm>
          <a:prstGeom prst="rect">
            <a:avLst/>
          </a:prstGeom>
          <a:noFill/>
        </p:spPr>
        <p:txBody>
          <a:bodyPr wrap="square" rtlCol="0">
            <a:spAutoFit/>
          </a:bodyPr>
          <a:lstStyle/>
          <a:p>
            <a:pPr algn="r"/>
            <a:r>
              <a:rPr lang="en-US" dirty="0" smtClean="0"/>
              <a:t>sensor</a:t>
            </a:r>
            <a:endParaRPr lang="en-US" dirty="0"/>
          </a:p>
        </p:txBody>
      </p:sp>
      <p:cxnSp>
        <p:nvCxnSpPr>
          <p:cNvPr id="20" name="Straight Arrow Connector 19"/>
          <p:cNvCxnSpPr>
            <a:stCxn id="17" idx="3"/>
          </p:cNvCxnSpPr>
          <p:nvPr/>
        </p:nvCxnSpPr>
        <p:spPr>
          <a:xfrm flipV="1">
            <a:off x="7254439" y="5057781"/>
            <a:ext cx="345146" cy="423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3"/>
          </p:cNvCxnSpPr>
          <p:nvPr/>
        </p:nvCxnSpPr>
        <p:spPr>
          <a:xfrm flipV="1">
            <a:off x="8751279" y="5920806"/>
            <a:ext cx="601065" cy="391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loud 22"/>
          <p:cNvSpPr/>
          <p:nvPr/>
        </p:nvSpPr>
        <p:spPr>
          <a:xfrm>
            <a:off x="7865238" y="3822548"/>
            <a:ext cx="2012554" cy="825364"/>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model</a:t>
            </a:r>
            <a:endParaRPr lang="en-US" dirty="0"/>
          </a:p>
        </p:txBody>
      </p:sp>
      <p:sp>
        <p:nvSpPr>
          <p:cNvPr id="25" name="Cloud 24"/>
          <p:cNvSpPr/>
          <p:nvPr/>
        </p:nvSpPr>
        <p:spPr>
          <a:xfrm>
            <a:off x="9073568" y="4507162"/>
            <a:ext cx="2012554" cy="825364"/>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unknown model</a:t>
            </a:r>
            <a:endParaRPr lang="en-US" dirty="0"/>
          </a:p>
        </p:txBody>
      </p:sp>
    </p:spTree>
    <p:extLst>
      <p:ext uri="{BB962C8B-B14F-4D97-AF65-F5344CB8AC3E}">
        <p14:creationId xmlns:p14="http://schemas.microsoft.com/office/powerpoint/2010/main" val="31968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0"/>
                                        <p:tgtEl>
                                          <p:spTgt spid="31"/>
                                        </p:tgtEl>
                                      </p:cBhvr>
                                    </p:animEffect>
                                    <p:anim calcmode="lin" valueType="num">
                                      <p:cBhvr>
                                        <p:cTn id="8" dur="5000" fill="hold"/>
                                        <p:tgtEl>
                                          <p:spTgt spid="31"/>
                                        </p:tgtEl>
                                        <p:attrNameLst>
                                          <p:attrName>ppt_x</p:attrName>
                                        </p:attrNameLst>
                                      </p:cBhvr>
                                      <p:tavLst>
                                        <p:tav tm="0">
                                          <p:val>
                                            <p:strVal val="#ppt_x"/>
                                          </p:val>
                                        </p:tav>
                                        <p:tav tm="100000">
                                          <p:val>
                                            <p:strVal val="#ppt_x"/>
                                          </p:val>
                                        </p:tav>
                                      </p:tavLst>
                                    </p:anim>
                                    <p:anim calcmode="lin" valueType="num">
                                      <p:cBhvr>
                                        <p:cTn id="9" dur="5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0"/>
                                        <p:tgtEl>
                                          <p:spTgt spid="23"/>
                                        </p:tgtEl>
                                      </p:cBhvr>
                                    </p:animEffect>
                                    <p:anim calcmode="lin" valueType="num">
                                      <p:cBhvr>
                                        <p:cTn id="13" dur="5000" fill="hold"/>
                                        <p:tgtEl>
                                          <p:spTgt spid="23"/>
                                        </p:tgtEl>
                                        <p:attrNameLst>
                                          <p:attrName>ppt_x</p:attrName>
                                        </p:attrNameLst>
                                      </p:cBhvr>
                                      <p:tavLst>
                                        <p:tav tm="0">
                                          <p:val>
                                            <p:strVal val="#ppt_x"/>
                                          </p:val>
                                        </p:tav>
                                        <p:tav tm="100000">
                                          <p:val>
                                            <p:strVal val="#ppt_x"/>
                                          </p:val>
                                        </p:tav>
                                      </p:tavLst>
                                    </p:anim>
                                    <p:anim calcmode="lin" valueType="num">
                                      <p:cBhvr>
                                        <p:cTn id="14" dur="5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0"/>
                                        <p:tgtEl>
                                          <p:spTgt spid="25"/>
                                        </p:tgtEl>
                                      </p:cBhvr>
                                    </p:animEffect>
                                    <p:anim calcmode="lin" valueType="num">
                                      <p:cBhvr>
                                        <p:cTn id="18" dur="5000" fill="hold"/>
                                        <p:tgtEl>
                                          <p:spTgt spid="25"/>
                                        </p:tgtEl>
                                        <p:attrNameLst>
                                          <p:attrName>ppt_x</p:attrName>
                                        </p:attrNameLst>
                                      </p:cBhvr>
                                      <p:tavLst>
                                        <p:tav tm="0">
                                          <p:val>
                                            <p:strVal val="#ppt_x"/>
                                          </p:val>
                                        </p:tav>
                                        <p:tav tm="100000">
                                          <p:val>
                                            <p:strVal val="#ppt_x"/>
                                          </p:val>
                                        </p:tav>
                                      </p:tavLst>
                                    </p:anim>
                                    <p:anim calcmode="lin" valueType="num">
                                      <p:cBhvr>
                                        <p:cTn id="19" dur="5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8710" y="150804"/>
            <a:ext cx="8585124"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Optimal </a:t>
            </a:r>
            <a:r>
              <a:rPr lang="en-US" sz="3200" b="1" dirty="0" smtClean="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Control - LQR</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6</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16A15A5F-5B60-41BF-B5C2-9FBCCA8C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211" y="4383234"/>
            <a:ext cx="4869655" cy="177132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700065" y="996111"/>
                <a:ext cx="6367737" cy="8914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m:t>
                      </m:r>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𝑄𝑥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𝑅𝑢</m:t>
                              </m:r>
                            </m:e>
                          </m:d>
                          <m:r>
                            <a:rPr lang="en-US" sz="2400" b="0" i="1" smtClean="0">
                              <a:latin typeface="Cambria Math" panose="02040503050406030204" pitchFamily="18" charset="0"/>
                            </a:rPr>
                            <m:t>𝑑𝑡</m:t>
                          </m:r>
                        </m:e>
                      </m:nary>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700065" y="996111"/>
                <a:ext cx="6367737" cy="891462"/>
              </a:xfrm>
              <a:prstGeom prst="rect">
                <a:avLst/>
              </a:prstGeom>
              <a:blipFill>
                <a:blip r:embed="rId4"/>
                <a:stretch>
                  <a:fillRect/>
                </a:stretch>
              </a:blipFill>
            </p:spPr>
            <p:txBody>
              <a:bodyPr/>
              <a:lstStyle/>
              <a:p>
                <a:r>
                  <a:rPr lang="en-US">
                    <a:noFill/>
                  </a:rPr>
                  <a:t> </a:t>
                </a:r>
              </a:p>
            </p:txBody>
          </p:sp>
        </mc:Fallback>
      </mc:AlternateContent>
      <p:sp>
        <p:nvSpPr>
          <p:cNvPr id="7" name="Rectangle 6"/>
          <p:cNvSpPr/>
          <p:nvPr/>
        </p:nvSpPr>
        <p:spPr>
          <a:xfrm>
            <a:off x="155575" y="2194655"/>
            <a:ext cx="10082046" cy="461665"/>
          </a:xfrm>
          <a:prstGeom prst="rect">
            <a:avLst/>
          </a:prstGeom>
        </p:spPr>
        <p:txBody>
          <a:bodyPr wrap="square">
            <a:spAutoFit/>
          </a:bodyPr>
          <a:lstStyle/>
          <a:p>
            <a:r>
              <a:rPr lang="en-US" sz="2400" dirty="0">
                <a:solidFill>
                  <a:srgbClr val="202122"/>
                </a:solidFill>
                <a:latin typeface="Arial" panose="020B0604020202020204" pitchFamily="34" charset="0"/>
              </a:rPr>
              <a:t>the feedback control law that minimizes the value of the cost is:</a:t>
            </a:r>
            <a:endParaRPr lang="en-US" sz="2400" dirty="0"/>
          </a:p>
        </p:txBody>
      </p:sp>
      <mc:AlternateContent xmlns:mc="http://schemas.openxmlformats.org/markup-compatibility/2006" xmlns:a14="http://schemas.microsoft.com/office/drawing/2010/main">
        <mc:Choice Requires="a14">
          <p:sp>
            <p:nvSpPr>
              <p:cNvPr id="8" name="TextBox 7"/>
              <p:cNvSpPr txBox="1"/>
              <p:nvPr/>
            </p:nvSpPr>
            <p:spPr>
              <a:xfrm>
                <a:off x="9078857" y="2187253"/>
                <a:ext cx="20401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𝐾𝑥</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9078857" y="2187253"/>
                <a:ext cx="204010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55575" y="2907295"/>
                <a:ext cx="10082046" cy="461665"/>
              </a:xfrm>
              <a:prstGeom prst="rect">
                <a:avLst/>
              </a:prstGeom>
            </p:spPr>
            <p:txBody>
              <a:bodyPr wrap="square">
                <a:spAutoFit/>
              </a:bodyPr>
              <a:lstStyle/>
              <a:p>
                <a:r>
                  <a:rPr lang="en-US" sz="2400" dirty="0">
                    <a:solidFill>
                      <a:srgbClr val="202122"/>
                    </a:solidFill>
                    <a:latin typeface="Arial" panose="020B0604020202020204" pitchFamily="34" charset="0"/>
                  </a:rPr>
                  <a:t>where </a:t>
                </a:r>
                <a14:m>
                  <m:oMath xmlns:m="http://schemas.openxmlformats.org/officeDocument/2006/math">
                    <m:r>
                      <a:rPr lang="en-US" sz="2400" b="0" i="1" smtClean="0">
                        <a:solidFill>
                          <a:srgbClr val="202122"/>
                        </a:solidFill>
                        <a:latin typeface="Cambria Math" panose="02040503050406030204" pitchFamily="18" charset="0"/>
                      </a:rPr>
                      <m:t>𝐾</m:t>
                    </m:r>
                  </m:oMath>
                </a14:m>
                <a:r>
                  <a:rPr lang="en-US" sz="2400" dirty="0"/>
                  <a:t> is given by:</a:t>
                </a:r>
              </a:p>
            </p:txBody>
          </p:sp>
        </mc:Choice>
        <mc:Fallback xmlns="">
          <p:sp>
            <p:nvSpPr>
              <p:cNvPr id="12" name="Rectangle 11"/>
              <p:cNvSpPr>
                <a:spLocks noRot="1" noChangeAspect="1" noMove="1" noResize="1" noEditPoints="1" noAdjustHandles="1" noChangeArrowheads="1" noChangeShapeType="1" noTextEdit="1"/>
              </p:cNvSpPr>
              <p:nvPr/>
            </p:nvSpPr>
            <p:spPr>
              <a:xfrm>
                <a:off x="155575" y="2907295"/>
                <a:ext cx="10082046" cy="461665"/>
              </a:xfrm>
              <a:prstGeom prst="rect">
                <a:avLst/>
              </a:prstGeom>
              <a:blipFill>
                <a:blip r:embed="rId6"/>
                <a:stretch>
                  <a:fillRect l="-968"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903080" y="2911951"/>
                <a:ext cx="20401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m:t>
                          </m:r>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𝑃</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903080" y="2911951"/>
                <a:ext cx="2040102" cy="461665"/>
              </a:xfrm>
              <a:prstGeom prst="rect">
                <a:avLst/>
              </a:prstGeom>
              <a:blipFill>
                <a:blip r:embed="rId7"/>
                <a:stretch>
                  <a:fillRect/>
                </a:stretch>
              </a:blipFill>
            </p:spPr>
            <p:txBody>
              <a:bodyPr/>
              <a:lstStyle/>
              <a:p>
                <a:r>
                  <a:rPr lang="en-US">
                    <a:noFill/>
                  </a:rPr>
                  <a:t> </a:t>
                </a:r>
              </a:p>
            </p:txBody>
          </p:sp>
        </mc:Fallback>
      </mc:AlternateContent>
      <p:sp>
        <p:nvSpPr>
          <p:cNvPr id="14" name="Rectangle 13"/>
          <p:cNvSpPr/>
          <p:nvPr/>
        </p:nvSpPr>
        <p:spPr>
          <a:xfrm>
            <a:off x="131788" y="3757598"/>
            <a:ext cx="10082046" cy="461665"/>
          </a:xfrm>
          <a:prstGeom prst="rect">
            <a:avLst/>
          </a:prstGeom>
        </p:spPr>
        <p:txBody>
          <a:bodyPr wrap="square">
            <a:spAutoFit/>
          </a:bodyPr>
          <a:lstStyle/>
          <a:p>
            <a:r>
              <a:rPr lang="en-US" sz="2400" dirty="0">
                <a:solidFill>
                  <a:srgbClr val="202122"/>
                </a:solidFill>
                <a:latin typeface="Arial" panose="020B0604020202020204" pitchFamily="34" charset="0"/>
              </a:rPr>
              <a:t>And P is found by solving algebraic </a:t>
            </a:r>
            <a:r>
              <a:rPr lang="en-US" sz="2400" dirty="0" err="1">
                <a:solidFill>
                  <a:srgbClr val="202122"/>
                </a:solidFill>
                <a:latin typeface="Arial" panose="020B0604020202020204" pitchFamily="34" charset="0"/>
              </a:rPr>
              <a:t>Riccati</a:t>
            </a:r>
            <a:r>
              <a:rPr lang="en-US" sz="2400" dirty="0">
                <a:solidFill>
                  <a:srgbClr val="202122"/>
                </a:solidFill>
                <a:latin typeface="Arial" panose="020B0604020202020204" pitchFamily="34" charset="0"/>
              </a:rPr>
              <a:t> equation:</a:t>
            </a:r>
            <a:endParaRPr lang="en-US" sz="2400" dirty="0"/>
          </a:p>
        </p:txBody>
      </p:sp>
      <mc:AlternateContent xmlns:mc="http://schemas.openxmlformats.org/markup-compatibility/2006" xmlns:a14="http://schemas.microsoft.com/office/drawing/2010/main">
        <mc:Choice Requires="a14">
          <p:sp>
            <p:nvSpPr>
              <p:cNvPr id="15" name="TextBox 14"/>
              <p:cNvSpPr txBox="1"/>
              <p:nvPr/>
            </p:nvSpPr>
            <p:spPr>
              <a:xfrm>
                <a:off x="7600702" y="3776442"/>
                <a:ext cx="44756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𝑃𝐴</m:t>
                      </m:r>
                      <m:r>
                        <a:rPr lang="en-US" sz="2400" b="0" i="1" smtClean="0">
                          <a:latin typeface="Cambria Math" panose="02040503050406030204" pitchFamily="18" charset="0"/>
                        </a:rPr>
                        <m:t>−</m:t>
                      </m:r>
                      <m:r>
                        <a:rPr lang="en-US" sz="2400" b="0" i="1" smtClean="0">
                          <a:latin typeface="Cambria Math" panose="02040503050406030204" pitchFamily="18" charset="0"/>
                        </a:rPr>
                        <m:t>𝑃𝐵</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m:t>
                          </m:r>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600702" y="3776442"/>
                <a:ext cx="4475684" cy="461665"/>
              </a:xfrm>
              <a:prstGeom prst="rect">
                <a:avLst/>
              </a:prstGeom>
              <a:blipFill>
                <a:blip r:embed="rId8"/>
                <a:stretch>
                  <a:fillRect b="-13158"/>
                </a:stretch>
              </a:blipFill>
            </p:spPr>
            <p:txBody>
              <a:bodyPr/>
              <a:lstStyle/>
              <a:p>
                <a:r>
                  <a:rPr lang="en-US">
                    <a:noFill/>
                  </a:rPr>
                  <a:t> </a:t>
                </a:r>
              </a:p>
            </p:txBody>
          </p:sp>
        </mc:Fallback>
      </mc:AlternateContent>
      <p:sp>
        <p:nvSpPr>
          <p:cNvPr id="16" name="Rectangle 15"/>
          <p:cNvSpPr/>
          <p:nvPr/>
        </p:nvSpPr>
        <p:spPr>
          <a:xfrm>
            <a:off x="3358165" y="6274556"/>
            <a:ext cx="5788059" cy="523220"/>
          </a:xfrm>
          <a:prstGeom prst="rect">
            <a:avLst/>
          </a:prstGeom>
        </p:spPr>
        <p:txBody>
          <a:bodyPr wrap="none">
            <a:spAutoFit/>
          </a:bodyPr>
          <a:lstStyle/>
          <a:p>
            <a:r>
              <a:rPr lang="en-US" sz="2800" b="1" dirty="0">
                <a:solidFill>
                  <a:srgbClr val="FF0000"/>
                </a:solidFill>
              </a:rPr>
              <a:t>Required to know the dynamic model</a:t>
            </a:r>
          </a:p>
        </p:txBody>
      </p:sp>
    </p:spTree>
    <p:extLst>
      <p:ext uri="{BB962C8B-B14F-4D97-AF65-F5344CB8AC3E}">
        <p14:creationId xmlns:p14="http://schemas.microsoft.com/office/powerpoint/2010/main" val="1648655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6644" y="155058"/>
            <a:ext cx="8687395"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Machine Learning Control Algorithm</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7</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Diagram&#10;&#10;Description automatically generated">
            <a:extLst>
              <a:ext uri="{FF2B5EF4-FFF2-40B4-BE49-F238E27FC236}">
                <a16:creationId xmlns:a16="http://schemas.microsoft.com/office/drawing/2014/main" id="{9A9A4B67-C73C-4667-BBDB-04A8C86A173E}"/>
              </a:ext>
            </a:extLst>
          </p:cNvPr>
          <p:cNvPicPr>
            <a:picLocks noChangeAspect="1"/>
          </p:cNvPicPr>
          <p:nvPr/>
        </p:nvPicPr>
        <p:blipFill>
          <a:blip r:embed="rId3"/>
          <a:stretch>
            <a:fillRect/>
          </a:stretch>
        </p:blipFill>
        <p:spPr>
          <a:xfrm>
            <a:off x="21463" y="1405247"/>
            <a:ext cx="7662625" cy="3446709"/>
          </a:xfrm>
          <a:prstGeom prst="rect">
            <a:avLst/>
          </a:prstGeom>
        </p:spPr>
      </p:pic>
      <p:pic>
        <p:nvPicPr>
          <p:cNvPr id="6" name="Picture 5">
            <a:extLst>
              <a:ext uri="{FF2B5EF4-FFF2-40B4-BE49-F238E27FC236}">
                <a16:creationId xmlns:a16="http://schemas.microsoft.com/office/drawing/2014/main" id="{01BBE326-A904-4A0C-8CF7-BF5B19772119}"/>
              </a:ext>
            </a:extLst>
          </p:cNvPr>
          <p:cNvPicPr>
            <a:picLocks noChangeAspect="1"/>
          </p:cNvPicPr>
          <p:nvPr/>
        </p:nvPicPr>
        <p:blipFill>
          <a:blip r:embed="rId4"/>
          <a:stretch>
            <a:fillRect/>
          </a:stretch>
        </p:blipFill>
        <p:spPr>
          <a:xfrm>
            <a:off x="7709144" y="1061384"/>
            <a:ext cx="4482856" cy="4251553"/>
          </a:xfrm>
          <a:prstGeom prst="rect">
            <a:avLst/>
          </a:prstGeom>
        </p:spPr>
      </p:pic>
      <p:sp>
        <p:nvSpPr>
          <p:cNvPr id="7" name="Rectangle 6"/>
          <p:cNvSpPr/>
          <p:nvPr/>
        </p:nvSpPr>
        <p:spPr>
          <a:xfrm>
            <a:off x="106334" y="6475784"/>
            <a:ext cx="11682857" cy="307777"/>
          </a:xfrm>
          <a:prstGeom prst="rect">
            <a:avLst/>
          </a:prstGeom>
        </p:spPr>
        <p:txBody>
          <a:bodyPr wrap="square">
            <a:spAutoFit/>
          </a:bodyPr>
          <a:lstStyle/>
          <a:p>
            <a:r>
              <a:rPr lang="en-US" sz="1400" dirty="0">
                <a:latin typeface="David" panose="020E0502060401010101" pitchFamily="34" charset="-79"/>
                <a:cs typeface="David" panose="020E0502060401010101" pitchFamily="34" charset="-79"/>
              </a:rPr>
              <a:t>T. </a:t>
            </a:r>
            <a:r>
              <a:rPr lang="en-US" sz="1400" dirty="0" err="1">
                <a:latin typeface="David" panose="020E0502060401010101" pitchFamily="34" charset="-79"/>
                <a:cs typeface="David" panose="020E0502060401010101" pitchFamily="34" charset="-79"/>
              </a:rPr>
              <a:t>Duriez</a:t>
            </a:r>
            <a:r>
              <a:rPr lang="en-US" sz="1400" dirty="0">
                <a:latin typeface="David" panose="020E0502060401010101" pitchFamily="34" charset="-79"/>
                <a:cs typeface="David" panose="020E0502060401010101" pitchFamily="34" charset="-79"/>
              </a:rPr>
              <a:t> et al., “Machine Learning Control - Taming Nonlinear Dynamics and Turbulence”, Springer, 2017</a:t>
            </a:r>
            <a:endParaRPr lang="en-US" sz="1400" dirty="0"/>
          </a:p>
        </p:txBody>
      </p:sp>
      <p:sp>
        <p:nvSpPr>
          <p:cNvPr id="8" name="Rectangle 7"/>
          <p:cNvSpPr/>
          <p:nvPr/>
        </p:nvSpPr>
        <p:spPr>
          <a:xfrm>
            <a:off x="8155275" y="5070165"/>
            <a:ext cx="3493236" cy="923330"/>
          </a:xfrm>
          <a:prstGeom prst="rect">
            <a:avLst/>
          </a:prstGeom>
        </p:spPr>
        <p:txBody>
          <a:bodyPr wrap="square">
            <a:spAutoFit/>
          </a:bodyPr>
          <a:lstStyle/>
          <a:p>
            <a:pPr algn="ctr"/>
            <a:r>
              <a:rPr lang="en-US" dirty="0">
                <a:latin typeface="Times-Roman"/>
              </a:rPr>
              <a:t>Individual function</a:t>
            </a:r>
          </a:p>
          <a:p>
            <a:pPr algn="ctr"/>
            <a:r>
              <a:rPr lang="en-US" dirty="0">
                <a:latin typeface="Times-Roman"/>
              </a:rPr>
              <a:t>tree representation used in</a:t>
            </a:r>
          </a:p>
          <a:p>
            <a:pPr algn="ctr"/>
            <a:r>
              <a:rPr lang="en-US" dirty="0">
                <a:latin typeface="Times-Roman"/>
              </a:rPr>
              <a:t>genetic programming.</a:t>
            </a:r>
            <a:endParaRPr lang="en-US" dirty="0"/>
          </a:p>
        </p:txBody>
      </p:sp>
      <p:sp>
        <p:nvSpPr>
          <p:cNvPr id="10" name="Rectangle 9"/>
          <p:cNvSpPr/>
          <p:nvPr/>
        </p:nvSpPr>
        <p:spPr>
          <a:xfrm>
            <a:off x="1170432" y="5208664"/>
            <a:ext cx="6096000" cy="646331"/>
          </a:xfrm>
          <a:prstGeom prst="rect">
            <a:avLst/>
          </a:prstGeom>
        </p:spPr>
        <p:txBody>
          <a:bodyPr>
            <a:spAutoFit/>
          </a:bodyPr>
          <a:lstStyle/>
          <a:p>
            <a:pPr algn="ctr"/>
            <a:r>
              <a:rPr lang="en-US" dirty="0">
                <a:latin typeface="Times-Roman"/>
              </a:rPr>
              <a:t>Schematic of machine learning control wrapped around a complex system using noisy sensor-based feedback.</a:t>
            </a:r>
            <a:endParaRPr lang="en-US" dirty="0"/>
          </a:p>
        </p:txBody>
      </p:sp>
    </p:spTree>
    <p:extLst>
      <p:ext uri="{BB962C8B-B14F-4D97-AF65-F5344CB8AC3E}">
        <p14:creationId xmlns:p14="http://schemas.microsoft.com/office/powerpoint/2010/main" val="352592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68884" y="1270102"/>
            <a:ext cx="7996619" cy="3972458"/>
          </a:xfrm>
          <a:prstGeom prst="rect">
            <a:avLst/>
          </a:prstGeom>
        </p:spPr>
      </p:pic>
      <p:pic>
        <p:nvPicPr>
          <p:cNvPr id="8" name="Picture 7">
            <a:extLst>
              <a:ext uri="{FF2B5EF4-FFF2-40B4-BE49-F238E27FC236}">
                <a16:creationId xmlns:a16="http://schemas.microsoft.com/office/drawing/2014/main" id="{01BBE326-A904-4A0C-8CF7-BF5B19772119}"/>
              </a:ext>
            </a:extLst>
          </p:cNvPr>
          <p:cNvPicPr>
            <a:picLocks noChangeAspect="1"/>
          </p:cNvPicPr>
          <p:nvPr/>
        </p:nvPicPr>
        <p:blipFill>
          <a:blip r:embed="rId4"/>
          <a:stretch>
            <a:fillRect/>
          </a:stretch>
        </p:blipFill>
        <p:spPr>
          <a:xfrm>
            <a:off x="155575" y="1372152"/>
            <a:ext cx="3973373" cy="3768358"/>
          </a:xfrm>
          <a:prstGeom prst="rect">
            <a:avLst/>
          </a:prstGeom>
        </p:spPr>
      </p:pic>
      <p:sp>
        <p:nvSpPr>
          <p:cNvPr id="4" name="Rectangle 3"/>
          <p:cNvSpPr/>
          <p:nvPr/>
        </p:nvSpPr>
        <p:spPr>
          <a:xfrm>
            <a:off x="1596001" y="133035"/>
            <a:ext cx="8767199"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Machine Learning Control Algorithm</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8</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0" y="6479807"/>
            <a:ext cx="11682857" cy="307777"/>
          </a:xfrm>
          <a:prstGeom prst="rect">
            <a:avLst/>
          </a:prstGeom>
        </p:spPr>
        <p:txBody>
          <a:bodyPr wrap="square">
            <a:spAutoFit/>
          </a:bodyPr>
          <a:lstStyle/>
          <a:p>
            <a:r>
              <a:rPr lang="en-US" sz="1400" dirty="0">
                <a:latin typeface="David" panose="020E0502060401010101" pitchFamily="34" charset="-79"/>
                <a:cs typeface="David" panose="020E0502060401010101" pitchFamily="34" charset="-79"/>
              </a:rPr>
              <a:t>T. </a:t>
            </a:r>
            <a:r>
              <a:rPr lang="en-US" sz="1400" dirty="0" err="1">
                <a:latin typeface="David" panose="020E0502060401010101" pitchFamily="34" charset="-79"/>
                <a:cs typeface="David" panose="020E0502060401010101" pitchFamily="34" charset="-79"/>
              </a:rPr>
              <a:t>Duriez</a:t>
            </a:r>
            <a:r>
              <a:rPr lang="en-US" sz="1400" dirty="0">
                <a:latin typeface="David" panose="020E0502060401010101" pitchFamily="34" charset="-79"/>
                <a:cs typeface="David" panose="020E0502060401010101" pitchFamily="34" charset="-79"/>
              </a:rPr>
              <a:t> et al., “Machine Learning Control - Taming Nonlinear Dynamics and Turbulence”, Springer, 2017</a:t>
            </a:r>
            <a:endParaRPr lang="en-US" sz="1400" dirty="0"/>
          </a:p>
        </p:txBody>
      </p:sp>
      <p:sp>
        <p:nvSpPr>
          <p:cNvPr id="10" name="Rectangle 9"/>
          <p:cNvSpPr/>
          <p:nvPr/>
        </p:nvSpPr>
        <p:spPr>
          <a:xfrm>
            <a:off x="0" y="5070138"/>
            <a:ext cx="3493236" cy="923330"/>
          </a:xfrm>
          <a:prstGeom prst="rect">
            <a:avLst/>
          </a:prstGeom>
        </p:spPr>
        <p:txBody>
          <a:bodyPr wrap="square">
            <a:spAutoFit/>
          </a:bodyPr>
          <a:lstStyle/>
          <a:p>
            <a:pPr algn="ctr"/>
            <a:r>
              <a:rPr lang="en-US" dirty="0">
                <a:latin typeface="Times-Roman"/>
              </a:rPr>
              <a:t>Individual function</a:t>
            </a:r>
          </a:p>
          <a:p>
            <a:pPr algn="ctr"/>
            <a:r>
              <a:rPr lang="en-US" dirty="0">
                <a:latin typeface="Times-Roman"/>
              </a:rPr>
              <a:t>tree representation used in</a:t>
            </a:r>
          </a:p>
          <a:p>
            <a:pPr algn="ctr"/>
            <a:r>
              <a:rPr lang="en-US" dirty="0">
                <a:latin typeface="Times-Roman"/>
              </a:rPr>
              <a:t>genetic programming.</a:t>
            </a:r>
            <a:endParaRPr lang="en-US" dirty="0"/>
          </a:p>
        </p:txBody>
      </p:sp>
      <p:sp>
        <p:nvSpPr>
          <p:cNvPr id="11" name="Rectangle 10"/>
          <p:cNvSpPr/>
          <p:nvPr/>
        </p:nvSpPr>
        <p:spPr>
          <a:xfrm>
            <a:off x="4919193" y="5234927"/>
            <a:ext cx="6096000" cy="923330"/>
          </a:xfrm>
          <a:prstGeom prst="rect">
            <a:avLst/>
          </a:prstGeom>
        </p:spPr>
        <p:txBody>
          <a:bodyPr>
            <a:spAutoFit/>
          </a:bodyPr>
          <a:lstStyle/>
          <a:p>
            <a:pPr algn="ctr"/>
            <a:r>
              <a:rPr lang="en-US" dirty="0">
                <a:latin typeface="Times-Roman"/>
              </a:rPr>
              <a:t>Genetic operations to advance one generation of parameters to the next in a genetic</a:t>
            </a:r>
          </a:p>
          <a:p>
            <a:pPr algn="ctr"/>
            <a:r>
              <a:rPr lang="en-US" dirty="0">
                <a:latin typeface="Times-Roman"/>
              </a:rPr>
              <a:t>algorithm.</a:t>
            </a:r>
            <a:endParaRPr lang="en-US" dirty="0"/>
          </a:p>
        </p:txBody>
      </p:sp>
    </p:spTree>
    <p:extLst>
      <p:ext uri="{BB962C8B-B14F-4D97-AF65-F5344CB8AC3E}">
        <p14:creationId xmlns:p14="http://schemas.microsoft.com/office/powerpoint/2010/main" val="225349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001" y="160338"/>
            <a:ext cx="7990451" cy="619272"/>
          </a:xfrm>
          <a:prstGeom prst="rect">
            <a:avLst/>
          </a:prstGeom>
        </p:spPr>
        <p:txBody>
          <a:bodyPr wrap="square">
            <a:spAutoFit/>
          </a:bodyPr>
          <a:lstStyle/>
          <a:p>
            <a:pPr>
              <a:lnSpc>
                <a:spcPct val="107000"/>
              </a:lnSpc>
              <a:spcAft>
                <a:spcPts val="800"/>
              </a:spcAft>
            </a:pPr>
            <a:r>
              <a:rPr lang="en-US" sz="3200" b="1"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Machine Learning Control Algorithm</a:t>
            </a:r>
            <a:endParaRPr lang="en-US"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של מספר שקופית 2"/>
          <p:cNvSpPr>
            <a:spLocks noGrp="1"/>
          </p:cNvSpPr>
          <p:nvPr>
            <p:ph type="sldNum" sz="quarter" idx="12"/>
          </p:nvPr>
        </p:nvSpPr>
        <p:spPr/>
        <p:txBody>
          <a:bodyPr/>
          <a:lstStyle/>
          <a:p>
            <a:fld id="{BDF65765-98E5-4016-A732-9EAAFD5A8AF0}" type="slidenum">
              <a:rPr lang="en-US" smtClean="0"/>
              <a:t>9</a:t>
            </a:fld>
            <a:endParaRPr lang="en-US"/>
          </a:p>
        </p:txBody>
      </p:sp>
      <p:sp>
        <p:nvSpPr>
          <p:cNvPr id="2" name="AutoShape 2" descr="×ª××¦××ª ×ª××× × ×¢×××¨ âªwhat to do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3801210" y="1265693"/>
            <a:ext cx="5131581" cy="4781845"/>
          </a:xfrm>
          <a:prstGeom prst="rect">
            <a:avLst/>
          </a:prstGeom>
        </p:spPr>
      </p:pic>
      <p:sp>
        <p:nvSpPr>
          <p:cNvPr id="9" name="Rectangle 8"/>
          <p:cNvSpPr/>
          <p:nvPr/>
        </p:nvSpPr>
        <p:spPr>
          <a:xfrm>
            <a:off x="0" y="6478270"/>
            <a:ext cx="11682857" cy="307777"/>
          </a:xfrm>
          <a:prstGeom prst="rect">
            <a:avLst/>
          </a:prstGeom>
        </p:spPr>
        <p:txBody>
          <a:bodyPr wrap="square">
            <a:spAutoFit/>
          </a:bodyPr>
          <a:lstStyle/>
          <a:p>
            <a:r>
              <a:rPr lang="en-US" sz="1400" dirty="0">
                <a:latin typeface="David" panose="020E0502060401010101" pitchFamily="34" charset="-79"/>
                <a:cs typeface="David" panose="020E0502060401010101" pitchFamily="34" charset="-79"/>
              </a:rPr>
              <a:t>T. </a:t>
            </a:r>
            <a:r>
              <a:rPr lang="en-US" sz="1400" dirty="0" err="1">
                <a:latin typeface="David" panose="020E0502060401010101" pitchFamily="34" charset="-79"/>
                <a:cs typeface="David" panose="020E0502060401010101" pitchFamily="34" charset="-79"/>
              </a:rPr>
              <a:t>Duriez</a:t>
            </a:r>
            <a:r>
              <a:rPr lang="en-US" sz="1400" dirty="0">
                <a:latin typeface="David" panose="020E0502060401010101" pitchFamily="34" charset="-79"/>
                <a:cs typeface="David" panose="020E0502060401010101" pitchFamily="34" charset="-79"/>
              </a:rPr>
              <a:t> et al., “Machine Learning Control - Taming Nonlinear Dynamics and Turbulence”, Springer, 2017</a:t>
            </a:r>
            <a:endParaRPr lang="en-US" sz="1400" dirty="0"/>
          </a:p>
        </p:txBody>
      </p:sp>
      <p:sp>
        <p:nvSpPr>
          <p:cNvPr id="6" name="Rectangle 5"/>
          <p:cNvSpPr/>
          <p:nvPr/>
        </p:nvSpPr>
        <p:spPr>
          <a:xfrm>
            <a:off x="4186940" y="6084114"/>
            <a:ext cx="4745851" cy="369332"/>
          </a:xfrm>
          <a:prstGeom prst="rect">
            <a:avLst/>
          </a:prstGeom>
        </p:spPr>
        <p:txBody>
          <a:bodyPr wrap="none">
            <a:spAutoFit/>
          </a:bodyPr>
          <a:lstStyle/>
          <a:p>
            <a:r>
              <a:rPr lang="en-US" dirty="0">
                <a:latin typeface="Times-Roman"/>
              </a:rPr>
              <a:t>Model-free control design using GP for MLC.</a:t>
            </a:r>
            <a:endParaRPr lang="en-US" dirty="0"/>
          </a:p>
        </p:txBody>
      </p:sp>
    </p:spTree>
    <p:extLst>
      <p:ext uri="{BB962C8B-B14F-4D97-AF65-F5344CB8AC3E}">
        <p14:creationId xmlns:p14="http://schemas.microsoft.com/office/powerpoint/2010/main" val="2839211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19567</TotalTime>
  <Words>2506</Words>
  <Application>Microsoft Office PowerPoint</Application>
  <PresentationFormat>Widescreen</PresentationFormat>
  <Paragraphs>233</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Calibri Light</vt:lpstr>
      <vt:lpstr>Cambria Math</vt:lpstr>
      <vt:lpstr>David</vt:lpstr>
      <vt:lpstr>Times New Roman</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 Arogeti</dc:creator>
  <cp:lastModifiedBy>Ziv Brand</cp:lastModifiedBy>
  <cp:revision>898</cp:revision>
  <cp:lastPrinted>2019-08-16T02:39:20Z</cp:lastPrinted>
  <dcterms:created xsi:type="dcterms:W3CDTF">2015-11-18T16:04:16Z</dcterms:created>
  <dcterms:modified xsi:type="dcterms:W3CDTF">2022-04-26T05:00:59Z</dcterms:modified>
</cp:coreProperties>
</file>