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99" r:id="rId4"/>
    <p:sldId id="422" r:id="rId5"/>
    <p:sldId id="338" r:id="rId6"/>
    <p:sldId id="417" r:id="rId7"/>
    <p:sldId id="418" r:id="rId8"/>
    <p:sldId id="419" r:id="rId9"/>
    <p:sldId id="420" r:id="rId10"/>
    <p:sldId id="377" r:id="rId11"/>
    <p:sldId id="407" r:id="rId12"/>
    <p:sldId id="424" r:id="rId13"/>
    <p:sldId id="349" r:id="rId14"/>
    <p:sldId id="409" r:id="rId15"/>
    <p:sldId id="421" r:id="rId16"/>
    <p:sldId id="412" r:id="rId17"/>
    <p:sldId id="405" r:id="rId18"/>
    <p:sldId id="414" r:id="rId19"/>
    <p:sldId id="413" r:id="rId20"/>
    <p:sldId id="295" r:id="rId21"/>
    <p:sldId id="367" r:id="rId22"/>
    <p:sldId id="369" r:id="rId23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88821" autoAdjust="0"/>
  </p:normalViewPr>
  <p:slideViewPr>
    <p:cSldViewPr snapToGrid="0">
      <p:cViewPr varScale="1">
        <p:scale>
          <a:sx n="78" d="100"/>
          <a:sy n="78" d="100"/>
        </p:scale>
        <p:origin x="12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54" y="3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EAA79-2B25-4959-AC47-E0E265A5FA8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1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50444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FFA66-E840-4AF0-99EE-44F60CB5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6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1034F-4674-4391-B7DC-11BABC90D21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3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160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160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03DF-5101-4876-920B-5D6F4E6A9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לצורך ביצוע </a:t>
                </a:r>
                <a:r>
                  <a:rPr lang="he-IL" dirty="0" smtClean="0"/>
                  <a:t>סימולציות ותכנון בקר אופטימאלי,</a:t>
                </a:r>
                <a:r>
                  <a:rPr lang="he-IL" baseline="0" dirty="0" smtClean="0"/>
                  <a:t> פותח מודל המערכת בהתבסס על החוק </a:t>
                </a:r>
                <a:r>
                  <a:rPr lang="he-IL" baseline="0" dirty="0"/>
                  <a:t>השני של </a:t>
                </a:r>
                <a:r>
                  <a:rPr lang="he-IL" baseline="0" dirty="0" smtClean="0"/>
                  <a:t>ניוטון וחוק ביו-סבר וכוח לורנץ. </a:t>
                </a:r>
              </a:p>
              <a:p>
                <a:pPr algn="r" rtl="1"/>
                <a:r>
                  <a:rPr lang="he-IL" baseline="0" dirty="0" smtClean="0"/>
                  <a:t>כאשר</a:t>
                </a:r>
                <a:r>
                  <a:rPr lang="he-IL" baseline="0" dirty="0"/>
                  <a:t>: </a:t>
                </a:r>
                <a:r>
                  <a:rPr lang="en-US" baseline="0" dirty="0"/>
                  <a:t>m</a:t>
                </a:r>
                <a:r>
                  <a:rPr lang="he-IL" baseline="0" dirty="0"/>
                  <a:t> מסה </a:t>
                </a:r>
                <a:r>
                  <a:rPr lang="he-IL" baseline="0" dirty="0" err="1"/>
                  <a:t>איקוולנטית</a:t>
                </a:r>
                <a:r>
                  <a:rPr lang="he-IL" baseline="0" dirty="0"/>
                  <a:t>, </a:t>
                </a:r>
                <a:r>
                  <a:rPr lang="en-US" baseline="0" dirty="0"/>
                  <a:t>k</a:t>
                </a:r>
                <a:r>
                  <a:rPr lang="he-IL" baseline="0" dirty="0"/>
                  <a:t> קשיחות </a:t>
                </a:r>
                <a:r>
                  <a:rPr lang="he-IL" baseline="0" dirty="0" err="1"/>
                  <a:t>הגמישון</a:t>
                </a:r>
                <a:r>
                  <a:rPr lang="he-IL" baseline="0" dirty="0"/>
                  <a:t>, </a:t>
                </a:r>
                <a:r>
                  <a:rPr lang="en-US" baseline="0" dirty="0"/>
                  <a:t>c</a:t>
                </a:r>
                <a:r>
                  <a:rPr lang="he-IL" baseline="0" dirty="0"/>
                  <a:t> ריסון מבני, </a:t>
                </a:r>
                <a:r>
                  <a:rPr lang="en-US" baseline="0" dirty="0"/>
                  <a:t>x</a:t>
                </a:r>
                <a:r>
                  <a:rPr lang="he-IL" baseline="0" dirty="0"/>
                  <a:t> תזוזת המסה, </a:t>
                </a:r>
                <a:r>
                  <a:rPr lang="en-US" baseline="0" dirty="0"/>
                  <a:t>F1</a:t>
                </a:r>
                <a:r>
                  <a:rPr lang="he-IL" baseline="0" dirty="0"/>
                  <a:t> ו- </a:t>
                </a:r>
                <a:r>
                  <a:rPr lang="en-US" baseline="0" dirty="0"/>
                  <a:t>F2</a:t>
                </a:r>
                <a:r>
                  <a:rPr lang="he-IL" baseline="0" dirty="0"/>
                  <a:t> כוחות </a:t>
                </a:r>
                <a:r>
                  <a:rPr lang="he-IL" baseline="0" dirty="0" smtClean="0"/>
                  <a:t>אלקטרומגנטיים, </a:t>
                </a:r>
                <a:r>
                  <a:rPr lang="en-US" sz="1200" i="0">
                    <a:latin typeface="Cambria Math" panose="02040503050406030204" pitchFamily="18" charset="0"/>
                  </a:rPr>
                  <a:t>𝜇</a:t>
                </a:r>
                <a:r>
                  <a:rPr lang="en-US" sz="1200" i="0" smtClean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0</a:t>
                </a:r>
                <a:r>
                  <a:rPr lang="he-IL" dirty="0"/>
                  <a:t>-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מקדם הפרמביליות בריק , </a:t>
                </a:r>
                <a:r>
                  <a:rPr lang="en-US" sz="1200" i="0">
                    <a:latin typeface="Cambria Math" panose="02040503050406030204" pitchFamily="18" charset="0"/>
                  </a:rPr>
                  <a:t>𝐴</a:t>
                </a:r>
                <a:r>
                  <a:rPr lang="en-US" sz="1200" i="0" smtClean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𝑠</a:t>
                </a:r>
                <a:r>
                  <a:rPr lang="he-IL" dirty="0"/>
                  <a:t> -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השטח היעיל של מרווח האוויר, 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𝑁</a:t>
                </a:r>
                <a:r>
                  <a:rPr lang="he-IL" dirty="0"/>
                  <a:t> – מספר</a:t>
                </a:r>
                <a:r>
                  <a:rPr lang="he-IL" baseline="0" dirty="0"/>
                  <a:t> הכריכות, </a:t>
                </a:r>
                <a:r>
                  <a:rPr lang="en-US" baseline="0" dirty="0"/>
                  <a:t>I</a:t>
                </a:r>
                <a:r>
                  <a:rPr lang="he-IL" baseline="0" dirty="0"/>
                  <a:t> – הזרם העובר בסליל, </a:t>
                </a:r>
                <a:r>
                  <a:rPr lang="en-US" baseline="0" dirty="0"/>
                  <a:t>S</a:t>
                </a:r>
                <a:r>
                  <a:rPr lang="he-IL" baseline="0" dirty="0"/>
                  <a:t> – המרחק בין הסליל לחומר </a:t>
                </a:r>
                <a:r>
                  <a:rPr lang="he-IL" baseline="0" dirty="0" err="1"/>
                  <a:t>הפרומגנטי</a:t>
                </a:r>
                <a:r>
                  <a:rPr lang="he-IL" baseline="0" dirty="0"/>
                  <a:t>.</a:t>
                </a:r>
                <a:endParaRPr lang="en-US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0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6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2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9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9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3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03DF-5101-4876-920B-5D6F4E6A9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1368-4EB1-4B5E-B6AC-8F2B3E0B9CE7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5847" y="636929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2096" y="6356350"/>
            <a:ext cx="2743200" cy="365125"/>
          </a:xfrm>
        </p:spPr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AutoShape 2" descr="×ª××¦××ª ×ª××× × ×¢×××¨ âªchiang mai university iconâ¬â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×ª××¦××ª ×ª××× × ×¢×××¨ âªchiang mai university iconâ¬â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6183" y="115994"/>
            <a:ext cx="1605817" cy="608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t="30135" r="10193" b="32254"/>
          <a:stretch/>
        </p:blipFill>
        <p:spPr>
          <a:xfrm>
            <a:off x="26744" y="34170"/>
            <a:ext cx="1619345" cy="7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07A1-5A6F-478F-BBB7-20A28E3AFDD8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69-EC43-4E77-9F52-CF645932B8A3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B8EF-FCC1-4D6D-A1F2-55A227DF49B4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F7-0805-495D-9D8F-449CEBDACE31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8CFB-E7DA-4F63-8AE9-4248FE97CE88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D01E-4F8E-466D-AE71-CE4886C6F931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61C8-66D3-43E7-A285-AC227675F6DB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1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2308-2D96-4283-9BE6-3E1B7251CC61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1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F7BF-7763-40DB-97B2-BDE283075E77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C6C-5FC8-4469-9457-E04CAE4BA84C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EE00-3EEE-44C6-8499-C10CD23703CD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5765-98E5-4016-A732-9EAAFD5A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0.png"/><Relationship Id="rId10" Type="http://schemas.openxmlformats.org/officeDocument/2006/relationships/image" Target="../media/image300.png"/><Relationship Id="rId4" Type="http://schemas.openxmlformats.org/officeDocument/2006/relationships/image" Target="../media/image27.png"/><Relationship Id="rId9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648354"/>
            <a:ext cx="121920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cap="all" dirty="0"/>
              <a:t>The </a:t>
            </a:r>
            <a:r>
              <a:rPr lang="en-US" b="1" cap="all" dirty="0" smtClean="0"/>
              <a:t>Machine </a:t>
            </a:r>
            <a:r>
              <a:rPr lang="en-US" b="1" cap="all" dirty="0"/>
              <a:t>Learning in Engineering </a:t>
            </a:r>
            <a:r>
              <a:rPr lang="en-US" b="1" cap="all" dirty="0" smtClean="0"/>
              <a:t>(MLE) conference </a:t>
            </a:r>
            <a:endParaRPr lang="en-US" b="1" cap="all" dirty="0"/>
          </a:p>
        </p:txBody>
      </p:sp>
      <p:sp>
        <p:nvSpPr>
          <p:cNvPr id="6" name="Rectangle 5"/>
          <p:cNvSpPr/>
          <p:nvPr/>
        </p:nvSpPr>
        <p:spPr>
          <a:xfrm>
            <a:off x="0" y="4045139"/>
            <a:ext cx="12192000" cy="1240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800"/>
              </a:spcAft>
            </a:pPr>
            <a:r>
              <a:rPr lang="en-US" b="1" cap="all" dirty="0">
                <a:solidFill>
                  <a:schemeClr val="accent1">
                    <a:lumMod val="50000"/>
                  </a:schemeClr>
                </a:solidFill>
              </a:rPr>
              <a:t> Department of Mechanical </a:t>
            </a:r>
            <a:r>
              <a:rPr lang="en-US" b="1" cap="all" dirty="0" smtClean="0">
                <a:solidFill>
                  <a:schemeClr val="accent1">
                    <a:lumMod val="50000"/>
                  </a:schemeClr>
                </a:solidFill>
              </a:rPr>
              <a:t>Engineering</a:t>
            </a:r>
          </a:p>
          <a:p>
            <a:pPr algn="ctr">
              <a:lnSpc>
                <a:spcPts val="2500"/>
              </a:lnSpc>
              <a:spcAft>
                <a:spcPts val="800"/>
              </a:spcAft>
            </a:pPr>
            <a:r>
              <a:rPr lang="en-US" b="1" cap="all" dirty="0" err="1" smtClean="0">
                <a:solidFill>
                  <a:schemeClr val="accent1">
                    <a:lumMod val="50000"/>
                  </a:schemeClr>
                </a:solidFill>
              </a:rPr>
              <a:t>Shamoon</a:t>
            </a:r>
            <a:r>
              <a:rPr lang="en-US" b="1" cap="all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cap="all" dirty="0">
                <a:solidFill>
                  <a:schemeClr val="accent1">
                    <a:lumMod val="50000"/>
                  </a:schemeClr>
                </a:solidFill>
              </a:rPr>
              <a:t>College of Engineering (</a:t>
            </a:r>
            <a:r>
              <a:rPr lang="en-US" b="1" cap="all" dirty="0" smtClean="0">
                <a:solidFill>
                  <a:schemeClr val="accent1">
                    <a:lumMod val="50000"/>
                  </a:schemeClr>
                </a:solidFill>
              </a:rPr>
              <a:t>SCE)</a:t>
            </a:r>
          </a:p>
          <a:p>
            <a:pPr algn="ctr">
              <a:lnSpc>
                <a:spcPts val="2500"/>
              </a:lnSpc>
              <a:spcAft>
                <a:spcPts val="800"/>
              </a:spcAft>
            </a:pPr>
            <a:r>
              <a:rPr lang="en-US" b="1" cap="all" dirty="0" smtClean="0">
                <a:solidFill>
                  <a:schemeClr val="accent1">
                    <a:lumMod val="50000"/>
                  </a:schemeClr>
                </a:solidFill>
              </a:rPr>
              <a:t>Beer </a:t>
            </a:r>
            <a:r>
              <a:rPr lang="en-US" b="1" cap="all" dirty="0" err="1">
                <a:solidFill>
                  <a:schemeClr val="accent1">
                    <a:lumMod val="50000"/>
                  </a:schemeClr>
                </a:solidFill>
              </a:rPr>
              <a:t>Sheva</a:t>
            </a:r>
            <a:r>
              <a:rPr lang="en-US" b="1" cap="all" dirty="0">
                <a:solidFill>
                  <a:schemeClr val="accent1">
                    <a:lumMod val="50000"/>
                  </a:schemeClr>
                </a:solidFill>
              </a:rPr>
              <a:t>, ISRAEL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3"/>
          <p:cNvSpPr/>
          <p:nvPr/>
        </p:nvSpPr>
        <p:spPr>
          <a:xfrm>
            <a:off x="0" y="587381"/>
            <a:ext cx="12192000" cy="14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Based Control Algorithm for Active Vibration Suppression of a Mechanical Flexure Hinge</a:t>
            </a:r>
          </a:p>
        </p:txBody>
      </p:sp>
      <p:sp>
        <p:nvSpPr>
          <p:cNvPr id="2" name="מלבן 1"/>
          <p:cNvSpPr/>
          <p:nvPr/>
        </p:nvSpPr>
        <p:spPr>
          <a:xfrm>
            <a:off x="1" y="3006111"/>
            <a:ext cx="12184513" cy="39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800"/>
              </a:spcAft>
            </a:pPr>
            <a:r>
              <a:rPr lang="de-DE" b="1" cap="all" dirty="0">
                <a:solidFill>
                  <a:schemeClr val="accent1">
                    <a:lumMod val="50000"/>
                  </a:schemeClr>
                </a:solidFill>
              </a:rPr>
              <a:t>        Daniel Lilienthal, </a:t>
            </a:r>
            <a:r>
              <a:rPr lang="de-DE" b="1" u="sng" cap="all" dirty="0">
                <a:solidFill>
                  <a:schemeClr val="accent1">
                    <a:lumMod val="50000"/>
                  </a:schemeClr>
                </a:solidFill>
              </a:rPr>
              <a:t>Ziv Brand</a:t>
            </a:r>
            <a:r>
              <a:rPr lang="de-DE" b="1" cap="all" dirty="0">
                <a:solidFill>
                  <a:schemeClr val="accent1">
                    <a:lumMod val="50000"/>
                  </a:schemeClr>
                </a:solidFill>
              </a:rPr>
              <a:t>, Etan Fisher</a:t>
            </a:r>
            <a:endParaRPr lang="en-US" b="1" cap="al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0" y="6017170"/>
            <a:ext cx="12192001" cy="39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800"/>
              </a:spcAft>
            </a:pPr>
            <a:r>
              <a:rPr lang="en-US" b="1" cap="all" dirty="0"/>
              <a:t>April 26</a:t>
            </a:r>
            <a:r>
              <a:rPr lang="en-US" b="1" cap="all" baseline="30000" dirty="0"/>
              <a:t>th</a:t>
            </a:r>
            <a:r>
              <a:rPr lang="en-US" b="1" cap="all" dirty="0"/>
              <a:t> , 2022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6057" y="6304168"/>
            <a:ext cx="182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zivbr@sce.ac.il</a:t>
            </a:r>
          </a:p>
        </p:txBody>
      </p:sp>
      <p:pic>
        <p:nvPicPr>
          <p:cNvPr id="1026" name="Picture 2" descr="Conta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4" y="6155449"/>
            <a:ext cx="678053" cy="63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643" y="2684222"/>
            <a:ext cx="2787269" cy="1056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987296" cy="82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97219" y="22255"/>
            <a:ext cx="1987296" cy="82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681" y="915037"/>
            <a:ext cx="4595082" cy="45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884" y="138471"/>
            <a:ext cx="875673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goal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38" y="930434"/>
            <a:ext cx="12036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3200" dirty="0"/>
              <a:t>The aim of this study is to investigate a machine learning control method for active </a:t>
            </a:r>
            <a:r>
              <a:rPr lang="en-US" sz="3200" dirty="0" smtClean="0"/>
              <a:t>vibration </a:t>
            </a:r>
            <a:r>
              <a:rPr lang="en-US" sz="3200" dirty="0"/>
              <a:t>suppression of a mechanical flexure hinge.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10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×ª××¦××ª ×ª××× × ×¢×××¨ âªtryâ¬â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15A5F-5B60-41BF-B5C2-9FBCCA8CA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99" y="3837534"/>
            <a:ext cx="4257100" cy="15485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07" y="3277208"/>
            <a:ext cx="3548125" cy="33063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2633" y="2859735"/>
            <a:ext cx="257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Machine </a:t>
            </a:r>
            <a:r>
              <a:rPr lang="en-US" dirty="0"/>
              <a:t>learning control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06869" y="2827080"/>
            <a:ext cx="172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Optimal control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0474" y="2810108"/>
            <a:ext cx="4148796" cy="39029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6810" y="2810108"/>
            <a:ext cx="4148796" cy="39029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021" y="4021395"/>
            <a:ext cx="2280582" cy="1305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38021" y="3277208"/>
            <a:ext cx="208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Simulation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9479" y="5607453"/>
            <a:ext cx="208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Experiment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(Next Stage)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8154" y="186317"/>
            <a:ext cx="8111785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Mechanical Flexure Hinge System Architecture</a:t>
            </a:r>
            <a:b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main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9347200" y="6356350"/>
            <a:ext cx="2743200" cy="365125"/>
          </a:xfrm>
        </p:spPr>
        <p:txBody>
          <a:bodyPr/>
          <a:lstStyle/>
          <a:p>
            <a:fld id="{BDF65765-98E5-4016-A732-9EAAFD5A8AF0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252868" y="162232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>
                <a:latin typeface="Times New Roman"/>
                <a:ea typeface="Times New Roman"/>
                <a:cs typeface="Times New Roman"/>
              </a:rPr>
              <a:t>Main components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en-US" sz="2400" dirty="0">
                <a:latin typeface="Times New Roman"/>
                <a:ea typeface="Times New Roman"/>
                <a:cs typeface="Times New Roman"/>
              </a:rPr>
            </a:br>
            <a:r>
              <a:rPr lang="en-US" sz="2400" dirty="0">
                <a:latin typeface="Times New Roman"/>
                <a:ea typeface="Times New Roman"/>
                <a:cs typeface="Times New Roman"/>
              </a:rPr>
              <a:t>Flexible hinge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Rigid shaft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Displacement sensor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Controller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Current Amplifiers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/>
                <a:cs typeface="Times New Roman"/>
              </a:rPr>
              <a:t>Electromagnet actuators</a:t>
            </a:r>
          </a:p>
        </p:txBody>
      </p:sp>
      <p:sp>
        <p:nvSpPr>
          <p:cNvPr id="8" name="AutoShape 2" descr="×ª××¦××ª ×ª××× × ×¢×××¨ âªslip ringâ¬â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11945566" y="0"/>
            <a:ext cx="246434" cy="160338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898" y="1697437"/>
            <a:ext cx="5761219" cy="40618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18786" y="5540076"/>
            <a:ext cx="1618594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displacement sensor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79117" y="4109320"/>
            <a:ext cx="1650124" cy="128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6" name="Elbow Connector 15"/>
          <p:cNvCxnSpPr>
            <a:stCxn id="11" idx="3"/>
            <a:endCxn id="12" idx="2"/>
          </p:cNvCxnSpPr>
          <p:nvPr/>
        </p:nvCxnSpPr>
        <p:spPr>
          <a:xfrm flipV="1">
            <a:off x="10037380" y="5391387"/>
            <a:ext cx="1066799" cy="442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</p:cNvCxnSpPr>
          <p:nvPr/>
        </p:nvCxnSpPr>
        <p:spPr>
          <a:xfrm flipV="1">
            <a:off x="11104179" y="1697437"/>
            <a:ext cx="0" cy="24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791198" y="1720868"/>
            <a:ext cx="53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68863" y="2678610"/>
            <a:ext cx="1114097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Amp.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34771" y="2678610"/>
            <a:ext cx="1114097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Amp.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8925911" y="1733790"/>
            <a:ext cx="0" cy="93431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781928" y="1720868"/>
            <a:ext cx="0" cy="93431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55520" y="2157984"/>
            <a:ext cx="4779264" cy="377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23872" y="3092039"/>
            <a:ext cx="5010912" cy="433411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99232" y="3655208"/>
            <a:ext cx="5369631" cy="216538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1"/>
          </p:cNvCxnSpPr>
          <p:nvPr/>
        </p:nvCxnSpPr>
        <p:spPr>
          <a:xfrm>
            <a:off x="1712214" y="4179816"/>
            <a:ext cx="8566903" cy="57053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751332" y="2881156"/>
            <a:ext cx="2483439" cy="1897513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18371" y="4964247"/>
            <a:ext cx="1131729" cy="3545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0" b="9787"/>
          <a:stretch/>
        </p:blipFill>
        <p:spPr>
          <a:xfrm>
            <a:off x="5797113" y="1332528"/>
            <a:ext cx="5143500" cy="51362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40602" y="186317"/>
            <a:ext cx="9422467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Mechanical Flexure Hinge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 -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9347200" y="6356350"/>
            <a:ext cx="2743200" cy="365125"/>
          </a:xfrm>
        </p:spPr>
        <p:txBody>
          <a:bodyPr/>
          <a:lstStyle/>
          <a:p>
            <a:fld id="{BDF65765-98E5-4016-A732-9EAAFD5A8AF0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252868" y="162232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>
                <a:latin typeface="Times New Roman"/>
                <a:ea typeface="Times New Roman"/>
                <a:cs typeface="Times New Roman"/>
              </a:rPr>
              <a:t>Main components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en-US" sz="2400" dirty="0">
                <a:latin typeface="Times New Roman"/>
                <a:ea typeface="Times New Roman"/>
                <a:cs typeface="Times New Roman"/>
              </a:rPr>
            </a:br>
            <a:r>
              <a:rPr lang="en-US" sz="2400" dirty="0">
                <a:latin typeface="Times New Roman"/>
                <a:ea typeface="Times New Roman"/>
                <a:cs typeface="Times New Roman"/>
              </a:rPr>
              <a:t>Flexible hinge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Rigid shaft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Displacement sensor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Electromagnet </a:t>
            </a:r>
            <a:r>
              <a:rPr lang="en-US" sz="2400" dirty="0">
                <a:latin typeface="Times New Roman"/>
                <a:cs typeface="Times New Roman"/>
              </a:rPr>
              <a:t>actuators</a:t>
            </a:r>
          </a:p>
        </p:txBody>
      </p:sp>
      <p:sp>
        <p:nvSpPr>
          <p:cNvPr id="8" name="AutoShape 2" descr="×ª××¦××ª ×ª××× × ×¢×××¨ âªslip ringâ¬â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11945566" y="0"/>
            <a:ext cx="246434" cy="160338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55520" y="1857135"/>
            <a:ext cx="5700621" cy="67880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023872" y="2965189"/>
            <a:ext cx="6040358" cy="126850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99232" y="3655208"/>
            <a:ext cx="5473559" cy="447752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385226" y="4238250"/>
            <a:ext cx="4075889" cy="79095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618" y="903275"/>
            <a:ext cx="2984472" cy="1907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42" descr="A close-up of a machine&#10;&#10;Description automatically generated with low confidence"/>
          <p:cNvPicPr/>
          <p:nvPr/>
        </p:nvPicPr>
        <p:blipFill>
          <a:blip r:embed="rId5"/>
          <a:stretch>
            <a:fillRect/>
          </a:stretch>
        </p:blipFill>
        <p:spPr>
          <a:xfrm>
            <a:off x="412289" y="4484642"/>
            <a:ext cx="3223165" cy="2047238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0" y="6537689"/>
            <a:ext cx="118994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777777"/>
                </a:solidFill>
                <a:latin typeface="Arial" panose="020B0604020202020204" pitchFamily="34" charset="0"/>
              </a:rPr>
              <a:t>S </a:t>
            </a:r>
            <a:r>
              <a:rPr lang="en-US" sz="1100" dirty="0" err="1">
                <a:solidFill>
                  <a:srgbClr val="777777"/>
                </a:solidFill>
                <a:latin typeface="Arial" panose="020B0604020202020204" pitchFamily="34" charset="0"/>
              </a:rPr>
              <a:t>Basovich</a:t>
            </a:r>
            <a:r>
              <a:rPr lang="en-US" sz="1100" dirty="0">
                <a:solidFill>
                  <a:srgbClr val="777777"/>
                </a:solidFill>
                <a:latin typeface="Arial" panose="020B0604020202020204" pitchFamily="34" charset="0"/>
              </a:rPr>
              <a:t>, S </a:t>
            </a:r>
            <a:r>
              <a:rPr lang="en-US" sz="1100" dirty="0" err="1">
                <a:solidFill>
                  <a:srgbClr val="777777"/>
                </a:solidFill>
                <a:latin typeface="Arial" panose="020B0604020202020204" pitchFamily="34" charset="0"/>
              </a:rPr>
              <a:t>Arogeti</a:t>
            </a:r>
            <a:r>
              <a:rPr lang="en-US" sz="1100" dirty="0">
                <a:solidFill>
                  <a:srgbClr val="777777"/>
                </a:solidFill>
                <a:latin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777777"/>
                </a:solidFill>
                <a:latin typeface="Arial" panose="020B0604020202020204" pitchFamily="34" charset="0"/>
              </a:rPr>
              <a:t>Z Brand</a:t>
            </a:r>
            <a:r>
              <a:rPr lang="en-US" sz="1100" dirty="0">
                <a:solidFill>
                  <a:srgbClr val="777777"/>
                </a:solidFill>
                <a:latin typeface="Arial" panose="020B0604020202020204" pitchFamily="34" charset="0"/>
              </a:rPr>
              <a:t>, Adaptive output zero-bias tracking control of 1DOF AMB suspension system, 13th International Conference on Control Automation Robotics &amp; Vision , 2014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55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303" y="130143"/>
            <a:ext cx="787746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Model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27046" y="4269834"/>
            <a:ext cx="3221944" cy="2264911"/>
            <a:chOff x="641830" y="4274001"/>
            <a:chExt cx="3221944" cy="2264911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641830" y="4624935"/>
              <a:ext cx="2362730" cy="1470548"/>
              <a:chOff x="870998" y="4183776"/>
              <a:chExt cx="3375331" cy="2100783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EB4D639A-D500-4329-BC18-297911362215}"/>
                  </a:ext>
                </a:extLst>
              </p:cNvPr>
              <p:cNvSpPr/>
              <p:nvPr/>
            </p:nvSpPr>
            <p:spPr>
              <a:xfrm>
                <a:off x="1387461" y="5269797"/>
                <a:ext cx="791736" cy="1014762"/>
              </a:xfrm>
              <a:prstGeom prst="arc">
                <a:avLst>
                  <a:gd name="adj1" fmla="val 11246670"/>
                  <a:gd name="adj2" fmla="val 2130767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0FF35E8-3C2A-412A-A229-8296F0082DFF}"/>
                  </a:ext>
                </a:extLst>
              </p:cNvPr>
              <p:cNvSpPr/>
              <p:nvPr/>
            </p:nvSpPr>
            <p:spPr>
              <a:xfrm rot="10800000">
                <a:off x="1387461" y="4183776"/>
                <a:ext cx="791736" cy="1014762"/>
              </a:xfrm>
              <a:prstGeom prst="arc">
                <a:avLst>
                  <a:gd name="adj1" fmla="val 11034565"/>
                  <a:gd name="adj2" fmla="val 2136527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870998" y="4627676"/>
                <a:ext cx="3375331" cy="1112341"/>
                <a:chOff x="870998" y="4627676"/>
                <a:chExt cx="3375331" cy="1112341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141013E-EA12-4F6C-B952-04A3B0922317}"/>
                    </a:ext>
                  </a:extLst>
                </p:cNvPr>
                <p:cNvCxnSpPr/>
                <p:nvPr/>
              </p:nvCxnSpPr>
              <p:spPr>
                <a:xfrm>
                  <a:off x="991592" y="4712246"/>
                  <a:ext cx="0" cy="101476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064365D-488D-4132-99B5-B08BA9827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1592" y="4712246"/>
                  <a:ext cx="39586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EC4AC4C-EE4A-47B6-AB67-CBC87C2DF0D1}"/>
                    </a:ext>
                  </a:extLst>
                </p:cNvPr>
                <p:cNvCxnSpPr>
                  <a:cxnSpLocks/>
                  <a:endCxn id="15" idx="0"/>
                </p:cNvCxnSpPr>
                <p:nvPr/>
              </p:nvCxnSpPr>
              <p:spPr>
                <a:xfrm flipV="1">
                  <a:off x="991592" y="5725718"/>
                  <a:ext cx="397910" cy="12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90080FD-944B-4DA5-A623-EE079D49A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9197" y="4712246"/>
                  <a:ext cx="206713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B8393F2-FEC0-4E31-8BC0-FF2CE4DCB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9197" y="5740017"/>
                  <a:ext cx="206713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EDF54F1-DFCF-4FE3-96E0-82B4F3B06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6329" y="4712246"/>
                  <a:ext cx="0" cy="10277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6F3BD18-4B81-4A73-B250-342B5C62B58A}"/>
                    </a:ext>
                  </a:extLst>
                </p:cNvPr>
                <p:cNvCxnSpPr/>
                <p:nvPr/>
              </p:nvCxnSpPr>
              <p:spPr>
                <a:xfrm>
                  <a:off x="871006" y="4627676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0A09830-C54B-4029-927F-B792A1C0FFEC}"/>
                    </a:ext>
                  </a:extLst>
                </p:cNvPr>
                <p:cNvCxnSpPr/>
                <p:nvPr/>
              </p:nvCxnSpPr>
              <p:spPr>
                <a:xfrm>
                  <a:off x="871005" y="4712246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686E1E5-7D93-40DE-B8AA-A4B34E921CB7}"/>
                    </a:ext>
                  </a:extLst>
                </p:cNvPr>
                <p:cNvCxnSpPr/>
                <p:nvPr/>
              </p:nvCxnSpPr>
              <p:spPr>
                <a:xfrm>
                  <a:off x="871005" y="4814646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3BEC5B5-D5AD-4B88-B937-824BB5FCBC45}"/>
                    </a:ext>
                  </a:extLst>
                </p:cNvPr>
                <p:cNvCxnSpPr/>
                <p:nvPr/>
              </p:nvCxnSpPr>
              <p:spPr>
                <a:xfrm>
                  <a:off x="871004" y="4899216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15C8C5D-E766-4818-B1CA-1D01CC9D021C}"/>
                    </a:ext>
                  </a:extLst>
                </p:cNvPr>
                <p:cNvCxnSpPr/>
                <p:nvPr/>
              </p:nvCxnSpPr>
              <p:spPr>
                <a:xfrm>
                  <a:off x="871004" y="4990371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E853416-1A84-40FF-911E-35C422AABD2A}"/>
                    </a:ext>
                  </a:extLst>
                </p:cNvPr>
                <p:cNvCxnSpPr/>
                <p:nvPr/>
              </p:nvCxnSpPr>
              <p:spPr>
                <a:xfrm>
                  <a:off x="871003" y="5074941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36B014D-5A95-495E-959F-F476054B8609}"/>
                    </a:ext>
                  </a:extLst>
                </p:cNvPr>
                <p:cNvCxnSpPr/>
                <p:nvPr/>
              </p:nvCxnSpPr>
              <p:spPr>
                <a:xfrm>
                  <a:off x="871003" y="5177341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0C59EA7-E056-466D-B4C4-B678AA6CE819}"/>
                    </a:ext>
                  </a:extLst>
                </p:cNvPr>
                <p:cNvCxnSpPr/>
                <p:nvPr/>
              </p:nvCxnSpPr>
              <p:spPr>
                <a:xfrm>
                  <a:off x="871002" y="5261911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395D897-90A8-483C-B099-3BAC47281CA7}"/>
                    </a:ext>
                  </a:extLst>
                </p:cNvPr>
                <p:cNvCxnSpPr/>
                <p:nvPr/>
              </p:nvCxnSpPr>
              <p:spPr>
                <a:xfrm>
                  <a:off x="871000" y="5351254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79809C5-B4CC-4969-9548-861183C0A3EF}"/>
                    </a:ext>
                  </a:extLst>
                </p:cNvPr>
                <p:cNvCxnSpPr/>
                <p:nvPr/>
              </p:nvCxnSpPr>
              <p:spPr>
                <a:xfrm>
                  <a:off x="870999" y="5435824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B28A570-0FB3-4884-A33F-3DF161EB6512}"/>
                    </a:ext>
                  </a:extLst>
                </p:cNvPr>
                <p:cNvCxnSpPr/>
                <p:nvPr/>
              </p:nvCxnSpPr>
              <p:spPr>
                <a:xfrm>
                  <a:off x="870999" y="5538224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A9E3BD4-E584-41A7-A536-1E2B55D04529}"/>
                    </a:ext>
                  </a:extLst>
                </p:cNvPr>
                <p:cNvCxnSpPr/>
                <p:nvPr/>
              </p:nvCxnSpPr>
              <p:spPr>
                <a:xfrm>
                  <a:off x="870998" y="5622794"/>
                  <a:ext cx="120586" cy="113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13C66709-4B4C-44BC-8AFD-6E56F8B88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4227" y="4274001"/>
              <a:ext cx="233168" cy="65151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C9F77803-F5D2-4C64-A3E8-956B9C8742D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693268" y="5861889"/>
              <a:ext cx="233168" cy="65151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B6E898A-87A2-45BB-B622-00BD52A9E286}"/>
                    </a:ext>
                  </a:extLst>
                </p:cNvPr>
                <p:cNvSpPr txBox="1"/>
                <p:nvPr/>
              </p:nvSpPr>
              <p:spPr>
                <a:xfrm>
                  <a:off x="2908209" y="4347401"/>
                  <a:ext cx="532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B6E898A-87A2-45BB-B622-00BD52A9E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209" y="4347401"/>
                  <a:ext cx="5327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400444C-C732-4E35-B049-480223044195}"/>
                    </a:ext>
                  </a:extLst>
                </p:cNvPr>
                <p:cNvSpPr txBox="1"/>
                <p:nvPr/>
              </p:nvSpPr>
              <p:spPr>
                <a:xfrm>
                  <a:off x="2982531" y="6169580"/>
                  <a:ext cx="532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400444C-C732-4E35-B049-480223044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2531" y="6169580"/>
                  <a:ext cx="53275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922A905-7657-49A0-B9C9-6523F6A842C4}"/>
                </a:ext>
              </a:extLst>
            </p:cNvPr>
            <p:cNvCxnSpPr/>
            <p:nvPr/>
          </p:nvCxnSpPr>
          <p:spPr>
            <a:xfrm>
              <a:off x="3440963" y="4783858"/>
              <a:ext cx="0" cy="13750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C43728-B7A7-4FBA-B550-9AA8FCD73A62}"/>
                    </a:ext>
                  </a:extLst>
                </p:cNvPr>
                <p:cNvSpPr txBox="1"/>
                <p:nvPr/>
              </p:nvSpPr>
              <p:spPr>
                <a:xfrm>
                  <a:off x="3331020" y="5234443"/>
                  <a:ext cx="532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C43728-B7A7-4FBA-B550-9AA8FCD73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020" y="5234443"/>
                  <a:ext cx="53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E71935-C04D-43FB-9BFB-A931C227478B}"/>
                  </a:ext>
                </a:extLst>
              </p:cNvPr>
              <p:cNvSpPr txBox="1"/>
              <p:nvPr/>
            </p:nvSpPr>
            <p:spPr>
              <a:xfrm>
                <a:off x="416688" y="2572993"/>
                <a:ext cx="41980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E71935-C04D-43FB-9BFB-A931C227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8" y="2572993"/>
                <a:ext cx="419804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E71935-C04D-43FB-9BFB-A931C227478B}"/>
                  </a:ext>
                </a:extLst>
              </p:cNvPr>
              <p:cNvSpPr txBox="1"/>
              <p:nvPr/>
            </p:nvSpPr>
            <p:spPr>
              <a:xfrm>
                <a:off x="155575" y="3610466"/>
                <a:ext cx="5653913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̈"/>
                          <m:ctrlPr>
                            <a:rPr 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̇"/>
                          <m:ctrlPr>
                            <a:rPr 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𝒌𝒙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E71935-C04D-43FB-9BFB-A931C227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3610466"/>
                <a:ext cx="5653913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67" y="2093413"/>
            <a:ext cx="409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Newton's second law</a:t>
            </a:r>
          </a:p>
        </p:txBody>
      </p:sp>
      <p:sp>
        <p:nvSpPr>
          <p:cNvPr id="6" name="Down Arrow 5"/>
          <p:cNvSpPr/>
          <p:nvPr/>
        </p:nvSpPr>
        <p:spPr>
          <a:xfrm>
            <a:off x="2332505" y="3062613"/>
            <a:ext cx="331722" cy="389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75956" y="1344364"/>
            <a:ext cx="443363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Electromagnet model</a:t>
            </a:r>
            <a:endParaRPr lang="en-US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5715" y="1296053"/>
            <a:ext cx="443363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Mechanical model</a:t>
            </a:r>
            <a:endParaRPr lang="en-US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17E9DC-51C6-4923-97CE-E7649651BB25}"/>
                  </a:ext>
                </a:extLst>
              </p:cNvPr>
              <p:cNvSpPr txBox="1"/>
              <p:nvPr/>
            </p:nvSpPr>
            <p:spPr>
              <a:xfrm>
                <a:off x="7056054" y="3503659"/>
                <a:ext cx="4272512" cy="84285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"/>
                          <m:ctrlPr>
                            <a:rPr 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17E9DC-51C6-4923-97CE-E7649651B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054" y="3503659"/>
                <a:ext cx="4272512" cy="842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7443974" y="4489884"/>
            <a:ext cx="3762806" cy="2213003"/>
            <a:chOff x="7443974" y="4050972"/>
            <a:chExt cx="3762806" cy="2213003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BBB6883-8287-4FD2-A361-36252FD5325C}"/>
                </a:ext>
              </a:extLst>
            </p:cNvPr>
            <p:cNvCxnSpPr/>
            <p:nvPr/>
          </p:nvCxnSpPr>
          <p:spPr>
            <a:xfrm flipV="1">
              <a:off x="8798544" y="4050972"/>
              <a:ext cx="0" cy="1193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91B3AF-D086-4E20-A406-3EAEB0CF955B}"/>
                </a:ext>
              </a:extLst>
            </p:cNvPr>
            <p:cNvCxnSpPr/>
            <p:nvPr/>
          </p:nvCxnSpPr>
          <p:spPr>
            <a:xfrm flipV="1">
              <a:off x="10627344" y="4063671"/>
              <a:ext cx="0" cy="1193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AE261DA-2EAA-4275-9795-AB55BA3E110A}"/>
                </a:ext>
              </a:extLst>
            </p:cNvPr>
            <p:cNvCxnSpPr/>
            <p:nvPr/>
          </p:nvCxnSpPr>
          <p:spPr>
            <a:xfrm>
              <a:off x="8798544" y="4063671"/>
              <a:ext cx="1828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944775-CAD0-4C2F-B8E6-5FE5C810FC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8544" y="5244772"/>
              <a:ext cx="39793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7BCCB0-B07B-4A90-B529-017AADB7129F}"/>
                </a:ext>
              </a:extLst>
            </p:cNvPr>
            <p:cNvCxnSpPr>
              <a:cxnSpLocks/>
            </p:cNvCxnSpPr>
            <p:nvPr/>
          </p:nvCxnSpPr>
          <p:spPr>
            <a:xfrm>
              <a:off x="9535144" y="5257471"/>
              <a:ext cx="34713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93C9BC-AFC4-41BE-B126-F3DA7CF0D5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04010" y="5257471"/>
              <a:ext cx="4233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DF5FBD-682E-4194-B383-182225664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5144" y="4436204"/>
              <a:ext cx="0" cy="8212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F53843-7279-4F6E-8420-E949635CE8B9}"/>
                </a:ext>
              </a:extLst>
            </p:cNvPr>
            <p:cNvCxnSpPr>
              <a:cxnSpLocks/>
            </p:cNvCxnSpPr>
            <p:nvPr/>
          </p:nvCxnSpPr>
          <p:spPr>
            <a:xfrm>
              <a:off x="9188011" y="4436204"/>
              <a:ext cx="34713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D4BAAF-3A10-4065-BBC7-B869D70C8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6477" y="4436204"/>
              <a:ext cx="0" cy="8212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B12D7CA-163F-4DFB-A1BD-B14222998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4010" y="4436204"/>
              <a:ext cx="0" cy="8212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C9892A6-06F6-40F3-8749-48ABBA39C7F6}"/>
                </a:ext>
              </a:extLst>
            </p:cNvPr>
            <p:cNvCxnSpPr>
              <a:cxnSpLocks/>
            </p:cNvCxnSpPr>
            <p:nvPr/>
          </p:nvCxnSpPr>
          <p:spPr>
            <a:xfrm>
              <a:off x="9856877" y="4436204"/>
              <a:ext cx="34713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83F744-CE18-4F3C-BD01-2FCE06235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5343" y="4436204"/>
              <a:ext cx="0" cy="8212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: Shape 29">
              <a:extLst>
                <a:ext uri="{FF2B5EF4-FFF2-40B4-BE49-F238E27FC236}">
                  <a16:creationId xmlns:a16="http://schemas.microsoft.com/office/drawing/2014/main" id="{3D794C2E-8432-4743-92A3-A44CC96F521D}"/>
                </a:ext>
              </a:extLst>
            </p:cNvPr>
            <p:cNvSpPr/>
            <p:nvPr/>
          </p:nvSpPr>
          <p:spPr>
            <a:xfrm>
              <a:off x="9348877" y="4508172"/>
              <a:ext cx="787400" cy="203200"/>
            </a:xfrm>
            <a:custGeom>
              <a:avLst/>
              <a:gdLst>
                <a:gd name="connsiteX0" fmla="*/ 194733 w 787400"/>
                <a:gd name="connsiteY0" fmla="*/ 203200 h 203200"/>
                <a:gd name="connsiteX1" fmla="*/ 152400 w 787400"/>
                <a:gd name="connsiteY1" fmla="*/ 194733 h 203200"/>
                <a:gd name="connsiteX2" fmla="*/ 118533 w 787400"/>
                <a:gd name="connsiteY2" fmla="*/ 186266 h 203200"/>
                <a:gd name="connsiteX3" fmla="*/ 67733 w 787400"/>
                <a:gd name="connsiteY3" fmla="*/ 177800 h 203200"/>
                <a:gd name="connsiteX4" fmla="*/ 25400 w 787400"/>
                <a:gd name="connsiteY4" fmla="*/ 152400 h 203200"/>
                <a:gd name="connsiteX5" fmla="*/ 0 w 787400"/>
                <a:gd name="connsiteY5" fmla="*/ 84666 h 203200"/>
                <a:gd name="connsiteX6" fmla="*/ 33867 w 787400"/>
                <a:gd name="connsiteY6" fmla="*/ 16933 h 203200"/>
                <a:gd name="connsiteX7" fmla="*/ 101600 w 787400"/>
                <a:gd name="connsiteY7" fmla="*/ 0 h 203200"/>
                <a:gd name="connsiteX8" fmla="*/ 389467 w 787400"/>
                <a:gd name="connsiteY8" fmla="*/ 8466 h 203200"/>
                <a:gd name="connsiteX9" fmla="*/ 431800 w 787400"/>
                <a:gd name="connsiteY9" fmla="*/ 16933 h 203200"/>
                <a:gd name="connsiteX10" fmla="*/ 558800 w 787400"/>
                <a:gd name="connsiteY10" fmla="*/ 25400 h 203200"/>
                <a:gd name="connsiteX11" fmla="*/ 711200 w 787400"/>
                <a:gd name="connsiteY11" fmla="*/ 42333 h 203200"/>
                <a:gd name="connsiteX12" fmla="*/ 778933 w 787400"/>
                <a:gd name="connsiteY12" fmla="*/ 101600 h 203200"/>
                <a:gd name="connsiteX13" fmla="*/ 787400 w 787400"/>
                <a:gd name="connsiteY13" fmla="*/ 127000 h 203200"/>
                <a:gd name="connsiteX14" fmla="*/ 736600 w 787400"/>
                <a:gd name="connsiteY14" fmla="*/ 160866 h 203200"/>
                <a:gd name="connsiteX15" fmla="*/ 677333 w 787400"/>
                <a:gd name="connsiteY15" fmla="*/ 186266 h 203200"/>
                <a:gd name="connsiteX16" fmla="*/ 533400 w 787400"/>
                <a:gd name="connsiteY16" fmla="*/ 186266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7400" h="203200">
                  <a:moveTo>
                    <a:pt x="194733" y="203200"/>
                  </a:moveTo>
                  <a:cubicBezTo>
                    <a:pt x="180622" y="200378"/>
                    <a:pt x="166448" y="197855"/>
                    <a:pt x="152400" y="194733"/>
                  </a:cubicBezTo>
                  <a:cubicBezTo>
                    <a:pt x="141041" y="192209"/>
                    <a:pt x="129943" y="188548"/>
                    <a:pt x="118533" y="186266"/>
                  </a:cubicBezTo>
                  <a:cubicBezTo>
                    <a:pt x="101699" y="182899"/>
                    <a:pt x="84666" y="180622"/>
                    <a:pt x="67733" y="177800"/>
                  </a:cubicBezTo>
                  <a:cubicBezTo>
                    <a:pt x="53622" y="169333"/>
                    <a:pt x="37036" y="164036"/>
                    <a:pt x="25400" y="152400"/>
                  </a:cubicBezTo>
                  <a:cubicBezTo>
                    <a:pt x="10643" y="137642"/>
                    <a:pt x="4725" y="103564"/>
                    <a:pt x="0" y="84666"/>
                  </a:cubicBezTo>
                  <a:cubicBezTo>
                    <a:pt x="4208" y="72042"/>
                    <a:pt x="11131" y="26027"/>
                    <a:pt x="33867" y="16933"/>
                  </a:cubicBezTo>
                  <a:cubicBezTo>
                    <a:pt x="55475" y="8290"/>
                    <a:pt x="101600" y="0"/>
                    <a:pt x="101600" y="0"/>
                  </a:cubicBezTo>
                  <a:cubicBezTo>
                    <a:pt x="197556" y="2822"/>
                    <a:pt x="293596" y="3550"/>
                    <a:pt x="389467" y="8466"/>
                  </a:cubicBezTo>
                  <a:cubicBezTo>
                    <a:pt x="403839" y="9203"/>
                    <a:pt x="417481" y="15501"/>
                    <a:pt x="431800" y="16933"/>
                  </a:cubicBezTo>
                  <a:cubicBezTo>
                    <a:pt x="474017" y="21155"/>
                    <a:pt x="516498" y="22146"/>
                    <a:pt x="558800" y="25400"/>
                  </a:cubicBezTo>
                  <a:cubicBezTo>
                    <a:pt x="647848" y="32250"/>
                    <a:pt x="636413" y="31649"/>
                    <a:pt x="711200" y="42333"/>
                  </a:cubicBezTo>
                  <a:cubicBezTo>
                    <a:pt x="749301" y="67734"/>
                    <a:pt x="761294" y="66322"/>
                    <a:pt x="778933" y="101600"/>
                  </a:cubicBezTo>
                  <a:cubicBezTo>
                    <a:pt x="782924" y="109582"/>
                    <a:pt x="784578" y="118533"/>
                    <a:pt x="787400" y="127000"/>
                  </a:cubicBezTo>
                  <a:cubicBezTo>
                    <a:pt x="747468" y="166932"/>
                    <a:pt x="779487" y="142486"/>
                    <a:pt x="736600" y="160866"/>
                  </a:cubicBezTo>
                  <a:cubicBezTo>
                    <a:pt x="726408" y="165234"/>
                    <a:pt x="692322" y="185517"/>
                    <a:pt x="677333" y="186266"/>
                  </a:cubicBezTo>
                  <a:cubicBezTo>
                    <a:pt x="629415" y="188662"/>
                    <a:pt x="581378" y="186266"/>
                    <a:pt x="533400" y="186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30">
              <a:extLst>
                <a:ext uri="{FF2B5EF4-FFF2-40B4-BE49-F238E27FC236}">
                  <a16:creationId xmlns:a16="http://schemas.microsoft.com/office/drawing/2014/main" id="{2995B341-27F8-4C30-BDCB-B778B68502BD}"/>
                </a:ext>
              </a:extLst>
            </p:cNvPr>
            <p:cNvSpPr/>
            <p:nvPr/>
          </p:nvSpPr>
          <p:spPr>
            <a:xfrm>
              <a:off x="9319244" y="4571673"/>
              <a:ext cx="787400" cy="203200"/>
            </a:xfrm>
            <a:custGeom>
              <a:avLst/>
              <a:gdLst>
                <a:gd name="connsiteX0" fmla="*/ 194733 w 787400"/>
                <a:gd name="connsiteY0" fmla="*/ 203200 h 203200"/>
                <a:gd name="connsiteX1" fmla="*/ 152400 w 787400"/>
                <a:gd name="connsiteY1" fmla="*/ 194733 h 203200"/>
                <a:gd name="connsiteX2" fmla="*/ 118533 w 787400"/>
                <a:gd name="connsiteY2" fmla="*/ 186266 h 203200"/>
                <a:gd name="connsiteX3" fmla="*/ 67733 w 787400"/>
                <a:gd name="connsiteY3" fmla="*/ 177800 h 203200"/>
                <a:gd name="connsiteX4" fmla="*/ 25400 w 787400"/>
                <a:gd name="connsiteY4" fmla="*/ 152400 h 203200"/>
                <a:gd name="connsiteX5" fmla="*/ 0 w 787400"/>
                <a:gd name="connsiteY5" fmla="*/ 84666 h 203200"/>
                <a:gd name="connsiteX6" fmla="*/ 33867 w 787400"/>
                <a:gd name="connsiteY6" fmla="*/ 16933 h 203200"/>
                <a:gd name="connsiteX7" fmla="*/ 101600 w 787400"/>
                <a:gd name="connsiteY7" fmla="*/ 0 h 203200"/>
                <a:gd name="connsiteX8" fmla="*/ 389467 w 787400"/>
                <a:gd name="connsiteY8" fmla="*/ 8466 h 203200"/>
                <a:gd name="connsiteX9" fmla="*/ 431800 w 787400"/>
                <a:gd name="connsiteY9" fmla="*/ 16933 h 203200"/>
                <a:gd name="connsiteX10" fmla="*/ 558800 w 787400"/>
                <a:gd name="connsiteY10" fmla="*/ 25400 h 203200"/>
                <a:gd name="connsiteX11" fmla="*/ 711200 w 787400"/>
                <a:gd name="connsiteY11" fmla="*/ 42333 h 203200"/>
                <a:gd name="connsiteX12" fmla="*/ 778933 w 787400"/>
                <a:gd name="connsiteY12" fmla="*/ 101600 h 203200"/>
                <a:gd name="connsiteX13" fmla="*/ 787400 w 787400"/>
                <a:gd name="connsiteY13" fmla="*/ 127000 h 203200"/>
                <a:gd name="connsiteX14" fmla="*/ 736600 w 787400"/>
                <a:gd name="connsiteY14" fmla="*/ 160866 h 203200"/>
                <a:gd name="connsiteX15" fmla="*/ 677333 w 787400"/>
                <a:gd name="connsiteY15" fmla="*/ 186266 h 203200"/>
                <a:gd name="connsiteX16" fmla="*/ 533400 w 787400"/>
                <a:gd name="connsiteY16" fmla="*/ 186266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7400" h="203200">
                  <a:moveTo>
                    <a:pt x="194733" y="203200"/>
                  </a:moveTo>
                  <a:cubicBezTo>
                    <a:pt x="180622" y="200378"/>
                    <a:pt x="166448" y="197855"/>
                    <a:pt x="152400" y="194733"/>
                  </a:cubicBezTo>
                  <a:cubicBezTo>
                    <a:pt x="141041" y="192209"/>
                    <a:pt x="129943" y="188548"/>
                    <a:pt x="118533" y="186266"/>
                  </a:cubicBezTo>
                  <a:cubicBezTo>
                    <a:pt x="101699" y="182899"/>
                    <a:pt x="84666" y="180622"/>
                    <a:pt x="67733" y="177800"/>
                  </a:cubicBezTo>
                  <a:cubicBezTo>
                    <a:pt x="53622" y="169333"/>
                    <a:pt x="37036" y="164036"/>
                    <a:pt x="25400" y="152400"/>
                  </a:cubicBezTo>
                  <a:cubicBezTo>
                    <a:pt x="10643" y="137642"/>
                    <a:pt x="4725" y="103564"/>
                    <a:pt x="0" y="84666"/>
                  </a:cubicBezTo>
                  <a:cubicBezTo>
                    <a:pt x="4208" y="72042"/>
                    <a:pt x="11131" y="26027"/>
                    <a:pt x="33867" y="16933"/>
                  </a:cubicBezTo>
                  <a:cubicBezTo>
                    <a:pt x="55475" y="8290"/>
                    <a:pt x="101600" y="0"/>
                    <a:pt x="101600" y="0"/>
                  </a:cubicBezTo>
                  <a:cubicBezTo>
                    <a:pt x="197556" y="2822"/>
                    <a:pt x="293596" y="3550"/>
                    <a:pt x="389467" y="8466"/>
                  </a:cubicBezTo>
                  <a:cubicBezTo>
                    <a:pt x="403839" y="9203"/>
                    <a:pt x="417481" y="15501"/>
                    <a:pt x="431800" y="16933"/>
                  </a:cubicBezTo>
                  <a:cubicBezTo>
                    <a:pt x="474017" y="21155"/>
                    <a:pt x="516498" y="22146"/>
                    <a:pt x="558800" y="25400"/>
                  </a:cubicBezTo>
                  <a:cubicBezTo>
                    <a:pt x="647848" y="32250"/>
                    <a:pt x="636413" y="31649"/>
                    <a:pt x="711200" y="42333"/>
                  </a:cubicBezTo>
                  <a:cubicBezTo>
                    <a:pt x="749301" y="67734"/>
                    <a:pt x="761294" y="66322"/>
                    <a:pt x="778933" y="101600"/>
                  </a:cubicBezTo>
                  <a:cubicBezTo>
                    <a:pt x="782924" y="109582"/>
                    <a:pt x="784578" y="118533"/>
                    <a:pt x="787400" y="127000"/>
                  </a:cubicBezTo>
                  <a:cubicBezTo>
                    <a:pt x="747468" y="166932"/>
                    <a:pt x="779487" y="142486"/>
                    <a:pt x="736600" y="160866"/>
                  </a:cubicBezTo>
                  <a:cubicBezTo>
                    <a:pt x="726408" y="165234"/>
                    <a:pt x="692322" y="185517"/>
                    <a:pt x="677333" y="186266"/>
                  </a:cubicBezTo>
                  <a:cubicBezTo>
                    <a:pt x="629415" y="188662"/>
                    <a:pt x="581378" y="186266"/>
                    <a:pt x="533400" y="186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31">
              <a:extLst>
                <a:ext uri="{FF2B5EF4-FFF2-40B4-BE49-F238E27FC236}">
                  <a16:creationId xmlns:a16="http://schemas.microsoft.com/office/drawing/2014/main" id="{603CE42B-EADE-437D-8304-76BB540A7BAE}"/>
                </a:ext>
              </a:extLst>
            </p:cNvPr>
            <p:cNvSpPr/>
            <p:nvPr/>
          </p:nvSpPr>
          <p:spPr>
            <a:xfrm>
              <a:off x="9342528" y="4656339"/>
              <a:ext cx="787400" cy="203200"/>
            </a:xfrm>
            <a:custGeom>
              <a:avLst/>
              <a:gdLst>
                <a:gd name="connsiteX0" fmla="*/ 194733 w 787400"/>
                <a:gd name="connsiteY0" fmla="*/ 203200 h 203200"/>
                <a:gd name="connsiteX1" fmla="*/ 152400 w 787400"/>
                <a:gd name="connsiteY1" fmla="*/ 194733 h 203200"/>
                <a:gd name="connsiteX2" fmla="*/ 118533 w 787400"/>
                <a:gd name="connsiteY2" fmla="*/ 186266 h 203200"/>
                <a:gd name="connsiteX3" fmla="*/ 67733 w 787400"/>
                <a:gd name="connsiteY3" fmla="*/ 177800 h 203200"/>
                <a:gd name="connsiteX4" fmla="*/ 25400 w 787400"/>
                <a:gd name="connsiteY4" fmla="*/ 152400 h 203200"/>
                <a:gd name="connsiteX5" fmla="*/ 0 w 787400"/>
                <a:gd name="connsiteY5" fmla="*/ 84666 h 203200"/>
                <a:gd name="connsiteX6" fmla="*/ 33867 w 787400"/>
                <a:gd name="connsiteY6" fmla="*/ 16933 h 203200"/>
                <a:gd name="connsiteX7" fmla="*/ 101600 w 787400"/>
                <a:gd name="connsiteY7" fmla="*/ 0 h 203200"/>
                <a:gd name="connsiteX8" fmla="*/ 389467 w 787400"/>
                <a:gd name="connsiteY8" fmla="*/ 8466 h 203200"/>
                <a:gd name="connsiteX9" fmla="*/ 431800 w 787400"/>
                <a:gd name="connsiteY9" fmla="*/ 16933 h 203200"/>
                <a:gd name="connsiteX10" fmla="*/ 558800 w 787400"/>
                <a:gd name="connsiteY10" fmla="*/ 25400 h 203200"/>
                <a:gd name="connsiteX11" fmla="*/ 711200 w 787400"/>
                <a:gd name="connsiteY11" fmla="*/ 42333 h 203200"/>
                <a:gd name="connsiteX12" fmla="*/ 778933 w 787400"/>
                <a:gd name="connsiteY12" fmla="*/ 101600 h 203200"/>
                <a:gd name="connsiteX13" fmla="*/ 787400 w 787400"/>
                <a:gd name="connsiteY13" fmla="*/ 127000 h 203200"/>
                <a:gd name="connsiteX14" fmla="*/ 736600 w 787400"/>
                <a:gd name="connsiteY14" fmla="*/ 160866 h 203200"/>
                <a:gd name="connsiteX15" fmla="*/ 677333 w 787400"/>
                <a:gd name="connsiteY15" fmla="*/ 186266 h 203200"/>
                <a:gd name="connsiteX16" fmla="*/ 533400 w 787400"/>
                <a:gd name="connsiteY16" fmla="*/ 186266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7400" h="203200">
                  <a:moveTo>
                    <a:pt x="194733" y="203200"/>
                  </a:moveTo>
                  <a:cubicBezTo>
                    <a:pt x="180622" y="200378"/>
                    <a:pt x="166448" y="197855"/>
                    <a:pt x="152400" y="194733"/>
                  </a:cubicBezTo>
                  <a:cubicBezTo>
                    <a:pt x="141041" y="192209"/>
                    <a:pt x="129943" y="188548"/>
                    <a:pt x="118533" y="186266"/>
                  </a:cubicBezTo>
                  <a:cubicBezTo>
                    <a:pt x="101699" y="182899"/>
                    <a:pt x="84666" y="180622"/>
                    <a:pt x="67733" y="177800"/>
                  </a:cubicBezTo>
                  <a:cubicBezTo>
                    <a:pt x="53622" y="169333"/>
                    <a:pt x="37036" y="164036"/>
                    <a:pt x="25400" y="152400"/>
                  </a:cubicBezTo>
                  <a:cubicBezTo>
                    <a:pt x="10643" y="137642"/>
                    <a:pt x="4725" y="103564"/>
                    <a:pt x="0" y="84666"/>
                  </a:cubicBezTo>
                  <a:cubicBezTo>
                    <a:pt x="4208" y="72042"/>
                    <a:pt x="11131" y="26027"/>
                    <a:pt x="33867" y="16933"/>
                  </a:cubicBezTo>
                  <a:cubicBezTo>
                    <a:pt x="55475" y="8290"/>
                    <a:pt x="101600" y="0"/>
                    <a:pt x="101600" y="0"/>
                  </a:cubicBezTo>
                  <a:cubicBezTo>
                    <a:pt x="197556" y="2822"/>
                    <a:pt x="293596" y="3550"/>
                    <a:pt x="389467" y="8466"/>
                  </a:cubicBezTo>
                  <a:cubicBezTo>
                    <a:pt x="403839" y="9203"/>
                    <a:pt x="417481" y="15501"/>
                    <a:pt x="431800" y="16933"/>
                  </a:cubicBezTo>
                  <a:cubicBezTo>
                    <a:pt x="474017" y="21155"/>
                    <a:pt x="516498" y="22146"/>
                    <a:pt x="558800" y="25400"/>
                  </a:cubicBezTo>
                  <a:cubicBezTo>
                    <a:pt x="647848" y="32250"/>
                    <a:pt x="636413" y="31649"/>
                    <a:pt x="711200" y="42333"/>
                  </a:cubicBezTo>
                  <a:cubicBezTo>
                    <a:pt x="749301" y="67734"/>
                    <a:pt x="761294" y="66322"/>
                    <a:pt x="778933" y="101600"/>
                  </a:cubicBezTo>
                  <a:cubicBezTo>
                    <a:pt x="782924" y="109582"/>
                    <a:pt x="784578" y="118533"/>
                    <a:pt x="787400" y="127000"/>
                  </a:cubicBezTo>
                  <a:cubicBezTo>
                    <a:pt x="747468" y="166932"/>
                    <a:pt x="779487" y="142486"/>
                    <a:pt x="736600" y="160866"/>
                  </a:cubicBezTo>
                  <a:cubicBezTo>
                    <a:pt x="726408" y="165234"/>
                    <a:pt x="692322" y="185517"/>
                    <a:pt x="677333" y="186266"/>
                  </a:cubicBezTo>
                  <a:cubicBezTo>
                    <a:pt x="629415" y="188662"/>
                    <a:pt x="581378" y="186266"/>
                    <a:pt x="533400" y="186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32">
              <a:extLst>
                <a:ext uri="{FF2B5EF4-FFF2-40B4-BE49-F238E27FC236}">
                  <a16:creationId xmlns:a16="http://schemas.microsoft.com/office/drawing/2014/main" id="{76679D15-E47D-4BD7-8559-ADEA38A854E7}"/>
                </a:ext>
              </a:extLst>
            </p:cNvPr>
            <p:cNvSpPr/>
            <p:nvPr/>
          </p:nvSpPr>
          <p:spPr>
            <a:xfrm>
              <a:off x="9312895" y="4719840"/>
              <a:ext cx="787400" cy="203200"/>
            </a:xfrm>
            <a:custGeom>
              <a:avLst/>
              <a:gdLst>
                <a:gd name="connsiteX0" fmla="*/ 194733 w 787400"/>
                <a:gd name="connsiteY0" fmla="*/ 203200 h 203200"/>
                <a:gd name="connsiteX1" fmla="*/ 152400 w 787400"/>
                <a:gd name="connsiteY1" fmla="*/ 194733 h 203200"/>
                <a:gd name="connsiteX2" fmla="*/ 118533 w 787400"/>
                <a:gd name="connsiteY2" fmla="*/ 186266 h 203200"/>
                <a:gd name="connsiteX3" fmla="*/ 67733 w 787400"/>
                <a:gd name="connsiteY3" fmla="*/ 177800 h 203200"/>
                <a:gd name="connsiteX4" fmla="*/ 25400 w 787400"/>
                <a:gd name="connsiteY4" fmla="*/ 152400 h 203200"/>
                <a:gd name="connsiteX5" fmla="*/ 0 w 787400"/>
                <a:gd name="connsiteY5" fmla="*/ 84666 h 203200"/>
                <a:gd name="connsiteX6" fmla="*/ 33867 w 787400"/>
                <a:gd name="connsiteY6" fmla="*/ 16933 h 203200"/>
                <a:gd name="connsiteX7" fmla="*/ 101600 w 787400"/>
                <a:gd name="connsiteY7" fmla="*/ 0 h 203200"/>
                <a:gd name="connsiteX8" fmla="*/ 389467 w 787400"/>
                <a:gd name="connsiteY8" fmla="*/ 8466 h 203200"/>
                <a:gd name="connsiteX9" fmla="*/ 431800 w 787400"/>
                <a:gd name="connsiteY9" fmla="*/ 16933 h 203200"/>
                <a:gd name="connsiteX10" fmla="*/ 558800 w 787400"/>
                <a:gd name="connsiteY10" fmla="*/ 25400 h 203200"/>
                <a:gd name="connsiteX11" fmla="*/ 711200 w 787400"/>
                <a:gd name="connsiteY11" fmla="*/ 42333 h 203200"/>
                <a:gd name="connsiteX12" fmla="*/ 778933 w 787400"/>
                <a:gd name="connsiteY12" fmla="*/ 101600 h 203200"/>
                <a:gd name="connsiteX13" fmla="*/ 787400 w 787400"/>
                <a:gd name="connsiteY13" fmla="*/ 127000 h 203200"/>
                <a:gd name="connsiteX14" fmla="*/ 736600 w 787400"/>
                <a:gd name="connsiteY14" fmla="*/ 160866 h 203200"/>
                <a:gd name="connsiteX15" fmla="*/ 677333 w 787400"/>
                <a:gd name="connsiteY15" fmla="*/ 186266 h 203200"/>
                <a:gd name="connsiteX16" fmla="*/ 533400 w 787400"/>
                <a:gd name="connsiteY16" fmla="*/ 186266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7400" h="203200">
                  <a:moveTo>
                    <a:pt x="194733" y="203200"/>
                  </a:moveTo>
                  <a:cubicBezTo>
                    <a:pt x="180622" y="200378"/>
                    <a:pt x="166448" y="197855"/>
                    <a:pt x="152400" y="194733"/>
                  </a:cubicBezTo>
                  <a:cubicBezTo>
                    <a:pt x="141041" y="192209"/>
                    <a:pt x="129943" y="188548"/>
                    <a:pt x="118533" y="186266"/>
                  </a:cubicBezTo>
                  <a:cubicBezTo>
                    <a:pt x="101699" y="182899"/>
                    <a:pt x="84666" y="180622"/>
                    <a:pt x="67733" y="177800"/>
                  </a:cubicBezTo>
                  <a:cubicBezTo>
                    <a:pt x="53622" y="169333"/>
                    <a:pt x="37036" y="164036"/>
                    <a:pt x="25400" y="152400"/>
                  </a:cubicBezTo>
                  <a:cubicBezTo>
                    <a:pt x="10643" y="137642"/>
                    <a:pt x="4725" y="103564"/>
                    <a:pt x="0" y="84666"/>
                  </a:cubicBezTo>
                  <a:cubicBezTo>
                    <a:pt x="4208" y="72042"/>
                    <a:pt x="11131" y="26027"/>
                    <a:pt x="33867" y="16933"/>
                  </a:cubicBezTo>
                  <a:cubicBezTo>
                    <a:pt x="55475" y="8290"/>
                    <a:pt x="101600" y="0"/>
                    <a:pt x="101600" y="0"/>
                  </a:cubicBezTo>
                  <a:cubicBezTo>
                    <a:pt x="197556" y="2822"/>
                    <a:pt x="293596" y="3550"/>
                    <a:pt x="389467" y="8466"/>
                  </a:cubicBezTo>
                  <a:cubicBezTo>
                    <a:pt x="403839" y="9203"/>
                    <a:pt x="417481" y="15501"/>
                    <a:pt x="431800" y="16933"/>
                  </a:cubicBezTo>
                  <a:cubicBezTo>
                    <a:pt x="474017" y="21155"/>
                    <a:pt x="516498" y="22146"/>
                    <a:pt x="558800" y="25400"/>
                  </a:cubicBezTo>
                  <a:cubicBezTo>
                    <a:pt x="647848" y="32250"/>
                    <a:pt x="636413" y="31649"/>
                    <a:pt x="711200" y="42333"/>
                  </a:cubicBezTo>
                  <a:cubicBezTo>
                    <a:pt x="749301" y="67734"/>
                    <a:pt x="761294" y="66322"/>
                    <a:pt x="778933" y="101600"/>
                  </a:cubicBezTo>
                  <a:cubicBezTo>
                    <a:pt x="782924" y="109582"/>
                    <a:pt x="784578" y="118533"/>
                    <a:pt x="787400" y="127000"/>
                  </a:cubicBezTo>
                  <a:cubicBezTo>
                    <a:pt x="747468" y="166932"/>
                    <a:pt x="779487" y="142486"/>
                    <a:pt x="736600" y="160866"/>
                  </a:cubicBezTo>
                  <a:cubicBezTo>
                    <a:pt x="726408" y="165234"/>
                    <a:pt x="692322" y="185517"/>
                    <a:pt x="677333" y="186266"/>
                  </a:cubicBezTo>
                  <a:cubicBezTo>
                    <a:pt x="629415" y="188662"/>
                    <a:pt x="581378" y="186266"/>
                    <a:pt x="533400" y="186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33">
              <a:extLst>
                <a:ext uri="{FF2B5EF4-FFF2-40B4-BE49-F238E27FC236}">
                  <a16:creationId xmlns:a16="http://schemas.microsoft.com/office/drawing/2014/main" id="{4319220F-40E0-44E9-93E3-90163E35FF10}"/>
                </a:ext>
              </a:extLst>
            </p:cNvPr>
            <p:cNvSpPr/>
            <p:nvPr/>
          </p:nvSpPr>
          <p:spPr>
            <a:xfrm>
              <a:off x="9361292" y="4783337"/>
              <a:ext cx="787400" cy="203200"/>
            </a:xfrm>
            <a:custGeom>
              <a:avLst/>
              <a:gdLst>
                <a:gd name="connsiteX0" fmla="*/ 194733 w 787400"/>
                <a:gd name="connsiteY0" fmla="*/ 203200 h 203200"/>
                <a:gd name="connsiteX1" fmla="*/ 152400 w 787400"/>
                <a:gd name="connsiteY1" fmla="*/ 194733 h 203200"/>
                <a:gd name="connsiteX2" fmla="*/ 118533 w 787400"/>
                <a:gd name="connsiteY2" fmla="*/ 186266 h 203200"/>
                <a:gd name="connsiteX3" fmla="*/ 67733 w 787400"/>
                <a:gd name="connsiteY3" fmla="*/ 177800 h 203200"/>
                <a:gd name="connsiteX4" fmla="*/ 25400 w 787400"/>
                <a:gd name="connsiteY4" fmla="*/ 152400 h 203200"/>
                <a:gd name="connsiteX5" fmla="*/ 0 w 787400"/>
                <a:gd name="connsiteY5" fmla="*/ 84666 h 203200"/>
                <a:gd name="connsiteX6" fmla="*/ 33867 w 787400"/>
                <a:gd name="connsiteY6" fmla="*/ 16933 h 203200"/>
                <a:gd name="connsiteX7" fmla="*/ 101600 w 787400"/>
                <a:gd name="connsiteY7" fmla="*/ 0 h 203200"/>
                <a:gd name="connsiteX8" fmla="*/ 389467 w 787400"/>
                <a:gd name="connsiteY8" fmla="*/ 8466 h 203200"/>
                <a:gd name="connsiteX9" fmla="*/ 431800 w 787400"/>
                <a:gd name="connsiteY9" fmla="*/ 16933 h 203200"/>
                <a:gd name="connsiteX10" fmla="*/ 558800 w 787400"/>
                <a:gd name="connsiteY10" fmla="*/ 25400 h 203200"/>
                <a:gd name="connsiteX11" fmla="*/ 711200 w 787400"/>
                <a:gd name="connsiteY11" fmla="*/ 42333 h 203200"/>
                <a:gd name="connsiteX12" fmla="*/ 778933 w 787400"/>
                <a:gd name="connsiteY12" fmla="*/ 101600 h 203200"/>
                <a:gd name="connsiteX13" fmla="*/ 787400 w 787400"/>
                <a:gd name="connsiteY13" fmla="*/ 127000 h 203200"/>
                <a:gd name="connsiteX14" fmla="*/ 736600 w 787400"/>
                <a:gd name="connsiteY14" fmla="*/ 160866 h 203200"/>
                <a:gd name="connsiteX15" fmla="*/ 677333 w 787400"/>
                <a:gd name="connsiteY15" fmla="*/ 186266 h 203200"/>
                <a:gd name="connsiteX16" fmla="*/ 533400 w 787400"/>
                <a:gd name="connsiteY16" fmla="*/ 186266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7400" h="203200">
                  <a:moveTo>
                    <a:pt x="194733" y="203200"/>
                  </a:moveTo>
                  <a:cubicBezTo>
                    <a:pt x="180622" y="200378"/>
                    <a:pt x="166448" y="197855"/>
                    <a:pt x="152400" y="194733"/>
                  </a:cubicBezTo>
                  <a:cubicBezTo>
                    <a:pt x="141041" y="192209"/>
                    <a:pt x="129943" y="188548"/>
                    <a:pt x="118533" y="186266"/>
                  </a:cubicBezTo>
                  <a:cubicBezTo>
                    <a:pt x="101699" y="182899"/>
                    <a:pt x="84666" y="180622"/>
                    <a:pt x="67733" y="177800"/>
                  </a:cubicBezTo>
                  <a:cubicBezTo>
                    <a:pt x="53622" y="169333"/>
                    <a:pt x="37036" y="164036"/>
                    <a:pt x="25400" y="152400"/>
                  </a:cubicBezTo>
                  <a:cubicBezTo>
                    <a:pt x="10643" y="137642"/>
                    <a:pt x="4725" y="103564"/>
                    <a:pt x="0" y="84666"/>
                  </a:cubicBezTo>
                  <a:cubicBezTo>
                    <a:pt x="4208" y="72042"/>
                    <a:pt x="11131" y="26027"/>
                    <a:pt x="33867" y="16933"/>
                  </a:cubicBezTo>
                  <a:cubicBezTo>
                    <a:pt x="55475" y="8290"/>
                    <a:pt x="101600" y="0"/>
                    <a:pt x="101600" y="0"/>
                  </a:cubicBezTo>
                  <a:cubicBezTo>
                    <a:pt x="197556" y="2822"/>
                    <a:pt x="293596" y="3550"/>
                    <a:pt x="389467" y="8466"/>
                  </a:cubicBezTo>
                  <a:cubicBezTo>
                    <a:pt x="403839" y="9203"/>
                    <a:pt x="417481" y="15501"/>
                    <a:pt x="431800" y="16933"/>
                  </a:cubicBezTo>
                  <a:cubicBezTo>
                    <a:pt x="474017" y="21155"/>
                    <a:pt x="516498" y="22146"/>
                    <a:pt x="558800" y="25400"/>
                  </a:cubicBezTo>
                  <a:cubicBezTo>
                    <a:pt x="647848" y="32250"/>
                    <a:pt x="636413" y="31649"/>
                    <a:pt x="711200" y="42333"/>
                  </a:cubicBezTo>
                  <a:cubicBezTo>
                    <a:pt x="749301" y="67734"/>
                    <a:pt x="761294" y="66322"/>
                    <a:pt x="778933" y="101600"/>
                  </a:cubicBezTo>
                  <a:cubicBezTo>
                    <a:pt x="782924" y="109582"/>
                    <a:pt x="784578" y="118533"/>
                    <a:pt x="787400" y="127000"/>
                  </a:cubicBezTo>
                  <a:cubicBezTo>
                    <a:pt x="747468" y="166932"/>
                    <a:pt x="779487" y="142486"/>
                    <a:pt x="736600" y="160866"/>
                  </a:cubicBezTo>
                  <a:cubicBezTo>
                    <a:pt x="726408" y="165234"/>
                    <a:pt x="692322" y="185517"/>
                    <a:pt x="677333" y="186266"/>
                  </a:cubicBezTo>
                  <a:cubicBezTo>
                    <a:pt x="629415" y="188662"/>
                    <a:pt x="581378" y="186266"/>
                    <a:pt x="533400" y="186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34">
              <a:extLst>
                <a:ext uri="{FF2B5EF4-FFF2-40B4-BE49-F238E27FC236}">
                  <a16:creationId xmlns:a16="http://schemas.microsoft.com/office/drawing/2014/main" id="{F7E5BF99-E218-48C5-AF87-1C54DC813DE8}"/>
                </a:ext>
              </a:extLst>
            </p:cNvPr>
            <p:cNvSpPr/>
            <p:nvPr/>
          </p:nvSpPr>
          <p:spPr>
            <a:xfrm>
              <a:off x="9331659" y="4846838"/>
              <a:ext cx="787400" cy="203200"/>
            </a:xfrm>
            <a:custGeom>
              <a:avLst/>
              <a:gdLst>
                <a:gd name="connsiteX0" fmla="*/ 194733 w 787400"/>
                <a:gd name="connsiteY0" fmla="*/ 203200 h 203200"/>
                <a:gd name="connsiteX1" fmla="*/ 152400 w 787400"/>
                <a:gd name="connsiteY1" fmla="*/ 194733 h 203200"/>
                <a:gd name="connsiteX2" fmla="*/ 118533 w 787400"/>
                <a:gd name="connsiteY2" fmla="*/ 186266 h 203200"/>
                <a:gd name="connsiteX3" fmla="*/ 67733 w 787400"/>
                <a:gd name="connsiteY3" fmla="*/ 177800 h 203200"/>
                <a:gd name="connsiteX4" fmla="*/ 25400 w 787400"/>
                <a:gd name="connsiteY4" fmla="*/ 152400 h 203200"/>
                <a:gd name="connsiteX5" fmla="*/ 0 w 787400"/>
                <a:gd name="connsiteY5" fmla="*/ 84666 h 203200"/>
                <a:gd name="connsiteX6" fmla="*/ 33867 w 787400"/>
                <a:gd name="connsiteY6" fmla="*/ 16933 h 203200"/>
                <a:gd name="connsiteX7" fmla="*/ 101600 w 787400"/>
                <a:gd name="connsiteY7" fmla="*/ 0 h 203200"/>
                <a:gd name="connsiteX8" fmla="*/ 389467 w 787400"/>
                <a:gd name="connsiteY8" fmla="*/ 8466 h 203200"/>
                <a:gd name="connsiteX9" fmla="*/ 431800 w 787400"/>
                <a:gd name="connsiteY9" fmla="*/ 16933 h 203200"/>
                <a:gd name="connsiteX10" fmla="*/ 558800 w 787400"/>
                <a:gd name="connsiteY10" fmla="*/ 25400 h 203200"/>
                <a:gd name="connsiteX11" fmla="*/ 711200 w 787400"/>
                <a:gd name="connsiteY11" fmla="*/ 42333 h 203200"/>
                <a:gd name="connsiteX12" fmla="*/ 778933 w 787400"/>
                <a:gd name="connsiteY12" fmla="*/ 101600 h 203200"/>
                <a:gd name="connsiteX13" fmla="*/ 787400 w 787400"/>
                <a:gd name="connsiteY13" fmla="*/ 127000 h 203200"/>
                <a:gd name="connsiteX14" fmla="*/ 736600 w 787400"/>
                <a:gd name="connsiteY14" fmla="*/ 160866 h 203200"/>
                <a:gd name="connsiteX15" fmla="*/ 677333 w 787400"/>
                <a:gd name="connsiteY15" fmla="*/ 186266 h 203200"/>
                <a:gd name="connsiteX16" fmla="*/ 533400 w 787400"/>
                <a:gd name="connsiteY16" fmla="*/ 186266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7400" h="203200">
                  <a:moveTo>
                    <a:pt x="194733" y="203200"/>
                  </a:moveTo>
                  <a:cubicBezTo>
                    <a:pt x="180622" y="200378"/>
                    <a:pt x="166448" y="197855"/>
                    <a:pt x="152400" y="194733"/>
                  </a:cubicBezTo>
                  <a:cubicBezTo>
                    <a:pt x="141041" y="192209"/>
                    <a:pt x="129943" y="188548"/>
                    <a:pt x="118533" y="186266"/>
                  </a:cubicBezTo>
                  <a:cubicBezTo>
                    <a:pt x="101699" y="182899"/>
                    <a:pt x="84666" y="180622"/>
                    <a:pt x="67733" y="177800"/>
                  </a:cubicBezTo>
                  <a:cubicBezTo>
                    <a:pt x="53622" y="169333"/>
                    <a:pt x="37036" y="164036"/>
                    <a:pt x="25400" y="152400"/>
                  </a:cubicBezTo>
                  <a:cubicBezTo>
                    <a:pt x="10643" y="137642"/>
                    <a:pt x="4725" y="103564"/>
                    <a:pt x="0" y="84666"/>
                  </a:cubicBezTo>
                  <a:cubicBezTo>
                    <a:pt x="4208" y="72042"/>
                    <a:pt x="11131" y="26027"/>
                    <a:pt x="33867" y="16933"/>
                  </a:cubicBezTo>
                  <a:cubicBezTo>
                    <a:pt x="55475" y="8290"/>
                    <a:pt x="101600" y="0"/>
                    <a:pt x="101600" y="0"/>
                  </a:cubicBezTo>
                  <a:cubicBezTo>
                    <a:pt x="197556" y="2822"/>
                    <a:pt x="293596" y="3550"/>
                    <a:pt x="389467" y="8466"/>
                  </a:cubicBezTo>
                  <a:cubicBezTo>
                    <a:pt x="403839" y="9203"/>
                    <a:pt x="417481" y="15501"/>
                    <a:pt x="431800" y="16933"/>
                  </a:cubicBezTo>
                  <a:cubicBezTo>
                    <a:pt x="474017" y="21155"/>
                    <a:pt x="516498" y="22146"/>
                    <a:pt x="558800" y="25400"/>
                  </a:cubicBezTo>
                  <a:cubicBezTo>
                    <a:pt x="647848" y="32250"/>
                    <a:pt x="636413" y="31649"/>
                    <a:pt x="711200" y="42333"/>
                  </a:cubicBezTo>
                  <a:cubicBezTo>
                    <a:pt x="749301" y="67734"/>
                    <a:pt x="761294" y="66322"/>
                    <a:pt x="778933" y="101600"/>
                  </a:cubicBezTo>
                  <a:cubicBezTo>
                    <a:pt x="782924" y="109582"/>
                    <a:pt x="784578" y="118533"/>
                    <a:pt x="787400" y="127000"/>
                  </a:cubicBezTo>
                  <a:cubicBezTo>
                    <a:pt x="747468" y="166932"/>
                    <a:pt x="779487" y="142486"/>
                    <a:pt x="736600" y="160866"/>
                  </a:cubicBezTo>
                  <a:cubicBezTo>
                    <a:pt x="726408" y="165234"/>
                    <a:pt x="692322" y="185517"/>
                    <a:pt x="677333" y="186266"/>
                  </a:cubicBezTo>
                  <a:cubicBezTo>
                    <a:pt x="629415" y="188662"/>
                    <a:pt x="581378" y="186266"/>
                    <a:pt x="533400" y="186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35">
              <a:extLst>
                <a:ext uri="{FF2B5EF4-FFF2-40B4-BE49-F238E27FC236}">
                  <a16:creationId xmlns:a16="http://schemas.microsoft.com/office/drawing/2014/main" id="{2876663B-896E-41CF-B83B-D19038C57FB9}"/>
                </a:ext>
              </a:extLst>
            </p:cNvPr>
            <p:cNvSpPr/>
            <p:nvPr/>
          </p:nvSpPr>
          <p:spPr>
            <a:xfrm>
              <a:off x="9354943" y="4931504"/>
              <a:ext cx="787400" cy="203200"/>
            </a:xfrm>
            <a:custGeom>
              <a:avLst/>
              <a:gdLst>
                <a:gd name="connsiteX0" fmla="*/ 194733 w 787400"/>
                <a:gd name="connsiteY0" fmla="*/ 203200 h 203200"/>
                <a:gd name="connsiteX1" fmla="*/ 152400 w 787400"/>
                <a:gd name="connsiteY1" fmla="*/ 194733 h 203200"/>
                <a:gd name="connsiteX2" fmla="*/ 118533 w 787400"/>
                <a:gd name="connsiteY2" fmla="*/ 186266 h 203200"/>
                <a:gd name="connsiteX3" fmla="*/ 67733 w 787400"/>
                <a:gd name="connsiteY3" fmla="*/ 177800 h 203200"/>
                <a:gd name="connsiteX4" fmla="*/ 25400 w 787400"/>
                <a:gd name="connsiteY4" fmla="*/ 152400 h 203200"/>
                <a:gd name="connsiteX5" fmla="*/ 0 w 787400"/>
                <a:gd name="connsiteY5" fmla="*/ 84666 h 203200"/>
                <a:gd name="connsiteX6" fmla="*/ 33867 w 787400"/>
                <a:gd name="connsiteY6" fmla="*/ 16933 h 203200"/>
                <a:gd name="connsiteX7" fmla="*/ 101600 w 787400"/>
                <a:gd name="connsiteY7" fmla="*/ 0 h 203200"/>
                <a:gd name="connsiteX8" fmla="*/ 389467 w 787400"/>
                <a:gd name="connsiteY8" fmla="*/ 8466 h 203200"/>
                <a:gd name="connsiteX9" fmla="*/ 431800 w 787400"/>
                <a:gd name="connsiteY9" fmla="*/ 16933 h 203200"/>
                <a:gd name="connsiteX10" fmla="*/ 558800 w 787400"/>
                <a:gd name="connsiteY10" fmla="*/ 25400 h 203200"/>
                <a:gd name="connsiteX11" fmla="*/ 711200 w 787400"/>
                <a:gd name="connsiteY11" fmla="*/ 42333 h 203200"/>
                <a:gd name="connsiteX12" fmla="*/ 778933 w 787400"/>
                <a:gd name="connsiteY12" fmla="*/ 101600 h 203200"/>
                <a:gd name="connsiteX13" fmla="*/ 787400 w 787400"/>
                <a:gd name="connsiteY13" fmla="*/ 127000 h 203200"/>
                <a:gd name="connsiteX14" fmla="*/ 736600 w 787400"/>
                <a:gd name="connsiteY14" fmla="*/ 160866 h 203200"/>
                <a:gd name="connsiteX15" fmla="*/ 677333 w 787400"/>
                <a:gd name="connsiteY15" fmla="*/ 186266 h 203200"/>
                <a:gd name="connsiteX16" fmla="*/ 533400 w 787400"/>
                <a:gd name="connsiteY16" fmla="*/ 186266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7400" h="203200">
                  <a:moveTo>
                    <a:pt x="194733" y="203200"/>
                  </a:moveTo>
                  <a:cubicBezTo>
                    <a:pt x="180622" y="200378"/>
                    <a:pt x="166448" y="197855"/>
                    <a:pt x="152400" y="194733"/>
                  </a:cubicBezTo>
                  <a:cubicBezTo>
                    <a:pt x="141041" y="192209"/>
                    <a:pt x="129943" y="188548"/>
                    <a:pt x="118533" y="186266"/>
                  </a:cubicBezTo>
                  <a:cubicBezTo>
                    <a:pt x="101699" y="182899"/>
                    <a:pt x="84666" y="180622"/>
                    <a:pt x="67733" y="177800"/>
                  </a:cubicBezTo>
                  <a:cubicBezTo>
                    <a:pt x="53622" y="169333"/>
                    <a:pt x="37036" y="164036"/>
                    <a:pt x="25400" y="152400"/>
                  </a:cubicBezTo>
                  <a:cubicBezTo>
                    <a:pt x="10643" y="137642"/>
                    <a:pt x="4725" y="103564"/>
                    <a:pt x="0" y="84666"/>
                  </a:cubicBezTo>
                  <a:cubicBezTo>
                    <a:pt x="4208" y="72042"/>
                    <a:pt x="11131" y="26027"/>
                    <a:pt x="33867" y="16933"/>
                  </a:cubicBezTo>
                  <a:cubicBezTo>
                    <a:pt x="55475" y="8290"/>
                    <a:pt x="101600" y="0"/>
                    <a:pt x="101600" y="0"/>
                  </a:cubicBezTo>
                  <a:cubicBezTo>
                    <a:pt x="197556" y="2822"/>
                    <a:pt x="293596" y="3550"/>
                    <a:pt x="389467" y="8466"/>
                  </a:cubicBezTo>
                  <a:cubicBezTo>
                    <a:pt x="403839" y="9203"/>
                    <a:pt x="417481" y="15501"/>
                    <a:pt x="431800" y="16933"/>
                  </a:cubicBezTo>
                  <a:cubicBezTo>
                    <a:pt x="474017" y="21155"/>
                    <a:pt x="516498" y="22146"/>
                    <a:pt x="558800" y="25400"/>
                  </a:cubicBezTo>
                  <a:cubicBezTo>
                    <a:pt x="647848" y="32250"/>
                    <a:pt x="636413" y="31649"/>
                    <a:pt x="711200" y="42333"/>
                  </a:cubicBezTo>
                  <a:cubicBezTo>
                    <a:pt x="749301" y="67734"/>
                    <a:pt x="761294" y="66322"/>
                    <a:pt x="778933" y="101600"/>
                  </a:cubicBezTo>
                  <a:cubicBezTo>
                    <a:pt x="782924" y="109582"/>
                    <a:pt x="784578" y="118533"/>
                    <a:pt x="787400" y="127000"/>
                  </a:cubicBezTo>
                  <a:cubicBezTo>
                    <a:pt x="747468" y="166932"/>
                    <a:pt x="779487" y="142486"/>
                    <a:pt x="736600" y="160866"/>
                  </a:cubicBezTo>
                  <a:cubicBezTo>
                    <a:pt x="726408" y="165234"/>
                    <a:pt x="692322" y="185517"/>
                    <a:pt x="677333" y="186266"/>
                  </a:cubicBezTo>
                  <a:cubicBezTo>
                    <a:pt x="629415" y="188662"/>
                    <a:pt x="581378" y="186266"/>
                    <a:pt x="533400" y="186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36">
              <a:extLst>
                <a:ext uri="{FF2B5EF4-FFF2-40B4-BE49-F238E27FC236}">
                  <a16:creationId xmlns:a16="http://schemas.microsoft.com/office/drawing/2014/main" id="{2AAB4BAD-0B90-4242-823E-00D0A04A66C8}"/>
                </a:ext>
              </a:extLst>
            </p:cNvPr>
            <p:cNvSpPr/>
            <p:nvPr/>
          </p:nvSpPr>
          <p:spPr>
            <a:xfrm>
              <a:off x="9325310" y="4995005"/>
              <a:ext cx="787400" cy="203200"/>
            </a:xfrm>
            <a:custGeom>
              <a:avLst/>
              <a:gdLst>
                <a:gd name="connsiteX0" fmla="*/ 194733 w 787400"/>
                <a:gd name="connsiteY0" fmla="*/ 203200 h 203200"/>
                <a:gd name="connsiteX1" fmla="*/ 152400 w 787400"/>
                <a:gd name="connsiteY1" fmla="*/ 194733 h 203200"/>
                <a:gd name="connsiteX2" fmla="*/ 118533 w 787400"/>
                <a:gd name="connsiteY2" fmla="*/ 186266 h 203200"/>
                <a:gd name="connsiteX3" fmla="*/ 67733 w 787400"/>
                <a:gd name="connsiteY3" fmla="*/ 177800 h 203200"/>
                <a:gd name="connsiteX4" fmla="*/ 25400 w 787400"/>
                <a:gd name="connsiteY4" fmla="*/ 152400 h 203200"/>
                <a:gd name="connsiteX5" fmla="*/ 0 w 787400"/>
                <a:gd name="connsiteY5" fmla="*/ 84666 h 203200"/>
                <a:gd name="connsiteX6" fmla="*/ 33867 w 787400"/>
                <a:gd name="connsiteY6" fmla="*/ 16933 h 203200"/>
                <a:gd name="connsiteX7" fmla="*/ 101600 w 787400"/>
                <a:gd name="connsiteY7" fmla="*/ 0 h 203200"/>
                <a:gd name="connsiteX8" fmla="*/ 389467 w 787400"/>
                <a:gd name="connsiteY8" fmla="*/ 8466 h 203200"/>
                <a:gd name="connsiteX9" fmla="*/ 431800 w 787400"/>
                <a:gd name="connsiteY9" fmla="*/ 16933 h 203200"/>
                <a:gd name="connsiteX10" fmla="*/ 558800 w 787400"/>
                <a:gd name="connsiteY10" fmla="*/ 25400 h 203200"/>
                <a:gd name="connsiteX11" fmla="*/ 711200 w 787400"/>
                <a:gd name="connsiteY11" fmla="*/ 42333 h 203200"/>
                <a:gd name="connsiteX12" fmla="*/ 778933 w 787400"/>
                <a:gd name="connsiteY12" fmla="*/ 101600 h 203200"/>
                <a:gd name="connsiteX13" fmla="*/ 787400 w 787400"/>
                <a:gd name="connsiteY13" fmla="*/ 127000 h 203200"/>
                <a:gd name="connsiteX14" fmla="*/ 736600 w 787400"/>
                <a:gd name="connsiteY14" fmla="*/ 160866 h 203200"/>
                <a:gd name="connsiteX15" fmla="*/ 677333 w 787400"/>
                <a:gd name="connsiteY15" fmla="*/ 186266 h 203200"/>
                <a:gd name="connsiteX16" fmla="*/ 533400 w 787400"/>
                <a:gd name="connsiteY16" fmla="*/ 186266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7400" h="203200">
                  <a:moveTo>
                    <a:pt x="194733" y="203200"/>
                  </a:moveTo>
                  <a:cubicBezTo>
                    <a:pt x="180622" y="200378"/>
                    <a:pt x="166448" y="197855"/>
                    <a:pt x="152400" y="194733"/>
                  </a:cubicBezTo>
                  <a:cubicBezTo>
                    <a:pt x="141041" y="192209"/>
                    <a:pt x="129943" y="188548"/>
                    <a:pt x="118533" y="186266"/>
                  </a:cubicBezTo>
                  <a:cubicBezTo>
                    <a:pt x="101699" y="182899"/>
                    <a:pt x="84666" y="180622"/>
                    <a:pt x="67733" y="177800"/>
                  </a:cubicBezTo>
                  <a:cubicBezTo>
                    <a:pt x="53622" y="169333"/>
                    <a:pt x="37036" y="164036"/>
                    <a:pt x="25400" y="152400"/>
                  </a:cubicBezTo>
                  <a:cubicBezTo>
                    <a:pt x="10643" y="137642"/>
                    <a:pt x="4725" y="103564"/>
                    <a:pt x="0" y="84666"/>
                  </a:cubicBezTo>
                  <a:cubicBezTo>
                    <a:pt x="4208" y="72042"/>
                    <a:pt x="11131" y="26027"/>
                    <a:pt x="33867" y="16933"/>
                  </a:cubicBezTo>
                  <a:cubicBezTo>
                    <a:pt x="55475" y="8290"/>
                    <a:pt x="101600" y="0"/>
                    <a:pt x="101600" y="0"/>
                  </a:cubicBezTo>
                  <a:cubicBezTo>
                    <a:pt x="197556" y="2822"/>
                    <a:pt x="293596" y="3550"/>
                    <a:pt x="389467" y="8466"/>
                  </a:cubicBezTo>
                  <a:cubicBezTo>
                    <a:pt x="403839" y="9203"/>
                    <a:pt x="417481" y="15501"/>
                    <a:pt x="431800" y="16933"/>
                  </a:cubicBezTo>
                  <a:cubicBezTo>
                    <a:pt x="474017" y="21155"/>
                    <a:pt x="516498" y="22146"/>
                    <a:pt x="558800" y="25400"/>
                  </a:cubicBezTo>
                  <a:cubicBezTo>
                    <a:pt x="647848" y="32250"/>
                    <a:pt x="636413" y="31649"/>
                    <a:pt x="711200" y="42333"/>
                  </a:cubicBezTo>
                  <a:cubicBezTo>
                    <a:pt x="749301" y="67734"/>
                    <a:pt x="761294" y="66322"/>
                    <a:pt x="778933" y="101600"/>
                  </a:cubicBezTo>
                  <a:cubicBezTo>
                    <a:pt x="782924" y="109582"/>
                    <a:pt x="784578" y="118533"/>
                    <a:pt x="787400" y="127000"/>
                  </a:cubicBezTo>
                  <a:cubicBezTo>
                    <a:pt x="747468" y="166932"/>
                    <a:pt x="779487" y="142486"/>
                    <a:pt x="736600" y="160866"/>
                  </a:cubicBezTo>
                  <a:cubicBezTo>
                    <a:pt x="726408" y="165234"/>
                    <a:pt x="692322" y="185517"/>
                    <a:pt x="677333" y="186266"/>
                  </a:cubicBezTo>
                  <a:cubicBezTo>
                    <a:pt x="629415" y="188662"/>
                    <a:pt x="581378" y="186266"/>
                    <a:pt x="533400" y="186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AF417561-AD4B-44CB-A339-6DF16F714BDD}"/>
                </a:ext>
              </a:extLst>
            </p:cNvPr>
            <p:cNvSpPr/>
            <p:nvPr/>
          </p:nvSpPr>
          <p:spPr>
            <a:xfrm>
              <a:off x="8409078" y="4508172"/>
              <a:ext cx="199755" cy="6900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5E435F-8B24-4CD5-A32B-5351D35DAADC}"/>
                </a:ext>
              </a:extLst>
            </p:cNvPr>
            <p:cNvCxnSpPr/>
            <p:nvPr/>
          </p:nvCxnSpPr>
          <p:spPr>
            <a:xfrm>
              <a:off x="8704352" y="4508172"/>
              <a:ext cx="60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41D4862-370A-4BC2-958C-E83C4DFF275A}"/>
                </a:ext>
              </a:extLst>
            </p:cNvPr>
            <p:cNvCxnSpPr/>
            <p:nvPr/>
          </p:nvCxnSpPr>
          <p:spPr>
            <a:xfrm>
              <a:off x="8716767" y="5193972"/>
              <a:ext cx="60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7B5CA1F-73E8-406F-9C4F-701E8E026224}"/>
                </a:ext>
              </a:extLst>
            </p:cNvPr>
            <p:cNvSpPr txBox="1"/>
            <p:nvPr/>
          </p:nvSpPr>
          <p:spPr>
            <a:xfrm>
              <a:off x="7443974" y="46478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turns</a:t>
              </a:r>
            </a:p>
          </p:txBody>
        </p:sp>
        <p:sp>
          <p:nvSpPr>
            <p:cNvPr id="76" name="Freeform: Shape 42">
              <a:extLst>
                <a:ext uri="{FF2B5EF4-FFF2-40B4-BE49-F238E27FC236}">
                  <a16:creationId xmlns:a16="http://schemas.microsoft.com/office/drawing/2014/main" id="{BC6A4191-A658-4367-BFDB-D2AD857728BB}"/>
                </a:ext>
              </a:extLst>
            </p:cNvPr>
            <p:cNvSpPr/>
            <p:nvPr/>
          </p:nvSpPr>
          <p:spPr>
            <a:xfrm>
              <a:off x="9891802" y="5191855"/>
              <a:ext cx="1133475" cy="28575"/>
            </a:xfrm>
            <a:custGeom>
              <a:avLst/>
              <a:gdLst>
                <a:gd name="connsiteX0" fmla="*/ 0 w 1133475"/>
                <a:gd name="connsiteY0" fmla="*/ 0 h 28575"/>
                <a:gd name="connsiteX1" fmla="*/ 330200 w 1133475"/>
                <a:gd name="connsiteY1" fmla="*/ 6350 h 28575"/>
                <a:gd name="connsiteX2" fmla="*/ 361950 w 1133475"/>
                <a:gd name="connsiteY2" fmla="*/ 9525 h 28575"/>
                <a:gd name="connsiteX3" fmla="*/ 447675 w 1133475"/>
                <a:gd name="connsiteY3" fmla="*/ 19050 h 28575"/>
                <a:gd name="connsiteX4" fmla="*/ 479425 w 1133475"/>
                <a:gd name="connsiteY4" fmla="*/ 22225 h 28575"/>
                <a:gd name="connsiteX5" fmla="*/ 495300 w 1133475"/>
                <a:gd name="connsiteY5" fmla="*/ 25400 h 28575"/>
                <a:gd name="connsiteX6" fmla="*/ 546100 w 1133475"/>
                <a:gd name="connsiteY6" fmla="*/ 28575 h 28575"/>
                <a:gd name="connsiteX7" fmla="*/ 711200 w 1133475"/>
                <a:gd name="connsiteY7" fmla="*/ 25400 h 28575"/>
                <a:gd name="connsiteX8" fmla="*/ 762000 w 1133475"/>
                <a:gd name="connsiteY8" fmla="*/ 19050 h 28575"/>
                <a:gd name="connsiteX9" fmla="*/ 787400 w 1133475"/>
                <a:gd name="connsiteY9" fmla="*/ 15875 h 28575"/>
                <a:gd name="connsiteX10" fmla="*/ 844550 w 1133475"/>
                <a:gd name="connsiteY10" fmla="*/ 9525 h 28575"/>
                <a:gd name="connsiteX11" fmla="*/ 923925 w 1133475"/>
                <a:gd name="connsiteY11" fmla="*/ 12700 h 28575"/>
                <a:gd name="connsiteX12" fmla="*/ 1019175 w 1133475"/>
                <a:gd name="connsiteY12" fmla="*/ 15875 h 28575"/>
                <a:gd name="connsiteX13" fmla="*/ 1031875 w 1133475"/>
                <a:gd name="connsiteY13" fmla="*/ 19050 h 28575"/>
                <a:gd name="connsiteX14" fmla="*/ 1041400 w 1133475"/>
                <a:gd name="connsiteY14" fmla="*/ 22225 h 28575"/>
                <a:gd name="connsiteX15" fmla="*/ 1133475 w 1133475"/>
                <a:gd name="connsiteY15" fmla="*/ 2222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33475" h="28575">
                  <a:moveTo>
                    <a:pt x="0" y="0"/>
                  </a:moveTo>
                  <a:lnTo>
                    <a:pt x="330200" y="6350"/>
                  </a:lnTo>
                  <a:cubicBezTo>
                    <a:pt x="340827" y="6802"/>
                    <a:pt x="351375" y="8382"/>
                    <a:pt x="361950" y="9525"/>
                  </a:cubicBezTo>
                  <a:lnTo>
                    <a:pt x="447675" y="19050"/>
                  </a:lnTo>
                  <a:cubicBezTo>
                    <a:pt x="458250" y="20193"/>
                    <a:pt x="468995" y="20139"/>
                    <a:pt x="479425" y="22225"/>
                  </a:cubicBezTo>
                  <a:cubicBezTo>
                    <a:pt x="484717" y="23283"/>
                    <a:pt x="489928" y="24888"/>
                    <a:pt x="495300" y="25400"/>
                  </a:cubicBezTo>
                  <a:cubicBezTo>
                    <a:pt x="512190" y="27009"/>
                    <a:pt x="529167" y="27517"/>
                    <a:pt x="546100" y="28575"/>
                  </a:cubicBezTo>
                  <a:lnTo>
                    <a:pt x="711200" y="25400"/>
                  </a:lnTo>
                  <a:cubicBezTo>
                    <a:pt x="754357" y="24030"/>
                    <a:pt x="733343" y="23459"/>
                    <a:pt x="762000" y="19050"/>
                  </a:cubicBezTo>
                  <a:cubicBezTo>
                    <a:pt x="770433" y="17753"/>
                    <a:pt x="778942" y="17003"/>
                    <a:pt x="787400" y="15875"/>
                  </a:cubicBezTo>
                  <a:cubicBezTo>
                    <a:pt x="828784" y="10357"/>
                    <a:pt x="790321" y="14455"/>
                    <a:pt x="844550" y="9525"/>
                  </a:cubicBezTo>
                  <a:lnTo>
                    <a:pt x="923925" y="12700"/>
                  </a:lnTo>
                  <a:cubicBezTo>
                    <a:pt x="955672" y="13854"/>
                    <a:pt x="987462" y="14010"/>
                    <a:pt x="1019175" y="15875"/>
                  </a:cubicBezTo>
                  <a:cubicBezTo>
                    <a:pt x="1023531" y="16131"/>
                    <a:pt x="1027679" y="17851"/>
                    <a:pt x="1031875" y="19050"/>
                  </a:cubicBezTo>
                  <a:cubicBezTo>
                    <a:pt x="1035093" y="19969"/>
                    <a:pt x="1038055" y="22120"/>
                    <a:pt x="1041400" y="22225"/>
                  </a:cubicBezTo>
                  <a:cubicBezTo>
                    <a:pt x="1072077" y="23184"/>
                    <a:pt x="1102783" y="22225"/>
                    <a:pt x="1133475" y="222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3">
              <a:extLst>
                <a:ext uri="{FF2B5EF4-FFF2-40B4-BE49-F238E27FC236}">
                  <a16:creationId xmlns:a16="http://schemas.microsoft.com/office/drawing/2014/main" id="{FA522B79-B458-44E2-9EA3-D086C98F9804}"/>
                </a:ext>
              </a:extLst>
            </p:cNvPr>
            <p:cNvSpPr/>
            <p:nvPr/>
          </p:nvSpPr>
          <p:spPr>
            <a:xfrm>
              <a:off x="9856877" y="4536219"/>
              <a:ext cx="1133475" cy="28575"/>
            </a:xfrm>
            <a:custGeom>
              <a:avLst/>
              <a:gdLst>
                <a:gd name="connsiteX0" fmla="*/ 0 w 1133475"/>
                <a:gd name="connsiteY0" fmla="*/ 0 h 28575"/>
                <a:gd name="connsiteX1" fmla="*/ 330200 w 1133475"/>
                <a:gd name="connsiteY1" fmla="*/ 6350 h 28575"/>
                <a:gd name="connsiteX2" fmla="*/ 361950 w 1133475"/>
                <a:gd name="connsiteY2" fmla="*/ 9525 h 28575"/>
                <a:gd name="connsiteX3" fmla="*/ 447675 w 1133475"/>
                <a:gd name="connsiteY3" fmla="*/ 19050 h 28575"/>
                <a:gd name="connsiteX4" fmla="*/ 479425 w 1133475"/>
                <a:gd name="connsiteY4" fmla="*/ 22225 h 28575"/>
                <a:gd name="connsiteX5" fmla="*/ 495300 w 1133475"/>
                <a:gd name="connsiteY5" fmla="*/ 25400 h 28575"/>
                <a:gd name="connsiteX6" fmla="*/ 546100 w 1133475"/>
                <a:gd name="connsiteY6" fmla="*/ 28575 h 28575"/>
                <a:gd name="connsiteX7" fmla="*/ 711200 w 1133475"/>
                <a:gd name="connsiteY7" fmla="*/ 25400 h 28575"/>
                <a:gd name="connsiteX8" fmla="*/ 762000 w 1133475"/>
                <a:gd name="connsiteY8" fmla="*/ 19050 h 28575"/>
                <a:gd name="connsiteX9" fmla="*/ 787400 w 1133475"/>
                <a:gd name="connsiteY9" fmla="*/ 15875 h 28575"/>
                <a:gd name="connsiteX10" fmla="*/ 844550 w 1133475"/>
                <a:gd name="connsiteY10" fmla="*/ 9525 h 28575"/>
                <a:gd name="connsiteX11" fmla="*/ 923925 w 1133475"/>
                <a:gd name="connsiteY11" fmla="*/ 12700 h 28575"/>
                <a:gd name="connsiteX12" fmla="*/ 1019175 w 1133475"/>
                <a:gd name="connsiteY12" fmla="*/ 15875 h 28575"/>
                <a:gd name="connsiteX13" fmla="*/ 1031875 w 1133475"/>
                <a:gd name="connsiteY13" fmla="*/ 19050 h 28575"/>
                <a:gd name="connsiteX14" fmla="*/ 1041400 w 1133475"/>
                <a:gd name="connsiteY14" fmla="*/ 22225 h 28575"/>
                <a:gd name="connsiteX15" fmla="*/ 1133475 w 1133475"/>
                <a:gd name="connsiteY15" fmla="*/ 2222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33475" h="28575">
                  <a:moveTo>
                    <a:pt x="0" y="0"/>
                  </a:moveTo>
                  <a:lnTo>
                    <a:pt x="330200" y="6350"/>
                  </a:lnTo>
                  <a:cubicBezTo>
                    <a:pt x="340827" y="6802"/>
                    <a:pt x="351375" y="8382"/>
                    <a:pt x="361950" y="9525"/>
                  </a:cubicBezTo>
                  <a:lnTo>
                    <a:pt x="447675" y="19050"/>
                  </a:lnTo>
                  <a:cubicBezTo>
                    <a:pt x="458250" y="20193"/>
                    <a:pt x="468995" y="20139"/>
                    <a:pt x="479425" y="22225"/>
                  </a:cubicBezTo>
                  <a:cubicBezTo>
                    <a:pt x="484717" y="23283"/>
                    <a:pt x="489928" y="24888"/>
                    <a:pt x="495300" y="25400"/>
                  </a:cubicBezTo>
                  <a:cubicBezTo>
                    <a:pt x="512190" y="27009"/>
                    <a:pt x="529167" y="27517"/>
                    <a:pt x="546100" y="28575"/>
                  </a:cubicBezTo>
                  <a:lnTo>
                    <a:pt x="711200" y="25400"/>
                  </a:lnTo>
                  <a:cubicBezTo>
                    <a:pt x="754357" y="24030"/>
                    <a:pt x="733343" y="23459"/>
                    <a:pt x="762000" y="19050"/>
                  </a:cubicBezTo>
                  <a:cubicBezTo>
                    <a:pt x="770433" y="17753"/>
                    <a:pt x="778942" y="17003"/>
                    <a:pt x="787400" y="15875"/>
                  </a:cubicBezTo>
                  <a:cubicBezTo>
                    <a:pt x="828784" y="10357"/>
                    <a:pt x="790321" y="14455"/>
                    <a:pt x="844550" y="9525"/>
                  </a:cubicBezTo>
                  <a:lnTo>
                    <a:pt x="923925" y="12700"/>
                  </a:lnTo>
                  <a:cubicBezTo>
                    <a:pt x="955672" y="13854"/>
                    <a:pt x="987462" y="14010"/>
                    <a:pt x="1019175" y="15875"/>
                  </a:cubicBezTo>
                  <a:cubicBezTo>
                    <a:pt x="1023531" y="16131"/>
                    <a:pt x="1027679" y="17851"/>
                    <a:pt x="1031875" y="19050"/>
                  </a:cubicBezTo>
                  <a:cubicBezTo>
                    <a:pt x="1035093" y="19969"/>
                    <a:pt x="1038055" y="22120"/>
                    <a:pt x="1041400" y="22225"/>
                  </a:cubicBezTo>
                  <a:cubicBezTo>
                    <a:pt x="1072077" y="23184"/>
                    <a:pt x="1102783" y="22225"/>
                    <a:pt x="1133475" y="222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44">
              <a:extLst>
                <a:ext uri="{FF2B5EF4-FFF2-40B4-BE49-F238E27FC236}">
                  <a16:creationId xmlns:a16="http://schemas.microsoft.com/office/drawing/2014/main" id="{F5730BC2-8D8D-405E-B387-9E73F5DAD279}"/>
                </a:ext>
              </a:extLst>
            </p:cNvPr>
            <p:cNvSpPr/>
            <p:nvPr/>
          </p:nvSpPr>
          <p:spPr>
            <a:xfrm>
              <a:off x="10780336" y="5147405"/>
              <a:ext cx="98891" cy="127000"/>
            </a:xfrm>
            <a:custGeom>
              <a:avLst/>
              <a:gdLst>
                <a:gd name="connsiteX0" fmla="*/ 95716 w 98891"/>
                <a:gd name="connsiteY0" fmla="*/ 0 h 127000"/>
                <a:gd name="connsiteX1" fmla="*/ 70316 w 98891"/>
                <a:gd name="connsiteY1" fmla="*/ 15875 h 127000"/>
                <a:gd name="connsiteX2" fmla="*/ 35391 w 98891"/>
                <a:gd name="connsiteY2" fmla="*/ 28575 h 127000"/>
                <a:gd name="connsiteX3" fmla="*/ 29041 w 98891"/>
                <a:gd name="connsiteY3" fmla="*/ 38100 h 127000"/>
                <a:gd name="connsiteX4" fmla="*/ 16341 w 98891"/>
                <a:gd name="connsiteY4" fmla="*/ 41275 h 127000"/>
                <a:gd name="connsiteX5" fmla="*/ 6816 w 98891"/>
                <a:gd name="connsiteY5" fmla="*/ 47625 h 127000"/>
                <a:gd name="connsiteX6" fmla="*/ 466 w 98891"/>
                <a:gd name="connsiteY6" fmla="*/ 63500 h 127000"/>
                <a:gd name="connsiteX7" fmla="*/ 16341 w 98891"/>
                <a:gd name="connsiteY7" fmla="*/ 69850 h 127000"/>
                <a:gd name="connsiteX8" fmla="*/ 29041 w 98891"/>
                <a:gd name="connsiteY8" fmla="*/ 76200 h 127000"/>
                <a:gd name="connsiteX9" fmla="*/ 54441 w 98891"/>
                <a:gd name="connsiteY9" fmla="*/ 98425 h 127000"/>
                <a:gd name="connsiteX10" fmla="*/ 60791 w 98891"/>
                <a:gd name="connsiteY10" fmla="*/ 107950 h 127000"/>
                <a:gd name="connsiteX11" fmla="*/ 79841 w 98891"/>
                <a:gd name="connsiteY11" fmla="*/ 117475 h 127000"/>
                <a:gd name="connsiteX12" fmla="*/ 92541 w 98891"/>
                <a:gd name="connsiteY12" fmla="*/ 120650 h 127000"/>
                <a:gd name="connsiteX13" fmla="*/ 98891 w 98891"/>
                <a:gd name="connsiteY13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891" h="127000">
                  <a:moveTo>
                    <a:pt x="95716" y="0"/>
                  </a:moveTo>
                  <a:cubicBezTo>
                    <a:pt x="46996" y="19488"/>
                    <a:pt x="106463" y="-6717"/>
                    <a:pt x="70316" y="15875"/>
                  </a:cubicBezTo>
                  <a:cubicBezTo>
                    <a:pt x="65267" y="19031"/>
                    <a:pt x="39835" y="27094"/>
                    <a:pt x="35391" y="28575"/>
                  </a:cubicBezTo>
                  <a:cubicBezTo>
                    <a:pt x="33274" y="31750"/>
                    <a:pt x="32216" y="35983"/>
                    <a:pt x="29041" y="38100"/>
                  </a:cubicBezTo>
                  <a:cubicBezTo>
                    <a:pt x="25410" y="40521"/>
                    <a:pt x="20352" y="39556"/>
                    <a:pt x="16341" y="41275"/>
                  </a:cubicBezTo>
                  <a:cubicBezTo>
                    <a:pt x="12834" y="42778"/>
                    <a:pt x="9991" y="45508"/>
                    <a:pt x="6816" y="47625"/>
                  </a:cubicBezTo>
                  <a:cubicBezTo>
                    <a:pt x="4699" y="52917"/>
                    <a:pt x="-1779" y="58262"/>
                    <a:pt x="466" y="63500"/>
                  </a:cubicBezTo>
                  <a:cubicBezTo>
                    <a:pt x="2711" y="68738"/>
                    <a:pt x="11133" y="67535"/>
                    <a:pt x="16341" y="69850"/>
                  </a:cubicBezTo>
                  <a:cubicBezTo>
                    <a:pt x="20666" y="71772"/>
                    <a:pt x="25103" y="73575"/>
                    <a:pt x="29041" y="76200"/>
                  </a:cubicBezTo>
                  <a:cubicBezTo>
                    <a:pt x="35474" y="80489"/>
                    <a:pt x="48703" y="91540"/>
                    <a:pt x="54441" y="98425"/>
                  </a:cubicBezTo>
                  <a:cubicBezTo>
                    <a:pt x="56884" y="101356"/>
                    <a:pt x="58093" y="105252"/>
                    <a:pt x="60791" y="107950"/>
                  </a:cubicBezTo>
                  <a:cubicBezTo>
                    <a:pt x="66357" y="113516"/>
                    <a:pt x="72611" y="115409"/>
                    <a:pt x="79841" y="117475"/>
                  </a:cubicBezTo>
                  <a:cubicBezTo>
                    <a:pt x="84037" y="118674"/>
                    <a:pt x="88638" y="118699"/>
                    <a:pt x="92541" y="120650"/>
                  </a:cubicBezTo>
                  <a:cubicBezTo>
                    <a:pt x="95218" y="121989"/>
                    <a:pt x="96774" y="124883"/>
                    <a:pt x="98891" y="1270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F0E62C9-A90C-4C71-B6E2-A185211E724E}"/>
                </a:ext>
              </a:extLst>
            </p:cNvPr>
            <p:cNvSpPr txBox="1"/>
            <p:nvPr/>
          </p:nvSpPr>
          <p:spPr>
            <a:xfrm>
              <a:off x="10695101" y="4821440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/>
                <a:t>[A]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FB1FBD0-52CA-4250-82E1-A1764A7032FC}"/>
                </a:ext>
              </a:extLst>
            </p:cNvPr>
            <p:cNvSpPr/>
            <p:nvPr/>
          </p:nvSpPr>
          <p:spPr>
            <a:xfrm>
              <a:off x="8798544" y="5781789"/>
              <a:ext cx="1828799" cy="417546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Up 49">
              <a:extLst>
                <a:ext uri="{FF2B5EF4-FFF2-40B4-BE49-F238E27FC236}">
                  <a16:creationId xmlns:a16="http://schemas.microsoft.com/office/drawing/2014/main" id="{74E3A40B-9EF0-4795-9E3E-76A3FD94B04B}"/>
                </a:ext>
              </a:extLst>
            </p:cNvPr>
            <p:cNvSpPr/>
            <p:nvPr/>
          </p:nvSpPr>
          <p:spPr>
            <a:xfrm>
              <a:off x="8492596" y="5686428"/>
              <a:ext cx="211756" cy="57754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897C93-3F68-401E-8E8E-5FC3B26FCE07}"/>
                    </a:ext>
                  </a:extLst>
                </p:cNvPr>
                <p:cNvSpPr txBox="1"/>
                <p:nvPr/>
              </p:nvSpPr>
              <p:spPr>
                <a:xfrm>
                  <a:off x="7790123" y="5796967"/>
                  <a:ext cx="4673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897C93-3F68-401E-8E8E-5FC3B26FC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123" y="5796967"/>
                  <a:ext cx="467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896" r="-6623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32B0C2A-0A13-4796-9C41-0DB3594C57C6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9708997" y="5257471"/>
              <a:ext cx="3947" cy="5243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493F50-EDE9-4669-9178-4C2DE34AA073}"/>
                </a:ext>
              </a:extLst>
            </p:cNvPr>
            <p:cNvSpPr txBox="1"/>
            <p:nvPr/>
          </p:nvSpPr>
          <p:spPr>
            <a:xfrm>
              <a:off x="9669722" y="5336231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x[m]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630038" y="2052480"/>
            <a:ext cx="5124544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/>
              <a:t>Biot</a:t>
            </a:r>
            <a:r>
              <a:rPr lang="en-US" sz="2800" b="1" dirty="0"/>
              <a:t>-Savart law and Lorentz force</a:t>
            </a:r>
          </a:p>
        </p:txBody>
      </p:sp>
    </p:spTree>
    <p:extLst>
      <p:ext uri="{BB962C8B-B14F-4D97-AF65-F5344CB8AC3E}">
        <p14:creationId xmlns:p14="http://schemas.microsoft.com/office/powerpoint/2010/main" val="5637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3812" y="102405"/>
            <a:ext cx="797510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9347200" y="6356350"/>
            <a:ext cx="2743200" cy="365125"/>
          </a:xfrm>
        </p:spPr>
        <p:txBody>
          <a:bodyPr/>
          <a:lstStyle/>
          <a:p>
            <a:fld id="{BDF65765-98E5-4016-A732-9EAAFD5A8AF0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AutoShape 2" descr="×ª××¦××ª ×ª××× × ×¢×××¨ âªslip ringâ¬â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11843966" y="1538221"/>
            <a:ext cx="246434" cy="160338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57" y="2207188"/>
            <a:ext cx="5761219" cy="40618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78345" y="6049827"/>
            <a:ext cx="1618594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displacement sensor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38676" y="4619071"/>
            <a:ext cx="1650124" cy="128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6" name="Elbow Connector 15"/>
          <p:cNvCxnSpPr>
            <a:stCxn id="11" idx="3"/>
            <a:endCxn id="12" idx="2"/>
          </p:cNvCxnSpPr>
          <p:nvPr/>
        </p:nvCxnSpPr>
        <p:spPr>
          <a:xfrm flipV="1">
            <a:off x="10096939" y="5901138"/>
            <a:ext cx="1066799" cy="44297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</p:cNvCxnSpPr>
          <p:nvPr/>
        </p:nvCxnSpPr>
        <p:spPr>
          <a:xfrm flipV="1">
            <a:off x="11163738" y="2207188"/>
            <a:ext cx="0" cy="24118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850757" y="2245859"/>
            <a:ext cx="532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428422" y="3188361"/>
            <a:ext cx="1114097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Amp.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4330" y="3188361"/>
            <a:ext cx="1114097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Amp.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8985470" y="2243541"/>
            <a:ext cx="0" cy="93431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851647" y="2250939"/>
            <a:ext cx="0" cy="93431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E71935-C04D-43FB-9BFB-A931C227478B}"/>
                  </a:ext>
                </a:extLst>
              </p:cNvPr>
              <p:cNvSpPr txBox="1"/>
              <p:nvPr/>
            </p:nvSpPr>
            <p:spPr>
              <a:xfrm>
                <a:off x="78700" y="969972"/>
                <a:ext cx="12034600" cy="11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̈"/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̇"/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𝒆𝒒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4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𝒆𝒒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E71935-C04D-43FB-9BFB-A931C227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0" y="969972"/>
                <a:ext cx="12034600" cy="1185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96895" y="2624849"/>
                <a:ext cx="596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895" y="2624849"/>
                <a:ext cx="596464" cy="523220"/>
              </a:xfrm>
              <a:prstGeom prst="rect">
                <a:avLst/>
              </a:prstGeom>
              <a:blipFill>
                <a:blip r:embed="rId5"/>
                <a:stretch>
                  <a:fillRect r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774575" y="2624849"/>
                <a:ext cx="596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75" y="2624849"/>
                <a:ext cx="596464" cy="523220"/>
              </a:xfrm>
              <a:prstGeom prst="rect">
                <a:avLst/>
              </a:prstGeom>
              <a:blipFill>
                <a:blip r:embed="rId6"/>
                <a:stretch>
                  <a:fillRect r="-3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7627172" y="4619071"/>
            <a:ext cx="801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739930" y="4238094"/>
                <a:ext cx="575734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930" y="4238094"/>
                <a:ext cx="575734" cy="394339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7677095" y="6382400"/>
            <a:ext cx="80125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686259" y="6378538"/>
                <a:ext cx="9219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59" y="6378538"/>
                <a:ext cx="92191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934322" y="3763747"/>
            <a:ext cx="3738508" cy="169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Non-linear system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Unstable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8191" y="2021506"/>
            <a:ext cx="2775599" cy="135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Dynamic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ight Arrow 14"/>
              <p:cNvSpPr/>
              <p:nvPr/>
            </p:nvSpPr>
            <p:spPr>
              <a:xfrm>
                <a:off x="503240" y="2000288"/>
                <a:ext cx="972759" cy="651821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ight Arrow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0" y="2000288"/>
                <a:ext cx="972759" cy="651821"/>
              </a:xfrm>
              <a:prstGeom prst="rightArrow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ight Arrow 40"/>
              <p:cNvSpPr/>
              <p:nvPr/>
            </p:nvSpPr>
            <p:spPr>
              <a:xfrm>
                <a:off x="503240" y="2744838"/>
                <a:ext cx="972759" cy="651821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ight Arrow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0" y="2744838"/>
                <a:ext cx="972759" cy="651821"/>
              </a:xfrm>
              <a:prstGeom prst="rightArrow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ight Arrow 41"/>
              <p:cNvSpPr/>
              <p:nvPr/>
            </p:nvSpPr>
            <p:spPr>
              <a:xfrm>
                <a:off x="4273289" y="2401307"/>
                <a:ext cx="972759" cy="651821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ight Arrow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289" y="2401307"/>
                <a:ext cx="972759" cy="651821"/>
              </a:xfrm>
              <a:prstGeom prst="rightArrow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 rot="5400000">
            <a:off x="2592718" y="2211682"/>
            <a:ext cx="421717" cy="2961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10144294" y="5863673"/>
                <a:ext cx="9219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94" y="5863673"/>
                <a:ext cx="92191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8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9949" y="152313"/>
            <a:ext cx="6709044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Linearization - Dynamic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15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77"/>
          <a:stretch/>
        </p:blipFill>
        <p:spPr>
          <a:xfrm>
            <a:off x="155575" y="2801941"/>
            <a:ext cx="7798304" cy="1031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0374" y="4115263"/>
                <a:ext cx="5426870" cy="952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4" y="4115263"/>
                <a:ext cx="5426870" cy="9529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7678207" y="-448734"/>
            <a:ext cx="482937" cy="6184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990866" y="4262564"/>
            <a:ext cx="1516115" cy="911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0AAF25-C57F-498A-8421-D35DAE1D2E00}"/>
                  </a:ext>
                </a:extLst>
              </p:cNvPr>
              <p:cNvSpPr/>
              <p:nvPr/>
            </p:nvSpPr>
            <p:spPr>
              <a:xfrm>
                <a:off x="7295713" y="3786113"/>
                <a:ext cx="486594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0AAF25-C57F-498A-8421-D35DAE1D2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713" y="3786113"/>
                <a:ext cx="4865940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1EC82B-3F2F-44E5-B42E-475B9830A7C4}"/>
                  </a:ext>
                </a:extLst>
              </p:cNvPr>
              <p:cNvSpPr/>
              <p:nvPr/>
            </p:nvSpPr>
            <p:spPr>
              <a:xfrm>
                <a:off x="7159163" y="4951982"/>
                <a:ext cx="2439661" cy="373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1EC82B-3F2F-44E5-B42E-475B9830A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63" y="4951982"/>
                <a:ext cx="2439661" cy="373004"/>
              </a:xfrm>
              <a:prstGeom prst="rect">
                <a:avLst/>
              </a:prstGeom>
              <a:blipFill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E71935-C04D-43FB-9BFB-A931C227478B}"/>
                  </a:ext>
                </a:extLst>
              </p:cNvPr>
              <p:cNvSpPr txBox="1"/>
              <p:nvPr/>
            </p:nvSpPr>
            <p:spPr>
              <a:xfrm>
                <a:off x="460374" y="1270424"/>
                <a:ext cx="11363809" cy="11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̈"/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̇"/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𝒆𝒒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4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𝒆𝒒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E71935-C04D-43FB-9BFB-A931C227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4" y="1270424"/>
                <a:ext cx="11363809" cy="1185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0061" y="5341017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878" y="160338"/>
            <a:ext cx="8901638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Simulation Optimal Control VS MLC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16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92" y="983954"/>
            <a:ext cx="5779008" cy="5385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A15A5F-5B60-41BF-B5C2-9FBCCA8CAB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r="3373"/>
          <a:stretch/>
        </p:blipFill>
        <p:spPr>
          <a:xfrm>
            <a:off x="475488" y="2621280"/>
            <a:ext cx="6120384" cy="2482957"/>
          </a:xfrm>
          <a:prstGeom prst="rect">
            <a:avLst/>
          </a:prstGeom>
        </p:spPr>
      </p:pic>
      <p:pic>
        <p:nvPicPr>
          <p:cNvPr id="12" name="Picture 11" descr="A close-up of a machine&#10;&#10;Description automatically generated with low confidence"/>
          <p:cNvPicPr/>
          <p:nvPr/>
        </p:nvPicPr>
        <p:blipFill rotWithShape="1">
          <a:blip r:embed="rId5"/>
          <a:srcRect t="11342"/>
          <a:stretch/>
        </p:blipFill>
        <p:spPr>
          <a:xfrm>
            <a:off x="2931352" y="2926080"/>
            <a:ext cx="2579432" cy="1500899"/>
          </a:xfrm>
          <a:prstGeom prst="rect">
            <a:avLst/>
          </a:prstGeom>
        </p:spPr>
      </p:pic>
      <p:pic>
        <p:nvPicPr>
          <p:cNvPr id="14" name="Picture 13" descr="A close-up of a machine&#10;&#10;Description automatically generated with low confidence"/>
          <p:cNvPicPr/>
          <p:nvPr/>
        </p:nvPicPr>
        <p:blipFill rotWithShape="1">
          <a:blip r:embed="rId5"/>
          <a:srcRect t="11342"/>
          <a:stretch/>
        </p:blipFill>
        <p:spPr>
          <a:xfrm>
            <a:off x="8400288" y="983954"/>
            <a:ext cx="1684020" cy="7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3326" y="160338"/>
            <a:ext cx="8434802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Simulation Results – Unconstrained  system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17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7D58D-1350-4ABD-A195-D8007003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55" y="458304"/>
            <a:ext cx="8902338" cy="6676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311" y="910366"/>
            <a:ext cx="3683585" cy="2297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9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4994" y="160338"/>
            <a:ext cx="8539548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Simulation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 – Closed Loop Linear Model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18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347AF-0EF8-4CBD-A7F3-72E8C344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811" y="557210"/>
            <a:ext cx="9838667" cy="6300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3D6B3C-165C-43F5-AD9C-6ECA4E36C1AC}"/>
              </a:ext>
            </a:extLst>
          </p:cNvPr>
          <p:cNvSpPr txBox="1"/>
          <p:nvPr/>
        </p:nvSpPr>
        <p:spPr>
          <a:xfrm>
            <a:off x="155574" y="585205"/>
            <a:ext cx="386581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s-E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Mlc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main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parameters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Individuals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: 1000</a:t>
            </a:r>
          </a:p>
          <a:p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Functions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: +,x</a:t>
            </a:r>
          </a:p>
          <a:p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Max Depth:15</a:t>
            </a:r>
          </a:p>
          <a:p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After 20 Generations (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about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an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hour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of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calculations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):</a:t>
            </a:r>
          </a:p>
          <a:p>
            <a:endParaRPr lang="es-E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  MLC = -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3864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* y(1) -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16.95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* y(2)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s-E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s-ES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 LQR = -391</a:t>
            </a:r>
            <a:r>
              <a:rPr lang="he-IL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4</a:t>
            </a:r>
            <a:r>
              <a:rPr lang="es-ES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*y(1) -</a:t>
            </a:r>
            <a:r>
              <a:rPr lang="en-US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18.94</a:t>
            </a:r>
            <a:r>
              <a:rPr lang="es-ES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*y(2)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5" y="4252444"/>
            <a:ext cx="3570110" cy="22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2D233A-76D0-46BA-BD89-F10F3ED2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84" y="467505"/>
            <a:ext cx="9827494" cy="65023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86002" y="146299"/>
            <a:ext cx="9827574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Simulation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Closed Loop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Non-Linear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19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5" y="4252444"/>
            <a:ext cx="3570110" cy="2227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59D8D1-D324-4877-9800-462F183B2224}"/>
              </a:ext>
            </a:extLst>
          </p:cNvPr>
          <p:cNvSpPr txBox="1"/>
          <p:nvPr/>
        </p:nvSpPr>
        <p:spPr>
          <a:xfrm>
            <a:off x="121955" y="1133191"/>
            <a:ext cx="386994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Mlc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main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parameters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Individuals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: 1000</a:t>
            </a:r>
          </a:p>
          <a:p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Functions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: +,x</a:t>
            </a:r>
          </a:p>
          <a:p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Max Depth:15</a:t>
            </a:r>
          </a:p>
          <a:p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After 20 Generations (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about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an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hour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of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s-ES" dirty="0" err="1">
                <a:latin typeface="David" panose="020E0502060401010101" pitchFamily="34" charset="-79"/>
                <a:cs typeface="David" panose="020E0502060401010101" pitchFamily="34" charset="-79"/>
              </a:rPr>
              <a:t>calculations</a:t>
            </a:r>
            <a:r>
              <a:rPr lang="es-ES" dirty="0">
                <a:latin typeface="David" panose="020E0502060401010101" pitchFamily="34" charset="-79"/>
                <a:cs typeface="David" panose="020E0502060401010101" pitchFamily="34" charset="-79"/>
              </a:rPr>
              <a:t>):</a:t>
            </a:r>
          </a:p>
          <a:p>
            <a:endParaRPr lang="es-E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  MLC = -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4711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* y(1) –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21.37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* y(2)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s-ES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s-ES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 LQR = -391</a:t>
            </a:r>
            <a:r>
              <a:rPr lang="he-IL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4</a:t>
            </a:r>
            <a:r>
              <a:rPr lang="es-ES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*y(1) -</a:t>
            </a:r>
            <a:r>
              <a:rPr lang="en-US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18.94</a:t>
            </a:r>
            <a:r>
              <a:rPr lang="es-ES" sz="20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*y(2)</a:t>
            </a:r>
          </a:p>
        </p:txBody>
      </p:sp>
    </p:spTree>
    <p:extLst>
      <p:ext uri="{BB962C8B-B14F-4D97-AF65-F5344CB8AC3E}">
        <p14:creationId xmlns:p14="http://schemas.microsoft.com/office/powerpoint/2010/main" val="27703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4890" y="1321865"/>
            <a:ext cx="619584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8" name="Rectangle 7"/>
          <p:cNvSpPr/>
          <p:nvPr/>
        </p:nvSpPr>
        <p:spPr>
          <a:xfrm>
            <a:off x="884890" y="2286727"/>
            <a:ext cx="861945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goal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890" y="4216451"/>
            <a:ext cx="5844194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3"/>
          <p:cNvSpPr/>
          <p:nvPr/>
        </p:nvSpPr>
        <p:spPr>
          <a:xfrm>
            <a:off x="1738641" y="160338"/>
            <a:ext cx="817227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Outline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884890" y="3251589"/>
            <a:ext cx="5844194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 </a:t>
            </a:r>
          </a:p>
        </p:txBody>
      </p:sp>
      <p:sp>
        <p:nvSpPr>
          <p:cNvPr id="15" name="Rectangle 11"/>
          <p:cNvSpPr/>
          <p:nvPr/>
        </p:nvSpPr>
        <p:spPr>
          <a:xfrm>
            <a:off x="884890" y="5160861"/>
            <a:ext cx="5844194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for questions</a:t>
            </a:r>
          </a:p>
        </p:txBody>
      </p:sp>
      <p:sp>
        <p:nvSpPr>
          <p:cNvPr id="2" name="AutoShape 2" descr="×ª××¦××ª ×ª××× × ×¢×××¨ âªOutline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86" y="1587335"/>
            <a:ext cx="5335543" cy="2805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76610" y="4034089"/>
            <a:ext cx="759190" cy="333923"/>
          </a:xfrm>
          <a:prstGeom prst="rect">
            <a:avLst/>
          </a:prstGeom>
          <a:solidFill>
            <a:srgbClr val="DF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20654" y="126547"/>
            <a:ext cx="856556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098" y="1522748"/>
            <a:ext cx="10987031" cy="327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 control results are similar to the optimal control method for the given mechanical system.</a:t>
            </a: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potential for using machine learning control for nonlinear systems with uncertainty based on input/output data measurements.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50150" y="139132"/>
            <a:ext cx="8614728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What’s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2477C-42BA-433F-9110-D49736DCA1E4}"/>
              </a:ext>
            </a:extLst>
          </p:cNvPr>
          <p:cNvSpPr/>
          <p:nvPr/>
        </p:nvSpPr>
        <p:spPr>
          <a:xfrm>
            <a:off x="722775" y="1337722"/>
            <a:ext cx="1139916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Build a framework for running the algorithm on the physical system.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Run the experiment on the physical system.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Compare the results to the optimal control results.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Dynamic observer based on MLC.</a:t>
            </a:r>
          </a:p>
        </p:txBody>
      </p:sp>
    </p:spTree>
    <p:extLst>
      <p:ext uri="{BB962C8B-B14F-4D97-AF65-F5344CB8AC3E}">
        <p14:creationId xmlns:p14="http://schemas.microsoft.com/office/powerpoint/2010/main" val="39829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×ª××¦××ª ×ª××× × ×¢×××¨ âªThank you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40" y="1290819"/>
            <a:ext cx="5251705" cy="39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987296" cy="82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97219" y="22255"/>
            <a:ext cx="1987296" cy="82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6057" y="6304168"/>
            <a:ext cx="182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zivbr@sce.ac.il</a:t>
            </a:r>
          </a:p>
        </p:txBody>
      </p:sp>
      <p:pic>
        <p:nvPicPr>
          <p:cNvPr id="10" name="Picture 2" descr="Conta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4" y="6155449"/>
            <a:ext cx="678053" cy="63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643" y="635966"/>
            <a:ext cx="2787269" cy="1056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681" y="-1133219"/>
            <a:ext cx="4595082" cy="45950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643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794" y="153782"/>
            <a:ext cx="10817225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–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Applications of flexible structure (examples)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×ª××¦××ª ×ª××× × ×¢×××¨ âªcylindrical vesselâ¬â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×ª××¦××ª ×ª××× × ×¢×××¨ âªcylindrical vesselâ¬â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 descr="×ª××¦××ª ×ª××× × ×¢×××¨ âªsubmarinâ¬â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47756" y="3162071"/>
            <a:ext cx="877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Aircraft</a:t>
            </a:r>
          </a:p>
        </p:txBody>
      </p:sp>
      <p:sp>
        <p:nvSpPr>
          <p:cNvPr id="28" name="Action Button: Custom 27">
            <a:hlinkClick r:id="" action="ppaction://noaction" highlightClick="1"/>
          </p:cNvPr>
          <p:cNvSpPr/>
          <p:nvPr/>
        </p:nvSpPr>
        <p:spPr>
          <a:xfrm>
            <a:off x="11945566" y="0"/>
            <a:ext cx="246434" cy="160338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150" y="3619571"/>
            <a:ext cx="3629021" cy="2264972"/>
          </a:xfrm>
          <a:prstGeom prst="rect">
            <a:avLst/>
          </a:prstGeom>
        </p:spPr>
      </p:pic>
      <p:sp>
        <p:nvSpPr>
          <p:cNvPr id="30" name="מלבן 6"/>
          <p:cNvSpPr/>
          <p:nvPr/>
        </p:nvSpPr>
        <p:spPr>
          <a:xfrm>
            <a:off x="8376827" y="5895902"/>
            <a:ext cx="2861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X-Y micro-positioning stage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38020" y="3522034"/>
            <a:ext cx="3966706" cy="2350768"/>
            <a:chOff x="112579" y="3663570"/>
            <a:chExt cx="2946810" cy="1580616"/>
          </a:xfrm>
        </p:grpSpPr>
        <p:pic>
          <p:nvPicPr>
            <p:cNvPr id="32" name="Picture 2" descr="Flexure Hinge Based Fully Compliant Prosthetic Finger | SpringerLin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86" b="40904"/>
            <a:stretch/>
          </p:blipFill>
          <p:spPr bwMode="auto">
            <a:xfrm>
              <a:off x="1337139" y="4380092"/>
              <a:ext cx="1722250" cy="864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794" name="Picture 2" descr="Flexure Hinge Based Fully Compliant Prosthetic Finger | SpringerLin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384" b="14531"/>
            <a:stretch/>
          </p:blipFill>
          <p:spPr bwMode="auto">
            <a:xfrm>
              <a:off x="112579" y="3663570"/>
              <a:ext cx="1593097" cy="1249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מלבן 6"/>
          <p:cNvSpPr/>
          <p:nvPr/>
        </p:nvSpPr>
        <p:spPr>
          <a:xfrm>
            <a:off x="917575" y="5872802"/>
            <a:ext cx="2861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Manipulator </a:t>
            </a:r>
            <a:r>
              <a:rPr lang="en-US" dirty="0"/>
              <a:t>mechanism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150" y="1209580"/>
            <a:ext cx="3629021" cy="203225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509252" y="3200056"/>
            <a:ext cx="2596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Satellite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29" y="1165979"/>
            <a:ext cx="3629021" cy="2032254"/>
          </a:xfrm>
          <a:prstGeom prst="rect">
            <a:avLst/>
          </a:prstGeom>
        </p:spPr>
      </p:pic>
      <p:sp>
        <p:nvSpPr>
          <p:cNvPr id="19" name="Rectangle 8"/>
          <p:cNvSpPr/>
          <p:nvPr/>
        </p:nvSpPr>
        <p:spPr>
          <a:xfrm>
            <a:off x="917575" y="6364931"/>
            <a:ext cx="10451232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Flexible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structures form vital components in a wide range of engineering systems.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49" y="2021057"/>
            <a:ext cx="3462450" cy="2782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0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751" y="136793"/>
            <a:ext cx="8663960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he-IL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Flexible Structure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×ª××¦××ª ×ª××× × ×¢×××¨ âªcylindrical vesselâ¬â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×ª××¦××ª ×ª××× × ×¢×××¨ âªcylindrical vesselâ¬â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 descr="×ª××¦××ª ×ª××× × ×¢×××¨ âªsubmarinâ¬â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ction Button: Custom 27">
            <a:hlinkClick r:id="" action="ppaction://noaction" highlightClick="1"/>
          </p:cNvPr>
          <p:cNvSpPr/>
          <p:nvPr/>
        </p:nvSpPr>
        <p:spPr>
          <a:xfrm>
            <a:off x="11945566" y="0"/>
            <a:ext cx="246434" cy="160338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12" y="1596243"/>
            <a:ext cx="6307015" cy="5068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8"/>
          <p:cNvSpPr/>
          <p:nvPr/>
        </p:nvSpPr>
        <p:spPr>
          <a:xfrm>
            <a:off x="460375" y="1596243"/>
            <a:ext cx="4649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The mechanical vibration may be a cause of various types of problems, such as</a:t>
            </a:r>
          </a:p>
        </p:txBody>
      </p:sp>
      <p:sp>
        <p:nvSpPr>
          <p:cNvPr id="18" name="Rectangle 8"/>
          <p:cNvSpPr/>
          <p:nvPr/>
        </p:nvSpPr>
        <p:spPr>
          <a:xfrm>
            <a:off x="869726" y="3538137"/>
            <a:ext cx="400517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System dynamic instability</a:t>
            </a:r>
            <a:endParaRPr lang="en-US" sz="24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869726" y="4042423"/>
            <a:ext cx="400517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Fatigue damage</a:t>
            </a:r>
            <a:endParaRPr lang="en-US" sz="24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869726" y="4546709"/>
            <a:ext cx="400517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Fretting fatigue</a:t>
            </a:r>
            <a:endParaRPr lang="en-US" sz="24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9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31705" r="25742"/>
          <a:stretch/>
        </p:blipFill>
        <p:spPr>
          <a:xfrm>
            <a:off x="6749205" y="3137935"/>
            <a:ext cx="1225543" cy="1332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4651" y="160338"/>
            <a:ext cx="866005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– Research issues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307975" y="938485"/>
            <a:ext cx="11399166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Active vibration control of flexible structures has become a popular research interest.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In many vibration control problems, the goal is to suppress the effect of external disturbances </a:t>
            </a:r>
            <a:r>
              <a:rPr lang="en-US" sz="24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while </a:t>
            </a:r>
            <a: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keeping the structure in its equilibrium state</a:t>
            </a:r>
            <a:r>
              <a:rPr lang="en-US" sz="24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he-IL" sz="2400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5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678592" y="4406751"/>
            <a:ext cx="4049579" cy="2314724"/>
            <a:chOff x="7825688" y="4857116"/>
            <a:chExt cx="2489066" cy="18643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5688" y="4857116"/>
              <a:ext cx="2489066" cy="1864359"/>
            </a:xfrm>
            <a:prstGeom prst="rect">
              <a:avLst/>
            </a:prstGeom>
          </p:spPr>
        </p:pic>
        <p:sp>
          <p:nvSpPr>
            <p:cNvPr id="8" name="Flowchart: Magnetic Disk 7"/>
            <p:cNvSpPr/>
            <p:nvPr/>
          </p:nvSpPr>
          <p:spPr>
            <a:xfrm rot="322245">
              <a:off x="9543618" y="6017176"/>
              <a:ext cx="159050" cy="118824"/>
            </a:xfrm>
            <a:prstGeom prst="flowChartMagneticDisk">
              <a:avLst/>
            </a:prstGeom>
            <a:solidFill>
              <a:srgbClr val="FFFF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256837">
              <a:off x="8361680" y="5207000"/>
              <a:ext cx="289560" cy="101600"/>
            </a:xfrm>
            <a:prstGeom prst="rect">
              <a:avLst/>
            </a:prstGeom>
            <a:solidFill>
              <a:srgbClr val="FFFF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011257" y="2869044"/>
            <a:ext cx="1727420" cy="44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3" name="Elbow Connector 12"/>
          <p:cNvCxnSpPr>
            <a:stCxn id="8" idx="4"/>
            <a:endCxn id="11" idx="3"/>
          </p:cNvCxnSpPr>
          <p:nvPr/>
        </p:nvCxnSpPr>
        <p:spPr>
          <a:xfrm flipV="1">
            <a:off x="9731771" y="3093149"/>
            <a:ext cx="6906" cy="2839767"/>
          </a:xfrm>
          <a:prstGeom prst="bentConnector3">
            <a:avLst>
              <a:gd name="adj1" fmla="val 321452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1"/>
            <a:endCxn id="9" idx="1"/>
          </p:cNvCxnSpPr>
          <p:nvPr/>
        </p:nvCxnSpPr>
        <p:spPr>
          <a:xfrm rot="10800000" flipV="1">
            <a:off x="7599585" y="3093148"/>
            <a:ext cx="411673" cy="1667313"/>
          </a:xfrm>
          <a:prstGeom prst="bentConnector3">
            <a:avLst>
              <a:gd name="adj1" fmla="val 7794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02745" y="5296196"/>
            <a:ext cx="115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99585" y="6127175"/>
            <a:ext cx="115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</p:cNvCxnSpPr>
          <p:nvPr/>
        </p:nvCxnSpPr>
        <p:spPr>
          <a:xfrm flipV="1">
            <a:off x="7254439" y="5057781"/>
            <a:ext cx="345146" cy="423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</p:cNvCxnSpPr>
          <p:nvPr/>
        </p:nvCxnSpPr>
        <p:spPr>
          <a:xfrm flipV="1">
            <a:off x="8751279" y="5920806"/>
            <a:ext cx="601065" cy="391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/>
          <p:cNvSpPr/>
          <p:nvPr/>
        </p:nvSpPr>
        <p:spPr>
          <a:xfrm>
            <a:off x="7865238" y="3822548"/>
            <a:ext cx="2012554" cy="825364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known model</a:t>
            </a:r>
            <a:endParaRPr lang="en-US" dirty="0"/>
          </a:p>
        </p:txBody>
      </p:sp>
      <p:sp>
        <p:nvSpPr>
          <p:cNvPr id="25" name="Cloud 24"/>
          <p:cNvSpPr/>
          <p:nvPr/>
        </p:nvSpPr>
        <p:spPr>
          <a:xfrm>
            <a:off x="9073568" y="4507162"/>
            <a:ext cx="2012554" cy="825364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8710" y="150804"/>
            <a:ext cx="8585124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Optimal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 - LQR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6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15A5F-5B60-41BF-B5C2-9FBCCA8CA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11" y="4383234"/>
            <a:ext cx="4869655" cy="1771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00065" y="996111"/>
                <a:ext cx="6367737" cy="89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65" y="996111"/>
                <a:ext cx="6367737" cy="891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5575" y="2194655"/>
            <a:ext cx="10082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the feedback control law that minimizes the value of the cost is: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78857" y="2187253"/>
                <a:ext cx="204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857" y="2187253"/>
                <a:ext cx="204010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5575" y="2907295"/>
                <a:ext cx="100820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is given by: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2907295"/>
                <a:ext cx="10082046" cy="461665"/>
              </a:xfrm>
              <a:prstGeom prst="rect">
                <a:avLst/>
              </a:prstGeom>
              <a:blipFill>
                <a:blip r:embed="rId6"/>
                <a:stretch>
                  <a:fillRect l="-968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03080" y="2911951"/>
                <a:ext cx="204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80" y="2911951"/>
                <a:ext cx="204010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31788" y="3757598"/>
            <a:ext cx="10082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And P is found by solving algebraic </a:t>
            </a:r>
            <a:r>
              <a:rPr lang="en-US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Riccati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equation: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00702" y="3776442"/>
                <a:ext cx="447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702" y="3776442"/>
                <a:ext cx="4475684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358165" y="6274556"/>
            <a:ext cx="5788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Required to know the dynamic model</a:t>
            </a:r>
          </a:p>
        </p:txBody>
      </p:sp>
    </p:spTree>
    <p:extLst>
      <p:ext uri="{BB962C8B-B14F-4D97-AF65-F5344CB8AC3E}">
        <p14:creationId xmlns:p14="http://schemas.microsoft.com/office/powerpoint/2010/main" val="16486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6644" y="155058"/>
            <a:ext cx="868739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Control Algorithm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7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9A4B67-C73C-4667-BBDB-04A8C86A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" y="1405247"/>
            <a:ext cx="7662625" cy="3446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BE326-A904-4A0C-8CF7-BF5B19772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144" y="1061384"/>
            <a:ext cx="4482856" cy="4251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334" y="6475784"/>
            <a:ext cx="11682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T. </a:t>
            </a:r>
            <a:r>
              <a:rPr lang="en-US" sz="1400" dirty="0" err="1">
                <a:latin typeface="David" panose="020E0502060401010101" pitchFamily="34" charset="-79"/>
                <a:cs typeface="David" panose="020E0502060401010101" pitchFamily="34" charset="-79"/>
              </a:rPr>
              <a:t>Duriez</a:t>
            </a: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 et al., “Machine Learning Control - Taming Nonlinear Dynamics and Turbulence”, Springer, 2017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155275" y="5070165"/>
            <a:ext cx="3493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Individual function</a:t>
            </a:r>
          </a:p>
          <a:p>
            <a:pPr algn="ctr"/>
            <a:r>
              <a:rPr lang="en-US" dirty="0">
                <a:latin typeface="Times-Roman"/>
              </a:rPr>
              <a:t>tree representation used in</a:t>
            </a:r>
          </a:p>
          <a:p>
            <a:pPr algn="ctr"/>
            <a:r>
              <a:rPr lang="en-US" dirty="0">
                <a:latin typeface="Times-Roman"/>
              </a:rPr>
              <a:t>genetic programming.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70432" y="52086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-Roman"/>
              </a:rPr>
              <a:t>Schematic of machine learning control wrapped around a complex system using noisy sensor-based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84" y="1270102"/>
            <a:ext cx="7996619" cy="3972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BE326-A904-4A0C-8CF7-BF5B19772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372152"/>
            <a:ext cx="3973373" cy="37683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6001" y="133035"/>
            <a:ext cx="876719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Control Algorithm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8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479807"/>
            <a:ext cx="11682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T. </a:t>
            </a:r>
            <a:r>
              <a:rPr lang="en-US" sz="1400" dirty="0" err="1">
                <a:latin typeface="David" panose="020E0502060401010101" pitchFamily="34" charset="-79"/>
                <a:cs typeface="David" panose="020E0502060401010101" pitchFamily="34" charset="-79"/>
              </a:rPr>
              <a:t>Duriez</a:t>
            </a: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 et al., “Machine Learning Control - Taming Nonlinear Dynamics and Turbulence”, Springer, 2017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0" y="5070138"/>
            <a:ext cx="3493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Individual function</a:t>
            </a:r>
          </a:p>
          <a:p>
            <a:pPr algn="ctr"/>
            <a:r>
              <a:rPr lang="en-US" dirty="0">
                <a:latin typeface="Times-Roman"/>
              </a:rPr>
              <a:t>tree representation used in</a:t>
            </a:r>
          </a:p>
          <a:p>
            <a:pPr algn="ctr"/>
            <a:r>
              <a:rPr lang="en-US" dirty="0">
                <a:latin typeface="Times-Roman"/>
              </a:rPr>
              <a:t>genetic programming.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19193" y="5234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-Roman"/>
              </a:rPr>
              <a:t>Genetic operations to advance one generation of parameters to the next in a genetic</a:t>
            </a:r>
          </a:p>
          <a:p>
            <a:pPr algn="ctr"/>
            <a:r>
              <a:rPr lang="en-US" dirty="0">
                <a:latin typeface="Times-Roman"/>
              </a:rPr>
              <a:t>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001" y="160338"/>
            <a:ext cx="799045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Control Algorithm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765-98E5-4016-A732-9EAAFD5A8AF0}" type="slidenum">
              <a:rPr lang="en-US" smtClean="0"/>
              <a:t>9</a:t>
            </a:fld>
            <a:endParaRPr lang="en-US"/>
          </a:p>
        </p:txBody>
      </p:sp>
      <p:sp>
        <p:nvSpPr>
          <p:cNvPr id="2" name="AutoShape 2" descr="×ª××¦××ª ×ª××× × ×¢×××¨ âªwhat to do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10" y="1265693"/>
            <a:ext cx="5131581" cy="47818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78270"/>
            <a:ext cx="11682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T. </a:t>
            </a:r>
            <a:r>
              <a:rPr lang="en-US" sz="1400" dirty="0" err="1">
                <a:latin typeface="David" panose="020E0502060401010101" pitchFamily="34" charset="-79"/>
                <a:cs typeface="David" panose="020E0502060401010101" pitchFamily="34" charset="-79"/>
              </a:rPr>
              <a:t>Duriez</a:t>
            </a: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 et al., “Machine Learning Control - Taming Nonlinear Dynamics and Turbulence”, Springer, 2017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186940" y="6084114"/>
            <a:ext cx="4745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Model-free control design using GP for MLC.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19676</TotalTime>
  <Words>1348</Words>
  <Application>Microsoft Office PowerPoint</Application>
  <PresentationFormat>Widescreen</PresentationFormat>
  <Paragraphs>197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Cambria Math</vt:lpstr>
      <vt:lpstr>David</vt:lpstr>
      <vt:lpstr>Times New Roman</vt:lpstr>
      <vt:lpstr>Times-Roman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 Arogeti</dc:creator>
  <cp:lastModifiedBy>Ziv Brand</cp:lastModifiedBy>
  <cp:revision>900</cp:revision>
  <cp:lastPrinted>2019-08-16T02:39:20Z</cp:lastPrinted>
  <dcterms:created xsi:type="dcterms:W3CDTF">2015-11-18T16:04:16Z</dcterms:created>
  <dcterms:modified xsi:type="dcterms:W3CDTF">2022-04-26T06:50:17Z</dcterms:modified>
</cp:coreProperties>
</file>