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367FDF1-F3A1-4E82-8723-BBD8C4213721}" type="datetimeFigureOut">
              <a:rPr lang="en-CA" smtClean="0"/>
              <a:t>2016-02-10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FC331DC-0323-42F0-9148-3AD43560D13D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67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FDF1-F3A1-4E82-8723-BBD8C4213721}" type="datetimeFigureOut">
              <a:rPr lang="en-CA" smtClean="0"/>
              <a:t>2016-02-10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31DC-0323-42F0-9148-3AD43560D1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476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FDF1-F3A1-4E82-8723-BBD8C4213721}" type="datetimeFigureOut">
              <a:rPr lang="en-CA" smtClean="0"/>
              <a:t>2016-02-10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31DC-0323-42F0-9148-3AD43560D13D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279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FDF1-F3A1-4E82-8723-BBD8C4213721}" type="datetimeFigureOut">
              <a:rPr lang="en-CA" smtClean="0"/>
              <a:t>2016-02-10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31DC-0323-42F0-9148-3AD43560D13D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873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FDF1-F3A1-4E82-8723-BBD8C4213721}" type="datetimeFigureOut">
              <a:rPr lang="en-CA" smtClean="0"/>
              <a:t>2016-02-10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31DC-0323-42F0-9148-3AD43560D1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7796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FDF1-F3A1-4E82-8723-BBD8C4213721}" type="datetimeFigureOut">
              <a:rPr lang="en-CA" smtClean="0"/>
              <a:t>2016-02-10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31DC-0323-42F0-9148-3AD43560D13D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036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FDF1-F3A1-4E82-8723-BBD8C4213721}" type="datetimeFigureOut">
              <a:rPr lang="en-CA" smtClean="0"/>
              <a:t>2016-02-10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31DC-0323-42F0-9148-3AD43560D13D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621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FDF1-F3A1-4E82-8723-BBD8C4213721}" type="datetimeFigureOut">
              <a:rPr lang="en-CA" smtClean="0"/>
              <a:t>2016-02-10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31DC-0323-42F0-9148-3AD43560D13D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439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FDF1-F3A1-4E82-8723-BBD8C4213721}" type="datetimeFigureOut">
              <a:rPr lang="en-CA" smtClean="0"/>
              <a:t>2016-02-10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31DC-0323-42F0-9148-3AD43560D13D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148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FDF1-F3A1-4E82-8723-BBD8C4213721}" type="datetimeFigureOut">
              <a:rPr lang="en-CA" smtClean="0"/>
              <a:t>2016-02-10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31DC-0323-42F0-9148-3AD43560D1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5732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FDF1-F3A1-4E82-8723-BBD8C4213721}" type="datetimeFigureOut">
              <a:rPr lang="en-CA" smtClean="0"/>
              <a:t>2016-02-10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31DC-0323-42F0-9148-3AD43560D13D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152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FDF1-F3A1-4E82-8723-BBD8C4213721}" type="datetimeFigureOut">
              <a:rPr lang="en-CA" smtClean="0"/>
              <a:t>2016-02-10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31DC-0323-42F0-9148-3AD43560D1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9547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FDF1-F3A1-4E82-8723-BBD8C4213721}" type="datetimeFigureOut">
              <a:rPr lang="en-CA" smtClean="0"/>
              <a:t>2016-02-10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31DC-0323-42F0-9148-3AD43560D13D}" type="slidenum">
              <a:rPr lang="en-CA" smtClean="0"/>
              <a:t>‹#›</a:t>
            </a:fld>
            <a:endParaRPr lang="en-CA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FDF1-F3A1-4E82-8723-BBD8C4213721}" type="datetimeFigureOut">
              <a:rPr lang="en-CA" smtClean="0"/>
              <a:t>2016-02-10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31DC-0323-42F0-9148-3AD43560D13D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98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FDF1-F3A1-4E82-8723-BBD8C4213721}" type="datetimeFigureOut">
              <a:rPr lang="en-CA" smtClean="0"/>
              <a:t>2016-02-10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31DC-0323-42F0-9148-3AD43560D1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9429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FDF1-F3A1-4E82-8723-BBD8C4213721}" type="datetimeFigureOut">
              <a:rPr lang="en-CA" smtClean="0"/>
              <a:t>2016-02-10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31DC-0323-42F0-9148-3AD43560D13D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622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FDF1-F3A1-4E82-8723-BBD8C4213721}" type="datetimeFigureOut">
              <a:rPr lang="en-CA" smtClean="0"/>
              <a:t>2016-02-10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31DC-0323-42F0-9148-3AD43560D1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463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67FDF1-F3A1-4E82-8723-BBD8C4213721}" type="datetimeFigureOut">
              <a:rPr lang="en-CA" smtClean="0"/>
              <a:t>2016-02-10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C331DC-0323-42F0-9148-3AD43560D1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053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COMP4925 , sub-project 1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Norman Lim</a:t>
            </a:r>
          </a:p>
          <a:p>
            <a:r>
              <a:rPr lang="en-CA" dirty="0" smtClean="0"/>
              <a:t>Daniel Lin</a:t>
            </a:r>
          </a:p>
          <a:p>
            <a:r>
              <a:rPr lang="en-CA" dirty="0" err="1" smtClean="0"/>
              <a:t>Manveer</a:t>
            </a:r>
            <a:r>
              <a:rPr lang="en-CA" dirty="0" smtClean="0"/>
              <a:t> </a:t>
            </a:r>
            <a:r>
              <a:rPr lang="en-CA" dirty="0" err="1" smtClean="0"/>
              <a:t>Bhangu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52656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95402" y="982132"/>
            <a:ext cx="9601196" cy="130386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dirty="0" smtClean="0"/>
              <a:t>Hypothesis 2 Conclusion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2854411" y="5051735"/>
            <a:ext cx="6668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Almost all the highest paid occupations remained in their top spots, with a salary increase of almost 50k-100k increase over the span of 4 years.  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927" y="1916838"/>
            <a:ext cx="4346146" cy="272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61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Hypothesis 3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95401" y="2556932"/>
            <a:ext cx="4421658" cy="3318936"/>
          </a:xfrm>
        </p:spPr>
        <p:txBody>
          <a:bodyPr/>
          <a:lstStyle/>
          <a:p>
            <a:r>
              <a:rPr lang="en-CA" dirty="0" smtClean="0"/>
              <a:t>Since we know that there is a significant increase in salary for the top paying jobs, we believe that the middle-class should experience an increase as well.</a:t>
            </a:r>
          </a:p>
          <a:p>
            <a:r>
              <a:rPr lang="en-CA" dirty="0" smtClean="0"/>
              <a:t>However, we believe that the increase will not be as significant as the top paying jobs.  </a:t>
            </a:r>
            <a:endParaRPr lang="en-CA" dirty="0"/>
          </a:p>
        </p:txBody>
      </p:sp>
      <p:pic>
        <p:nvPicPr>
          <p:cNvPr id="1026" name="Picture 2" descr="http://lowres.jantoo.com/business-rich-poor-wealth-fat_cat-economics-07635319_lo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561" y="2630487"/>
            <a:ext cx="3810000" cy="31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061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Choosing the 10 Mid-class jobs.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705213"/>
            <a:ext cx="9273745" cy="3318936"/>
          </a:xfrm>
        </p:spPr>
        <p:txBody>
          <a:bodyPr/>
          <a:lstStyle/>
          <a:p>
            <a:r>
              <a:rPr lang="en-CA" dirty="0" smtClean="0"/>
              <a:t>We did not want to choose the people on the opposite side of the spectrum, as that would be a bias comparison.</a:t>
            </a:r>
          </a:p>
          <a:p>
            <a:r>
              <a:rPr lang="en-CA" dirty="0" smtClean="0"/>
              <a:t>We chose people within the salary range of $25,000 - $32,000 as it was the rough midpoint of the dataset.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42195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584" y="2287802"/>
            <a:ext cx="6696075" cy="299085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295402" y="982132"/>
            <a:ext cx="9601196" cy="130386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dirty="0" smtClean="0"/>
              <a:t>Our Mid-Class Dataset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99646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2514144" y="2153036"/>
            <a:ext cx="6685915" cy="3705225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295402" y="982132"/>
            <a:ext cx="9601196" cy="130386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dirty="0" smtClean="0"/>
              <a:t>Bar Graph Results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830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Hypothesis 3 Conclusion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3018251"/>
            <a:ext cx="9601196" cy="3318936"/>
          </a:xfrm>
        </p:spPr>
        <p:txBody>
          <a:bodyPr/>
          <a:lstStyle/>
          <a:p>
            <a:r>
              <a:rPr lang="en-CA" dirty="0" smtClean="0"/>
              <a:t>Most jobs saw an increase in Salary as well, therefore we can conclude that almost all jobs, even lower paying jobs saw an increase in salary within this 4 year period.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6466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San Francisco Salaries Dataset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638674" cy="3318936"/>
          </a:xfrm>
        </p:spPr>
        <p:txBody>
          <a:bodyPr/>
          <a:lstStyle/>
          <a:p>
            <a:r>
              <a:rPr lang="en-CA" dirty="0" smtClean="0"/>
              <a:t>San Francisco GDP increased by 155 Billion within the span of 13 years, 2001-2014. </a:t>
            </a:r>
          </a:p>
          <a:p>
            <a:r>
              <a:rPr lang="en-CA" dirty="0" smtClean="0"/>
              <a:t>Averages out to an increase of approximately 12 Billion each year</a:t>
            </a:r>
          </a:p>
          <a:p>
            <a:r>
              <a:rPr lang="en-CA" dirty="0" smtClean="0"/>
              <a:t>Dataset focuses on the </a:t>
            </a:r>
            <a:r>
              <a:rPr lang="en-CA" dirty="0" smtClean="0"/>
              <a:t>latest few years from </a:t>
            </a:r>
            <a:r>
              <a:rPr lang="en-CA" dirty="0" smtClean="0"/>
              <a:t>2011 to 2014. </a:t>
            </a:r>
            <a:endParaRPr lang="en-CA" dirty="0"/>
          </a:p>
        </p:txBody>
      </p:sp>
      <p:pic>
        <p:nvPicPr>
          <p:cNvPr id="1026" name="Picture 2" descr="http://horizonlightinginc.com/wp-content/uploads/2015/04/Lighting-Maintenance-San-Francisco-Bay-Are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483" y="2556933"/>
            <a:ext cx="4972999" cy="331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353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Hypothesis 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043" y="3056198"/>
            <a:ext cx="5048249" cy="1919819"/>
          </a:xfrm>
        </p:spPr>
        <p:txBody>
          <a:bodyPr/>
          <a:lstStyle/>
          <a:p>
            <a:r>
              <a:rPr lang="en-CA" dirty="0" smtClean="0"/>
              <a:t>The increase in GDP should definitely reflect an increase in salary overall. We wanted to see if the apparent increase of the salary is a significant amount.</a:t>
            </a:r>
            <a:endParaRPr lang="en-CA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319588" y="34623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7134225" y="4586286"/>
            <a:ext cx="376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*created with an excel PivotTable</a:t>
            </a:r>
            <a:endParaRPr lang="en-C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052761"/>
            <a:ext cx="501967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587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14475" y="592138"/>
            <a:ext cx="9601200" cy="1303337"/>
          </a:xfrm>
        </p:spPr>
        <p:txBody>
          <a:bodyPr/>
          <a:lstStyle/>
          <a:p>
            <a:r>
              <a:rPr lang="en-CA" dirty="0" smtClean="0"/>
              <a:t>Hypothesis 1 Conclusions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5614" y="1895475"/>
            <a:ext cx="3295650" cy="39528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83956" y="2479589"/>
            <a:ext cx="54369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t-Test (unequal variance): Two Sample for Means, we examined total salary from 2011 and 2014 to see if there are any significant difference over 4 years.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</a:t>
            </a:r>
            <a:r>
              <a:rPr lang="en-US" dirty="0"/>
              <a:t>found that there is a </a:t>
            </a:r>
            <a:r>
              <a:rPr lang="en-US" b="1" dirty="0"/>
              <a:t>significant probable difference </a:t>
            </a:r>
            <a:r>
              <a:rPr lang="en-US" dirty="0"/>
              <a:t>between the year 2011 and 2014 in terms of salary.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46058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Hypothesis 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1832" y="2540457"/>
            <a:ext cx="4817075" cy="33189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 smtClean="0"/>
              <a:t>After playing around with the data, we managed to find the </a:t>
            </a:r>
            <a:r>
              <a:rPr lang="en-CA" b="1" dirty="0" smtClean="0"/>
              <a:t>highest paid occupations</a:t>
            </a:r>
            <a:r>
              <a:rPr lang="en-CA" dirty="0" smtClean="0"/>
              <a:t> in San Francisco in 2011.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 smtClean="0"/>
              <a:t>Hypothesis:</a:t>
            </a:r>
          </a:p>
          <a:p>
            <a:pPr marL="0" indent="0">
              <a:buNone/>
            </a:pPr>
            <a:r>
              <a:rPr lang="en-CA" dirty="0" smtClean="0"/>
              <a:t>Those occupations will most likely see an increase in </a:t>
            </a:r>
            <a:r>
              <a:rPr lang="en-CA" dirty="0" smtClean="0"/>
              <a:t>salary over the next 3 years. </a:t>
            </a:r>
            <a:endParaRPr lang="en-CA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988907" y="2601791"/>
            <a:ext cx="5410199" cy="339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773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52089" y="1415543"/>
            <a:ext cx="5385099" cy="3996716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203091" y="1415543"/>
            <a:ext cx="5385099" cy="39967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5686" y="5486399"/>
            <a:ext cx="4637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*most highest paying jobs in 2011 were slightly below the 250k range.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6576688" y="5502875"/>
            <a:ext cx="4637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*almost all highest paying jobs in 2014 are over the 350k range.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26821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539" y="1735996"/>
            <a:ext cx="6572250" cy="25622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1881" y="4819135"/>
            <a:ext cx="7652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This was because </a:t>
            </a:r>
            <a:r>
              <a:rPr lang="en-CA" dirty="0" err="1" smtClean="0"/>
              <a:t>PowerBI</a:t>
            </a:r>
            <a:r>
              <a:rPr lang="en-CA" dirty="0" smtClean="0"/>
              <a:t> is a unstructured learning, and we wanted to actually understand the data? lol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88669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6900" y="4838700"/>
            <a:ext cx="7293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Also, a recurring trend shows that </a:t>
            </a:r>
            <a:r>
              <a:rPr lang="en-CA" dirty="0" smtClean="0"/>
              <a:t>someone </a:t>
            </a:r>
            <a:r>
              <a:rPr lang="en-CA" dirty="0" smtClean="0"/>
              <a:t>with the title “Investor” </a:t>
            </a:r>
            <a:r>
              <a:rPr lang="en-CA" dirty="0" smtClean="0"/>
              <a:t>will always </a:t>
            </a:r>
            <a:r>
              <a:rPr lang="en-CA" dirty="0" smtClean="0"/>
              <a:t>present in the Top 10 salaries. </a:t>
            </a:r>
            <a:r>
              <a:rPr lang="en-CA" dirty="0" smtClean="0"/>
              <a:t>They even took the Top 1 spot in 2014. 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649" y="1307757"/>
            <a:ext cx="790575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445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5126" y="1462225"/>
            <a:ext cx="4470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u="sng" dirty="0" smtClean="0"/>
              <a:t>List of highest paying jobs in 2011</a:t>
            </a:r>
          </a:p>
          <a:p>
            <a:endParaRPr lang="en-CA" dirty="0"/>
          </a:p>
          <a:p>
            <a:r>
              <a:rPr lang="en-US" dirty="0" smtClean="0">
                <a:solidFill>
                  <a:srgbClr val="92D050"/>
                </a:solidFill>
              </a:rPr>
              <a:t>- Administrator</a:t>
            </a:r>
            <a:r>
              <a:rPr lang="en-US" dirty="0">
                <a:solidFill>
                  <a:srgbClr val="92D050"/>
                </a:solidFill>
              </a:rPr>
              <a:t>, SFGH medical center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- Chief </a:t>
            </a:r>
            <a:r>
              <a:rPr lang="en-US" dirty="0">
                <a:solidFill>
                  <a:srgbClr val="92D050"/>
                </a:solidFill>
              </a:rPr>
              <a:t>of </a:t>
            </a:r>
            <a:r>
              <a:rPr lang="en-US" dirty="0" smtClean="0">
                <a:solidFill>
                  <a:srgbClr val="92D050"/>
                </a:solidFill>
              </a:rPr>
              <a:t>Department(fire </a:t>
            </a:r>
            <a:r>
              <a:rPr lang="en-US" dirty="0">
                <a:solidFill>
                  <a:srgbClr val="92D050"/>
                </a:solidFill>
              </a:rPr>
              <a:t>department)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- Chief </a:t>
            </a:r>
            <a:r>
              <a:rPr lang="en-US" dirty="0">
                <a:solidFill>
                  <a:srgbClr val="92D050"/>
                </a:solidFill>
              </a:rPr>
              <a:t>of </a:t>
            </a:r>
            <a:r>
              <a:rPr lang="en-US" dirty="0" smtClean="0">
                <a:solidFill>
                  <a:srgbClr val="92D050"/>
                </a:solidFill>
              </a:rPr>
              <a:t>Police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- Department </a:t>
            </a:r>
            <a:r>
              <a:rPr lang="en-US" dirty="0" smtClean="0">
                <a:solidFill>
                  <a:srgbClr val="92D050"/>
                </a:solidFill>
              </a:rPr>
              <a:t>Head </a:t>
            </a:r>
            <a:r>
              <a:rPr lang="en-US" dirty="0" smtClean="0">
                <a:solidFill>
                  <a:srgbClr val="92D050"/>
                </a:solidFill>
              </a:rPr>
              <a:t>V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- Deputy Chief </a:t>
            </a:r>
            <a:r>
              <a:rPr lang="en-US" dirty="0">
                <a:solidFill>
                  <a:srgbClr val="92D050"/>
                </a:solidFill>
              </a:rPr>
              <a:t>III (police department</a:t>
            </a:r>
            <a:r>
              <a:rPr lang="en-US" dirty="0">
                <a:solidFill>
                  <a:srgbClr val="92D050"/>
                </a:solidFill>
              </a:rPr>
              <a:t>) </a:t>
            </a:r>
            <a:endParaRPr lang="en-US" dirty="0" smtClean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- </a:t>
            </a:r>
            <a:r>
              <a:rPr lang="en-US" dirty="0">
                <a:solidFill>
                  <a:srgbClr val="92D050"/>
                </a:solidFill>
              </a:rPr>
              <a:t>General manager metro transit authority</a:t>
            </a:r>
          </a:p>
          <a:p>
            <a:r>
              <a:rPr lang="en-US" dirty="0">
                <a:solidFill>
                  <a:srgbClr val="92D050"/>
                </a:solidFill>
              </a:rPr>
              <a:t>- Port director </a:t>
            </a:r>
            <a:endParaRPr lang="en-CA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- Executive contract </a:t>
            </a:r>
            <a:r>
              <a:rPr lang="en-US" dirty="0" smtClean="0">
                <a:solidFill>
                  <a:srgbClr val="92D050"/>
                </a:solidFill>
              </a:rPr>
              <a:t>employee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 smtClean="0"/>
              <a:t>- Deputy </a:t>
            </a:r>
            <a:r>
              <a:rPr lang="en-US" dirty="0"/>
              <a:t>chief of department (fire department) </a:t>
            </a:r>
          </a:p>
          <a:p>
            <a:r>
              <a:rPr lang="en-US" dirty="0" smtClean="0"/>
              <a:t>- Deputy </a:t>
            </a:r>
            <a:r>
              <a:rPr lang="en-US" dirty="0"/>
              <a:t>director of </a:t>
            </a:r>
            <a:r>
              <a:rPr lang="en-US" dirty="0" smtClean="0"/>
              <a:t>investments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75526" y="1462225"/>
            <a:ext cx="585710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u="sng" dirty="0" smtClean="0"/>
              <a:t>List of highest paying jobs in 2014</a:t>
            </a:r>
          </a:p>
          <a:p>
            <a:endParaRPr lang="en-CA" dirty="0"/>
          </a:p>
          <a:p>
            <a:r>
              <a:rPr lang="en-US" dirty="0" smtClean="0">
                <a:solidFill>
                  <a:srgbClr val="92D050"/>
                </a:solidFill>
              </a:rPr>
              <a:t>- Administrator </a:t>
            </a:r>
            <a:r>
              <a:rPr lang="en-US" dirty="0">
                <a:solidFill>
                  <a:srgbClr val="92D050"/>
                </a:solidFill>
              </a:rPr>
              <a:t>San Francisco General Hospital Medical Center</a:t>
            </a:r>
            <a:endParaRPr lang="en-CA" dirty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- Chief </a:t>
            </a:r>
            <a:r>
              <a:rPr lang="en-US" dirty="0">
                <a:solidFill>
                  <a:srgbClr val="92D050"/>
                </a:solidFill>
              </a:rPr>
              <a:t>of Department (Fire Department)</a:t>
            </a:r>
            <a:endParaRPr lang="en-CA" dirty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- Chief </a:t>
            </a:r>
            <a:r>
              <a:rPr lang="en-US" dirty="0">
                <a:solidFill>
                  <a:srgbClr val="92D050"/>
                </a:solidFill>
              </a:rPr>
              <a:t>of Police</a:t>
            </a:r>
            <a:endParaRPr lang="en-CA" dirty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- Department </a:t>
            </a:r>
            <a:r>
              <a:rPr lang="en-US" dirty="0">
                <a:solidFill>
                  <a:srgbClr val="92D050"/>
                </a:solidFill>
              </a:rPr>
              <a:t>Head</a:t>
            </a:r>
            <a:endParaRPr lang="en-CA" dirty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- Deputy </a:t>
            </a:r>
            <a:r>
              <a:rPr lang="en-US" dirty="0">
                <a:solidFill>
                  <a:srgbClr val="92D050"/>
                </a:solidFill>
              </a:rPr>
              <a:t>Chief</a:t>
            </a:r>
            <a:endParaRPr lang="en-CA" dirty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- General </a:t>
            </a:r>
            <a:r>
              <a:rPr lang="en-US" dirty="0">
                <a:solidFill>
                  <a:srgbClr val="92D050"/>
                </a:solidFill>
              </a:rPr>
              <a:t>Manager of Transit Authority</a:t>
            </a:r>
            <a:endParaRPr lang="en-CA" dirty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- Port </a:t>
            </a:r>
            <a:r>
              <a:rPr lang="en-US" dirty="0">
                <a:solidFill>
                  <a:srgbClr val="92D050"/>
                </a:solidFill>
              </a:rPr>
              <a:t>Director</a:t>
            </a:r>
            <a:endParaRPr lang="en-CA" dirty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- Executive </a:t>
            </a:r>
            <a:r>
              <a:rPr lang="en-US" dirty="0">
                <a:solidFill>
                  <a:srgbClr val="92D050"/>
                </a:solidFill>
              </a:rPr>
              <a:t>Contract Employee</a:t>
            </a:r>
            <a:endParaRPr lang="en-CA" dirty="0">
              <a:solidFill>
                <a:srgbClr val="92D050"/>
              </a:solidFill>
            </a:endParaRPr>
          </a:p>
          <a:p>
            <a:r>
              <a:rPr lang="en-US" dirty="0" smtClean="0"/>
              <a:t>- Mayor</a:t>
            </a:r>
            <a:endParaRPr lang="en-CA" dirty="0"/>
          </a:p>
          <a:p>
            <a:r>
              <a:rPr lang="en-US" dirty="0" smtClean="0"/>
              <a:t>- Chief </a:t>
            </a:r>
            <a:r>
              <a:rPr lang="en-US" dirty="0"/>
              <a:t>Investment Officer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34607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247</TotalTime>
  <Words>555</Words>
  <Application>Microsoft Office PowerPoint</Application>
  <PresentationFormat>Widescreen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Garamond</vt:lpstr>
      <vt:lpstr>Organic</vt:lpstr>
      <vt:lpstr>COMP4925 , sub-project 1</vt:lpstr>
      <vt:lpstr>The San Francisco Salaries Dataset</vt:lpstr>
      <vt:lpstr>Hypothesis 1</vt:lpstr>
      <vt:lpstr>Hypothesis 1 Conclusions</vt:lpstr>
      <vt:lpstr>Hypothesis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Hypothesis 3</vt:lpstr>
      <vt:lpstr>Choosing the 10 Mid-class jobs.</vt:lpstr>
      <vt:lpstr>PowerPoint Presentation</vt:lpstr>
      <vt:lpstr>PowerPoint Presentation</vt:lpstr>
      <vt:lpstr>Hypothesis 3 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COMP4925 , sub-project 1</dc:title>
  <dc:creator>norman lim</dc:creator>
  <cp:lastModifiedBy>norman lim</cp:lastModifiedBy>
  <cp:revision>18</cp:revision>
  <dcterms:created xsi:type="dcterms:W3CDTF">2016-02-10T04:45:21Z</dcterms:created>
  <dcterms:modified xsi:type="dcterms:W3CDTF">2016-02-11T02:22:42Z</dcterms:modified>
</cp:coreProperties>
</file>