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6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7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73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79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3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2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3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7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5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54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42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63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67FDF1-F3A1-4E82-8723-BBD8C4213721}" type="datetimeFigureOut">
              <a:rPr lang="en-CA" smtClean="0"/>
              <a:t>2016-02-10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53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COMP4925 , sub-project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Norman Lim</a:t>
            </a:r>
          </a:p>
          <a:p>
            <a:r>
              <a:rPr lang="en-CA" dirty="0" smtClean="0"/>
              <a:t>Daniel Lin</a:t>
            </a:r>
          </a:p>
          <a:p>
            <a:r>
              <a:rPr lang="en-CA" dirty="0" err="1" smtClean="0"/>
              <a:t>Manveer</a:t>
            </a:r>
            <a:r>
              <a:rPr lang="en-CA" dirty="0" smtClean="0"/>
              <a:t> </a:t>
            </a:r>
            <a:r>
              <a:rPr lang="en-CA" dirty="0" err="1" smtClean="0"/>
              <a:t>Bhangu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265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6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San Francisco Salaries 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38674" cy="3318936"/>
          </a:xfrm>
        </p:spPr>
        <p:txBody>
          <a:bodyPr/>
          <a:lstStyle/>
          <a:p>
            <a:r>
              <a:rPr lang="en-CA" dirty="0" smtClean="0"/>
              <a:t>San Francisco GDP increased by 155 Billion within the span of 13 years, 2001-2014. </a:t>
            </a:r>
          </a:p>
          <a:p>
            <a:r>
              <a:rPr lang="en-CA" dirty="0" smtClean="0"/>
              <a:t>Averages out to an increase of approximately 12 Billion each year</a:t>
            </a:r>
          </a:p>
          <a:p>
            <a:r>
              <a:rPr lang="en-CA" dirty="0" smtClean="0"/>
              <a:t>Dataset focuses on the Peak years of 2011 to 2014. </a:t>
            </a:r>
            <a:endParaRPr lang="en-CA" dirty="0"/>
          </a:p>
        </p:txBody>
      </p:sp>
      <p:pic>
        <p:nvPicPr>
          <p:cNvPr id="1026" name="Picture 2" descr="http://horizonlightinginc.com/wp-content/uploads/2015/04/Lighting-Maintenance-San-Francisco-Bay-Are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483" y="2556933"/>
            <a:ext cx="4972999" cy="33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5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Hypothesis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043" y="3056198"/>
            <a:ext cx="5048249" cy="1919819"/>
          </a:xfrm>
        </p:spPr>
        <p:txBody>
          <a:bodyPr/>
          <a:lstStyle/>
          <a:p>
            <a:r>
              <a:rPr lang="en-CA" dirty="0" smtClean="0"/>
              <a:t>The increase in GDP should definitely reflect an increase in salary overall. We wanted to see if the apparent increase of the salary is a significant amount.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19588" y="3462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34225" y="4586286"/>
            <a:ext cx="37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*created with an excel PivotTable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2761"/>
            <a:ext cx="5019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8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14475" y="592138"/>
            <a:ext cx="9601200" cy="1303337"/>
          </a:xfrm>
        </p:spPr>
        <p:txBody>
          <a:bodyPr/>
          <a:lstStyle/>
          <a:p>
            <a:r>
              <a:rPr lang="en-CA" dirty="0" smtClean="0"/>
              <a:t>Hypothesis 1 Conclusions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614" y="1895475"/>
            <a:ext cx="3295650" cy="3952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3956" y="2479589"/>
            <a:ext cx="5436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t-Test (unequal variance): Two Sample for Means, we examined total salary from 2011 and 2014 to see if there are any significant difference over 4 years.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found that there is a </a:t>
            </a:r>
            <a:r>
              <a:rPr lang="en-US" b="1" dirty="0"/>
              <a:t>significant probable difference </a:t>
            </a:r>
            <a:r>
              <a:rPr lang="en-US" dirty="0"/>
              <a:t>between the year 2011 and 2014 in terms of salary.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605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Hypothesis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832" y="2540457"/>
            <a:ext cx="4817075" cy="3318936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After playing around with the data, we managed to find the </a:t>
            </a:r>
            <a:r>
              <a:rPr lang="en-CA" b="1" dirty="0" smtClean="0"/>
              <a:t>highest paid occupations</a:t>
            </a:r>
            <a:r>
              <a:rPr lang="en-CA" dirty="0" smtClean="0"/>
              <a:t> in San Francisco in 2011.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Hypothesis:</a:t>
            </a:r>
          </a:p>
          <a:p>
            <a:pPr marL="0" indent="0">
              <a:buNone/>
            </a:pPr>
            <a:r>
              <a:rPr lang="en-CA" dirty="0" smtClean="0"/>
              <a:t>Those occupations will most likely see an increase in salary. 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88907" y="2601791"/>
            <a:ext cx="5410199" cy="33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7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2089" y="1415543"/>
            <a:ext cx="5385099" cy="399671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03091" y="1415543"/>
            <a:ext cx="5385099" cy="3996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686" y="5486399"/>
            <a:ext cx="463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*most highest paying jobs in 2011 were slightly below the 250k range.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576688" y="5502875"/>
            <a:ext cx="463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*almost all highest paying jobs in 2014 are over the 350k range.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682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39" y="1735996"/>
            <a:ext cx="6572250" cy="2562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1881" y="4819135"/>
            <a:ext cx="765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This was because </a:t>
            </a:r>
            <a:r>
              <a:rPr lang="en-CA" dirty="0" err="1" smtClean="0"/>
              <a:t>PowerBI</a:t>
            </a:r>
            <a:r>
              <a:rPr lang="en-CA" dirty="0" smtClean="0"/>
              <a:t> is a unstructured learning, and we wanted to actually understand the data? lol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66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1660956"/>
            <a:ext cx="447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List of highest paying jobs in </a:t>
            </a:r>
            <a:r>
              <a:rPr lang="en-CA" u="sng" dirty="0" smtClean="0"/>
              <a:t>2011</a:t>
            </a:r>
          </a:p>
          <a:p>
            <a:endParaRPr lang="en-CA" dirty="0"/>
          </a:p>
          <a:p>
            <a:r>
              <a:rPr lang="en-US" dirty="0" smtClean="0"/>
              <a:t>- Administrator</a:t>
            </a:r>
            <a:r>
              <a:rPr lang="en-US" dirty="0"/>
              <a:t>, SFGH medical center</a:t>
            </a:r>
          </a:p>
          <a:p>
            <a:r>
              <a:rPr lang="en-US" dirty="0" smtClean="0"/>
              <a:t>- Chief </a:t>
            </a:r>
            <a:r>
              <a:rPr lang="en-US" dirty="0"/>
              <a:t>of department(fire department)</a:t>
            </a:r>
          </a:p>
          <a:p>
            <a:r>
              <a:rPr lang="en-US" dirty="0" smtClean="0"/>
              <a:t>- Chief </a:t>
            </a:r>
            <a:r>
              <a:rPr lang="en-US" dirty="0"/>
              <a:t>of police</a:t>
            </a:r>
          </a:p>
          <a:p>
            <a:r>
              <a:rPr lang="en-US" dirty="0" smtClean="0"/>
              <a:t>- Department </a:t>
            </a:r>
            <a:r>
              <a:rPr lang="en-US" dirty="0"/>
              <a:t>head </a:t>
            </a:r>
            <a:r>
              <a:rPr lang="en-US" dirty="0" smtClean="0"/>
              <a:t>V</a:t>
            </a:r>
            <a:endParaRPr lang="en-US" dirty="0"/>
          </a:p>
          <a:p>
            <a:r>
              <a:rPr lang="en-US" dirty="0" smtClean="0"/>
              <a:t>- Deputy </a:t>
            </a:r>
            <a:r>
              <a:rPr lang="en-US" dirty="0"/>
              <a:t>chief III (police department)</a:t>
            </a:r>
          </a:p>
          <a:p>
            <a:r>
              <a:rPr lang="en-US" dirty="0" smtClean="0"/>
              <a:t>- Deputy </a:t>
            </a:r>
            <a:r>
              <a:rPr lang="en-US" dirty="0"/>
              <a:t>chief of department (fire department) </a:t>
            </a:r>
          </a:p>
          <a:p>
            <a:r>
              <a:rPr lang="en-US" dirty="0" smtClean="0"/>
              <a:t>- Deputy </a:t>
            </a:r>
            <a:r>
              <a:rPr lang="en-US" dirty="0"/>
              <a:t>director of investments</a:t>
            </a:r>
          </a:p>
          <a:p>
            <a:r>
              <a:rPr lang="en-US" dirty="0" smtClean="0"/>
              <a:t>- </a:t>
            </a:r>
            <a:r>
              <a:rPr lang="en-US" dirty="0"/>
              <a:t>E</a:t>
            </a:r>
            <a:r>
              <a:rPr lang="en-US" dirty="0" smtClean="0"/>
              <a:t>xecutive </a:t>
            </a:r>
            <a:r>
              <a:rPr lang="en-US" dirty="0"/>
              <a:t>contract employee</a:t>
            </a:r>
          </a:p>
          <a:p>
            <a:r>
              <a:rPr lang="en-US" dirty="0" smtClean="0"/>
              <a:t>- General </a:t>
            </a:r>
            <a:r>
              <a:rPr lang="en-US" dirty="0"/>
              <a:t>manager metro transit authority</a:t>
            </a:r>
          </a:p>
          <a:p>
            <a:r>
              <a:rPr lang="en-US" dirty="0" smtClean="0"/>
              <a:t>- Port </a:t>
            </a:r>
            <a:r>
              <a:rPr lang="en-US" dirty="0"/>
              <a:t>director </a:t>
            </a:r>
            <a:endParaRPr lang="en-CA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629400" y="1660956"/>
            <a:ext cx="4572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List of highest paying jobs in </a:t>
            </a:r>
            <a:r>
              <a:rPr lang="en-CA" u="sng" dirty="0" smtClean="0"/>
              <a:t>2014</a:t>
            </a:r>
          </a:p>
          <a:p>
            <a:endParaRPr lang="en-CA" dirty="0"/>
          </a:p>
          <a:p>
            <a:r>
              <a:rPr lang="en-US" dirty="0" smtClean="0"/>
              <a:t>- Administrator </a:t>
            </a:r>
            <a:r>
              <a:rPr lang="en-US" dirty="0"/>
              <a:t>San Francisco General Hospital Medical Center</a:t>
            </a:r>
            <a:endParaRPr lang="en-CA" dirty="0"/>
          </a:p>
          <a:p>
            <a:r>
              <a:rPr lang="en-US" dirty="0" smtClean="0"/>
              <a:t>- Chief </a:t>
            </a:r>
            <a:r>
              <a:rPr lang="en-US" dirty="0"/>
              <a:t>of Department (Fire Department)</a:t>
            </a:r>
            <a:endParaRPr lang="en-CA" dirty="0"/>
          </a:p>
          <a:p>
            <a:r>
              <a:rPr lang="en-US" dirty="0" smtClean="0"/>
              <a:t>- Chief </a:t>
            </a:r>
            <a:r>
              <a:rPr lang="en-US" dirty="0"/>
              <a:t>of Police</a:t>
            </a:r>
            <a:endParaRPr lang="en-CA" dirty="0"/>
          </a:p>
          <a:p>
            <a:r>
              <a:rPr lang="en-US" dirty="0" smtClean="0"/>
              <a:t>- Department </a:t>
            </a:r>
            <a:r>
              <a:rPr lang="en-US" dirty="0"/>
              <a:t>Head</a:t>
            </a:r>
            <a:endParaRPr lang="en-CA" dirty="0"/>
          </a:p>
          <a:p>
            <a:r>
              <a:rPr lang="en-US" dirty="0" smtClean="0"/>
              <a:t>- Deputy </a:t>
            </a:r>
            <a:r>
              <a:rPr lang="en-US" dirty="0"/>
              <a:t>Chief</a:t>
            </a:r>
            <a:endParaRPr lang="en-CA" dirty="0"/>
          </a:p>
          <a:p>
            <a:r>
              <a:rPr lang="en-US" dirty="0" smtClean="0"/>
              <a:t>- General </a:t>
            </a:r>
            <a:r>
              <a:rPr lang="en-US" dirty="0"/>
              <a:t>Manager of Transit Authority</a:t>
            </a:r>
            <a:endParaRPr lang="en-CA" dirty="0"/>
          </a:p>
          <a:p>
            <a:r>
              <a:rPr lang="en-US" dirty="0" smtClean="0"/>
              <a:t>- Port </a:t>
            </a:r>
            <a:r>
              <a:rPr lang="en-US" dirty="0"/>
              <a:t>Director</a:t>
            </a:r>
            <a:endParaRPr lang="en-CA" dirty="0"/>
          </a:p>
          <a:p>
            <a:r>
              <a:rPr lang="en-US" dirty="0" smtClean="0"/>
              <a:t>- Executive </a:t>
            </a:r>
            <a:r>
              <a:rPr lang="en-US" dirty="0"/>
              <a:t>Contract Employee</a:t>
            </a:r>
            <a:endParaRPr lang="en-CA" dirty="0"/>
          </a:p>
          <a:p>
            <a:r>
              <a:rPr lang="en-US" dirty="0" smtClean="0"/>
              <a:t>- Mayor</a:t>
            </a:r>
            <a:endParaRPr lang="en-CA" dirty="0"/>
          </a:p>
          <a:p>
            <a:r>
              <a:rPr lang="en-US" dirty="0" smtClean="0"/>
              <a:t>- Chief </a:t>
            </a:r>
            <a:r>
              <a:rPr lang="en-US" dirty="0"/>
              <a:t>Investment Officer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346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900" y="4838700"/>
            <a:ext cx="869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Also, a recurring trend shows that there is always someone with the title “Investor” who is always present in the Top 10 salaries.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5445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</TotalTime>
  <Words>368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COMP4925 , sub-project 1</vt:lpstr>
      <vt:lpstr>The San Francisco Salaries Dataset</vt:lpstr>
      <vt:lpstr>Hypothesis 1</vt:lpstr>
      <vt:lpstr>Hypothesis 1 Conclusions</vt:lpstr>
      <vt:lpstr>Hypothesis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COMP4925 , sub-project 1</dc:title>
  <dc:creator>norman lim</dc:creator>
  <cp:lastModifiedBy>norman lim</cp:lastModifiedBy>
  <cp:revision>10</cp:revision>
  <dcterms:created xsi:type="dcterms:W3CDTF">2016-02-10T04:45:21Z</dcterms:created>
  <dcterms:modified xsi:type="dcterms:W3CDTF">2016-02-10T18:15:06Z</dcterms:modified>
</cp:coreProperties>
</file>