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1"/>
  </p:notesMasterIdLst>
  <p:sldIdLst>
    <p:sldId id="266" r:id="rId2"/>
    <p:sldId id="273" r:id="rId3"/>
    <p:sldId id="274" r:id="rId4"/>
    <p:sldId id="275" r:id="rId5"/>
    <p:sldId id="276" r:id="rId6"/>
    <p:sldId id="278" r:id="rId7"/>
    <p:sldId id="279" r:id="rId8"/>
    <p:sldId id="280" r:id="rId9"/>
    <p:sldId id="281" r:id="rId10"/>
    <p:sldId id="282" r:id="rId11"/>
    <p:sldId id="283" r:id="rId12"/>
    <p:sldId id="284" r:id="rId13"/>
    <p:sldId id="285" r:id="rId14"/>
    <p:sldId id="307" r:id="rId15"/>
    <p:sldId id="271" r:id="rId16"/>
    <p:sldId id="272" r:id="rId17"/>
    <p:sldId id="287" r:id="rId18"/>
    <p:sldId id="288" r:id="rId19"/>
    <p:sldId id="305" r:id="rId20"/>
    <p:sldId id="296" r:id="rId21"/>
    <p:sldId id="297" r:id="rId22"/>
    <p:sldId id="298" r:id="rId23"/>
    <p:sldId id="299" r:id="rId24"/>
    <p:sldId id="300" r:id="rId25"/>
    <p:sldId id="301" r:id="rId26"/>
    <p:sldId id="267" r:id="rId27"/>
    <p:sldId id="303" r:id="rId28"/>
    <p:sldId id="270" r:id="rId29"/>
    <p:sldId id="306" r:id="rId3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92" autoAdjust="0"/>
  </p:normalViewPr>
  <p:slideViewPr>
    <p:cSldViewPr>
      <p:cViewPr varScale="1">
        <p:scale>
          <a:sx n="86" d="100"/>
          <a:sy n="86" d="100"/>
        </p:scale>
        <p:origin x="13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82B9756-A47F-410C-813C-9BF23ABEED99}" type="datetimeFigureOut">
              <a:rPr lang="en-CA" smtClean="0"/>
              <a:t>2021-09-17</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D430B4D-8262-420A-A9DF-F7F0C41FB856}" type="slidenum">
              <a:rPr lang="en-CA" smtClean="0"/>
              <a:t>‹#›</a:t>
            </a:fld>
            <a:endParaRPr lang="en-CA"/>
          </a:p>
        </p:txBody>
      </p:sp>
    </p:spTree>
    <p:extLst>
      <p:ext uri="{BB962C8B-B14F-4D97-AF65-F5344CB8AC3E}">
        <p14:creationId xmlns:p14="http://schemas.microsoft.com/office/powerpoint/2010/main" val="262983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56D752-9B2E-4A2D-B28D-433DDB959C98}"/>
              </a:ext>
            </a:extLst>
          </p:cNvPr>
          <p:cNvSpPr>
            <a:spLocks noGrp="1" noChangeArrowheads="1"/>
          </p:cNvSpPr>
          <p:nvPr>
            <p:ph type="sldNum" sz="quarter" idx="5"/>
          </p:nvPr>
        </p:nvSpPr>
        <p:spPr>
          <a:ln/>
        </p:spPr>
        <p:txBody>
          <a:bodyPr/>
          <a:lstStyle/>
          <a:p>
            <a:fld id="{D16F3E0B-35DF-4269-8AD7-8E0622D03E94}" type="slidenum">
              <a:rPr lang="en-US" altLang="en-US"/>
              <a:pPr/>
              <a:t>2</a:t>
            </a:fld>
            <a:endParaRPr lang="en-US" altLang="en-US"/>
          </a:p>
        </p:txBody>
      </p:sp>
      <p:sp>
        <p:nvSpPr>
          <p:cNvPr id="60418" name="Rectangle 2">
            <a:extLst>
              <a:ext uri="{FF2B5EF4-FFF2-40B4-BE49-F238E27FC236}">
                <a16:creationId xmlns:a16="http://schemas.microsoft.com/office/drawing/2014/main" id="{FBBD61C8-0885-43A6-9598-8053500C4B3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53D910BB-DF56-4566-9D65-4BD268D1B0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950F04-87CE-429F-958F-42B617A35356}"/>
              </a:ext>
            </a:extLst>
          </p:cNvPr>
          <p:cNvSpPr>
            <a:spLocks noGrp="1" noChangeArrowheads="1"/>
          </p:cNvSpPr>
          <p:nvPr>
            <p:ph type="sldNum" sz="quarter" idx="5"/>
          </p:nvPr>
        </p:nvSpPr>
        <p:spPr>
          <a:ln/>
        </p:spPr>
        <p:txBody>
          <a:bodyPr/>
          <a:lstStyle/>
          <a:p>
            <a:fld id="{DD1B8AA5-7460-4C3D-A49D-4068DC2DF447}" type="slidenum">
              <a:rPr lang="en-US" altLang="en-US"/>
              <a:pPr/>
              <a:t>11</a:t>
            </a:fld>
            <a:endParaRPr lang="en-US" altLang="en-US"/>
          </a:p>
        </p:txBody>
      </p:sp>
      <p:sp>
        <p:nvSpPr>
          <p:cNvPr id="70658" name="Rectangle 2">
            <a:extLst>
              <a:ext uri="{FF2B5EF4-FFF2-40B4-BE49-F238E27FC236}">
                <a16:creationId xmlns:a16="http://schemas.microsoft.com/office/drawing/2014/main" id="{2A301132-1850-4F60-B7AB-F6A0A84B61CA}"/>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FD3F8086-9588-4017-9A5A-60683D8A98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25C1F3-B5B8-4EDD-8B1D-1E027116D861}"/>
              </a:ext>
            </a:extLst>
          </p:cNvPr>
          <p:cNvSpPr>
            <a:spLocks noGrp="1" noChangeArrowheads="1"/>
          </p:cNvSpPr>
          <p:nvPr>
            <p:ph type="sldNum" sz="quarter" idx="5"/>
          </p:nvPr>
        </p:nvSpPr>
        <p:spPr>
          <a:ln/>
        </p:spPr>
        <p:txBody>
          <a:bodyPr/>
          <a:lstStyle/>
          <a:p>
            <a:fld id="{589A5F9D-17E6-4865-9B1E-EF6706C87A62}" type="slidenum">
              <a:rPr lang="en-US" altLang="en-US"/>
              <a:pPr/>
              <a:t>12</a:t>
            </a:fld>
            <a:endParaRPr lang="en-US" altLang="en-US"/>
          </a:p>
        </p:txBody>
      </p:sp>
      <p:sp>
        <p:nvSpPr>
          <p:cNvPr id="86018" name="Rectangle 2">
            <a:extLst>
              <a:ext uri="{FF2B5EF4-FFF2-40B4-BE49-F238E27FC236}">
                <a16:creationId xmlns:a16="http://schemas.microsoft.com/office/drawing/2014/main" id="{59E6BBE4-44FA-4EB9-B3AF-37380F390915}"/>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a:extLst>
              <a:ext uri="{FF2B5EF4-FFF2-40B4-BE49-F238E27FC236}">
                <a16:creationId xmlns:a16="http://schemas.microsoft.com/office/drawing/2014/main" id="{4E6A1344-2047-44DD-983E-C52A655D8C6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93EA27-148F-49BF-B8DA-ED07FB7C3D8B}"/>
              </a:ext>
            </a:extLst>
          </p:cNvPr>
          <p:cNvSpPr>
            <a:spLocks noGrp="1" noChangeArrowheads="1"/>
          </p:cNvSpPr>
          <p:nvPr>
            <p:ph type="sldNum" sz="quarter" idx="5"/>
          </p:nvPr>
        </p:nvSpPr>
        <p:spPr>
          <a:ln/>
        </p:spPr>
        <p:txBody>
          <a:bodyPr/>
          <a:lstStyle/>
          <a:p>
            <a:fld id="{20EBA9E4-09C4-4426-99C9-FE6EBFADB015}" type="slidenum">
              <a:rPr lang="en-US" altLang="en-US"/>
              <a:pPr/>
              <a:t>13</a:t>
            </a:fld>
            <a:endParaRPr lang="en-US" altLang="en-US"/>
          </a:p>
        </p:txBody>
      </p:sp>
      <p:sp>
        <p:nvSpPr>
          <p:cNvPr id="88066" name="Rectangle 2">
            <a:extLst>
              <a:ext uri="{FF2B5EF4-FFF2-40B4-BE49-F238E27FC236}">
                <a16:creationId xmlns:a16="http://schemas.microsoft.com/office/drawing/2014/main" id="{8C6F6E23-505E-4CD0-9571-1427790FF76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Rectangle 3">
            <a:extLst>
              <a:ext uri="{FF2B5EF4-FFF2-40B4-BE49-F238E27FC236}">
                <a16:creationId xmlns:a16="http://schemas.microsoft.com/office/drawing/2014/main" id="{97FE524E-1A7E-45E4-BB24-AD0C7DD5F9F3}"/>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600921-8B1A-4D7F-B2E1-C0E1AA63F8D7}"/>
              </a:ext>
            </a:extLst>
          </p:cNvPr>
          <p:cNvSpPr>
            <a:spLocks noGrp="1" noChangeArrowheads="1"/>
          </p:cNvSpPr>
          <p:nvPr>
            <p:ph type="sldNum" sz="quarter" idx="5"/>
          </p:nvPr>
        </p:nvSpPr>
        <p:spPr>
          <a:ln/>
        </p:spPr>
        <p:txBody>
          <a:bodyPr/>
          <a:lstStyle/>
          <a:p>
            <a:fld id="{5F0F8379-79A5-4D41-A11D-8CBF2D1D5013}" type="slidenum">
              <a:rPr lang="en-US" altLang="en-US"/>
              <a:pPr/>
              <a:t>14</a:t>
            </a:fld>
            <a:endParaRPr lang="en-US" altLang="en-US"/>
          </a:p>
        </p:txBody>
      </p:sp>
      <p:sp>
        <p:nvSpPr>
          <p:cNvPr id="90114" name="Rectangle 2">
            <a:extLst>
              <a:ext uri="{FF2B5EF4-FFF2-40B4-BE49-F238E27FC236}">
                <a16:creationId xmlns:a16="http://schemas.microsoft.com/office/drawing/2014/main" id="{863EBF90-F8FA-44F0-BA7A-3E98FD306DD7}"/>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a:extLst>
              <a:ext uri="{FF2B5EF4-FFF2-40B4-BE49-F238E27FC236}">
                <a16:creationId xmlns:a16="http://schemas.microsoft.com/office/drawing/2014/main" id="{4C302D8E-1EFA-46FA-8B65-D13162843A4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96144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1A34B8-F229-4076-A7FE-04E7B712F4C7}"/>
              </a:ext>
            </a:extLst>
          </p:cNvPr>
          <p:cNvSpPr>
            <a:spLocks noGrp="1" noChangeArrowheads="1"/>
          </p:cNvSpPr>
          <p:nvPr>
            <p:ph type="sldNum" sz="quarter" idx="5"/>
          </p:nvPr>
        </p:nvSpPr>
        <p:spPr>
          <a:ln/>
        </p:spPr>
        <p:txBody>
          <a:bodyPr/>
          <a:lstStyle/>
          <a:p>
            <a:fld id="{6136F431-5F34-4BFB-ACAE-002570B4458E}" type="slidenum">
              <a:rPr lang="en-US" altLang="en-US"/>
              <a:pPr/>
              <a:t>15</a:t>
            </a:fld>
            <a:endParaRPr lang="en-US" altLang="en-US"/>
          </a:p>
        </p:txBody>
      </p:sp>
      <p:sp>
        <p:nvSpPr>
          <p:cNvPr id="82946" name="Rectangle 2">
            <a:extLst>
              <a:ext uri="{FF2B5EF4-FFF2-40B4-BE49-F238E27FC236}">
                <a16:creationId xmlns:a16="http://schemas.microsoft.com/office/drawing/2014/main" id="{DEB585E1-8A7B-4061-8ABE-5D650BE24129}"/>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5B83E454-E8FB-4449-92AC-70221A52F1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05DB05-F4FE-4677-A677-9616A1FC1CE1}"/>
              </a:ext>
            </a:extLst>
          </p:cNvPr>
          <p:cNvSpPr>
            <a:spLocks noGrp="1" noChangeArrowheads="1"/>
          </p:cNvSpPr>
          <p:nvPr>
            <p:ph type="sldNum" sz="quarter" idx="5"/>
          </p:nvPr>
        </p:nvSpPr>
        <p:spPr>
          <a:ln/>
        </p:spPr>
        <p:txBody>
          <a:bodyPr/>
          <a:lstStyle/>
          <a:p>
            <a:fld id="{C797D86B-A54C-419A-8B88-21D317FA4845}" type="slidenum">
              <a:rPr lang="en-US" altLang="en-US"/>
              <a:pPr/>
              <a:t>16</a:t>
            </a:fld>
            <a:endParaRPr lang="en-US" altLang="en-US"/>
          </a:p>
        </p:txBody>
      </p:sp>
      <p:sp>
        <p:nvSpPr>
          <p:cNvPr id="83970" name="Rectangle 2">
            <a:extLst>
              <a:ext uri="{FF2B5EF4-FFF2-40B4-BE49-F238E27FC236}">
                <a16:creationId xmlns:a16="http://schemas.microsoft.com/office/drawing/2014/main" id="{EE77A783-4E37-4561-87CA-FCF559C4B399}"/>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2B2873A2-5D4B-4126-A99C-503A059E58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9E34E5-D2CE-45F6-8DB6-12CF5BD7B8A8}"/>
              </a:ext>
            </a:extLst>
          </p:cNvPr>
          <p:cNvSpPr>
            <a:spLocks noGrp="1" noChangeArrowheads="1"/>
          </p:cNvSpPr>
          <p:nvPr>
            <p:ph type="sldNum" sz="quarter" idx="5"/>
          </p:nvPr>
        </p:nvSpPr>
        <p:spPr>
          <a:ln/>
        </p:spPr>
        <p:txBody>
          <a:bodyPr/>
          <a:lstStyle/>
          <a:p>
            <a:fld id="{A7DC3443-D843-4240-8DA6-06B901F9C0B5}" type="slidenum">
              <a:rPr lang="en-US" altLang="en-US"/>
              <a:pPr/>
              <a:t>17</a:t>
            </a:fld>
            <a:endParaRPr lang="en-US" altLang="en-US"/>
          </a:p>
        </p:txBody>
      </p:sp>
      <p:sp>
        <p:nvSpPr>
          <p:cNvPr id="94210" name="Rectangle 2">
            <a:extLst>
              <a:ext uri="{FF2B5EF4-FFF2-40B4-BE49-F238E27FC236}">
                <a16:creationId xmlns:a16="http://schemas.microsoft.com/office/drawing/2014/main" id="{661B26CA-1085-4959-A243-BF37BBAEC38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a:extLst>
              <a:ext uri="{FF2B5EF4-FFF2-40B4-BE49-F238E27FC236}">
                <a16:creationId xmlns:a16="http://schemas.microsoft.com/office/drawing/2014/main" id="{0318B05E-C242-4B55-991D-75100B9E0D71}"/>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4C1625-86C9-408F-98DB-E06F6470719E}"/>
              </a:ext>
            </a:extLst>
          </p:cNvPr>
          <p:cNvSpPr>
            <a:spLocks noGrp="1" noChangeArrowheads="1"/>
          </p:cNvSpPr>
          <p:nvPr>
            <p:ph type="sldNum" sz="quarter" idx="5"/>
          </p:nvPr>
        </p:nvSpPr>
        <p:spPr>
          <a:ln/>
        </p:spPr>
        <p:txBody>
          <a:bodyPr/>
          <a:lstStyle/>
          <a:p>
            <a:fld id="{D0BF0CA8-0EAA-4675-9AAC-E5757DC170FB}" type="slidenum">
              <a:rPr lang="en-US" altLang="en-US"/>
              <a:pPr/>
              <a:t>18</a:t>
            </a:fld>
            <a:endParaRPr lang="en-US" altLang="en-US"/>
          </a:p>
        </p:txBody>
      </p:sp>
      <p:sp>
        <p:nvSpPr>
          <p:cNvPr id="92162" name="Rectangle 2">
            <a:extLst>
              <a:ext uri="{FF2B5EF4-FFF2-40B4-BE49-F238E27FC236}">
                <a16:creationId xmlns:a16="http://schemas.microsoft.com/office/drawing/2014/main" id="{72E03226-FA61-48A6-9E42-003A6B96ADD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Rectangle 3">
            <a:extLst>
              <a:ext uri="{FF2B5EF4-FFF2-40B4-BE49-F238E27FC236}">
                <a16:creationId xmlns:a16="http://schemas.microsoft.com/office/drawing/2014/main" id="{3E408FF0-921C-40BA-949C-F70EA1814691}"/>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0E4C88E-34B7-4DA9-BF42-E649D20C9349}"/>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FC673F6-7805-4837-B641-2872D4DA166F}" type="slidenum">
              <a:rPr lang="en-US" altLang="en-US"/>
              <a:pPr eaLnBrk="1" hangingPunct="1">
                <a:spcBef>
                  <a:spcPct val="0"/>
                </a:spcBef>
              </a:pPr>
              <a:t>20</a:t>
            </a:fld>
            <a:endParaRPr lang="en-US" altLang="en-US"/>
          </a:p>
        </p:txBody>
      </p:sp>
      <p:sp>
        <p:nvSpPr>
          <p:cNvPr id="19459" name="Rectangle 2">
            <a:extLst>
              <a:ext uri="{FF2B5EF4-FFF2-40B4-BE49-F238E27FC236}">
                <a16:creationId xmlns:a16="http://schemas.microsoft.com/office/drawing/2014/main" id="{18212114-175B-4DF1-8353-76E890AC2746}"/>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837583A-68C7-473D-981F-EFBB4239C522}"/>
              </a:ext>
            </a:extLst>
          </p:cNvPr>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4EF9F74-87B9-4428-9881-F125EF039579}"/>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3D07437-8AA1-4A20-8FA0-CCFAC94CA582}" type="slidenum">
              <a:rPr lang="en-US" altLang="en-US"/>
              <a:pPr eaLnBrk="1" hangingPunct="1">
                <a:spcBef>
                  <a:spcPct val="0"/>
                </a:spcBef>
              </a:pPr>
              <a:t>21</a:t>
            </a:fld>
            <a:endParaRPr lang="en-US" altLang="en-US"/>
          </a:p>
        </p:txBody>
      </p:sp>
      <p:sp>
        <p:nvSpPr>
          <p:cNvPr id="20483" name="Rectangle 2">
            <a:extLst>
              <a:ext uri="{FF2B5EF4-FFF2-40B4-BE49-F238E27FC236}">
                <a16:creationId xmlns:a16="http://schemas.microsoft.com/office/drawing/2014/main" id="{1E4E90EA-9D81-4C2D-9A8B-FA607FEFB73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3A6CB87-FE8B-4C36-BF51-EFB49A5781B2}"/>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Assume x points to memory location 1,000,000, which stores the value of the variable y.  Thus, y and *x are the same value.  Now assume you do *x = *x + 1;  This changes the datum stored in memory, and so both *x and y are affected.  *x and y are known as aliases, two ways of accessing the same memory location.</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What happens if you do x = x + 1;  This is known as pointer arithmetic, you are adjusting the pointer to point elsewhere in memory.  This is perfectly legal in C (although it is illegal in most other languages).  Why would you do this?  We will explore that shortly.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75A8A2-6BD0-41EE-991E-58B5A87B0980}"/>
              </a:ext>
            </a:extLst>
          </p:cNvPr>
          <p:cNvSpPr>
            <a:spLocks noGrp="1" noChangeArrowheads="1"/>
          </p:cNvSpPr>
          <p:nvPr>
            <p:ph type="sldNum" sz="quarter" idx="5"/>
          </p:nvPr>
        </p:nvSpPr>
        <p:spPr>
          <a:ln/>
        </p:spPr>
        <p:txBody>
          <a:bodyPr/>
          <a:lstStyle/>
          <a:p>
            <a:fld id="{739A5F34-6FEC-407E-929C-5EF6C4DEA271}" type="slidenum">
              <a:rPr lang="en-US" altLang="en-US"/>
              <a:pPr/>
              <a:t>3</a:t>
            </a:fld>
            <a:endParaRPr lang="en-US" altLang="en-US"/>
          </a:p>
        </p:txBody>
      </p:sp>
      <p:sp>
        <p:nvSpPr>
          <p:cNvPr id="61442" name="Rectangle 2">
            <a:extLst>
              <a:ext uri="{FF2B5EF4-FFF2-40B4-BE49-F238E27FC236}">
                <a16:creationId xmlns:a16="http://schemas.microsoft.com/office/drawing/2014/main" id="{5A0CF19B-49E8-4A68-BE7C-CC873CD22199}"/>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9D131CAA-D438-4C94-AE6A-E62A809CBA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9BA289F-4008-49EC-A3B4-DBDB3EEFA07B}"/>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5AB5927-B714-4561-B6FA-9FF450768985}" type="slidenum">
              <a:rPr lang="en-US" altLang="en-US"/>
              <a:pPr eaLnBrk="1" hangingPunct="1">
                <a:spcBef>
                  <a:spcPct val="0"/>
                </a:spcBef>
              </a:pPr>
              <a:t>22</a:t>
            </a:fld>
            <a:endParaRPr lang="en-US" altLang="en-US"/>
          </a:p>
        </p:txBody>
      </p:sp>
      <p:sp>
        <p:nvSpPr>
          <p:cNvPr id="21507" name="Rectangle 2">
            <a:extLst>
              <a:ext uri="{FF2B5EF4-FFF2-40B4-BE49-F238E27FC236}">
                <a16:creationId xmlns:a16="http://schemas.microsoft.com/office/drawing/2014/main" id="{9C4C146A-A4B5-474F-9F6F-44CEF3C7E14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965974A8-DCCB-4F03-B57D-050DE44DB31F}"/>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What happens when you try to dereference p+1?  That is, int *p = &amp;x; followed by *(p+1) ???</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It depends on what is stored next in memory.  The location (p+1) is not 1 byte + the location of p, but instead  byte p + n where n is the size of the datum that p points to (4 bytes for an int or a float, 8 bytes for a double or long, 1 byte for char, 2 bytes for a short).  Lets consider the following code:</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int x=1, y=10, z=100;</a:t>
            </a:r>
          </a:p>
          <a:p>
            <a:pPr eaLnBrk="1" hangingPunct="1"/>
            <a:r>
              <a:rPr lang="en-US" altLang="en-US">
                <a:latin typeface="Times New Roman" panose="02020603050405020304" pitchFamily="18" charset="0"/>
              </a:rPr>
              <a:t>int *p = &amp;x;	// p now points at x</a:t>
            </a:r>
          </a:p>
          <a:p>
            <a:pPr eaLnBrk="1" hangingPunct="1"/>
            <a:r>
              <a:rPr lang="en-US" altLang="en-US">
                <a:latin typeface="Times New Roman" panose="02020603050405020304" pitchFamily="18" charset="0"/>
              </a:rPr>
              <a:t>printf(“%d %d %d\n”, *p, *(p+1), *(p+2));</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This will probably about 1 10 100.  Why?  The compiler will usually place local variables in contiguous blocks of memory.  So *p points at x but *(p+1) will probably point at y (but not definitely) and *(p+2) will point at z.  So notice that *(p+2) is perfectly legal syntactically and may execute without error.  If you are wrong with this assumption, or careless, then you will get a run-time error because you have tried to dereference an area of memory that is either not your own, or not a variable (it is possible that you are dereferencing code, which is not legal).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8092F7B-D78B-4175-AE04-ABB113FA7D15}"/>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F9ECB4-3645-4C31-B8F9-CACD449EBBCD}" type="slidenum">
              <a:rPr lang="en-US" altLang="en-US"/>
              <a:pPr eaLnBrk="1" hangingPunct="1">
                <a:spcBef>
                  <a:spcPct val="0"/>
                </a:spcBef>
              </a:pPr>
              <a:t>23</a:t>
            </a:fld>
            <a:endParaRPr lang="en-US" altLang="en-US"/>
          </a:p>
        </p:txBody>
      </p:sp>
      <p:sp>
        <p:nvSpPr>
          <p:cNvPr id="22531" name="Rectangle 2">
            <a:extLst>
              <a:ext uri="{FF2B5EF4-FFF2-40B4-BE49-F238E27FC236}">
                <a16:creationId xmlns:a16="http://schemas.microsoft.com/office/drawing/2014/main" id="{41E977F2-C4C0-4E9A-A060-7703AF14B60B}"/>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0A3BF03B-F167-49A1-BDD8-86E825C39418}"/>
              </a:ext>
            </a:extLst>
          </p:cNvPr>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F823EDB-C278-4392-B3C1-90241400C248}"/>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FEFE5AD-B0D5-48A0-BB41-D04D1E1858B2}" type="slidenum">
              <a:rPr lang="en-US" altLang="en-US"/>
              <a:pPr eaLnBrk="1" hangingPunct="1">
                <a:spcBef>
                  <a:spcPct val="0"/>
                </a:spcBef>
              </a:pPr>
              <a:t>24</a:t>
            </a:fld>
            <a:endParaRPr lang="en-US" altLang="en-US"/>
          </a:p>
        </p:txBody>
      </p:sp>
      <p:sp>
        <p:nvSpPr>
          <p:cNvPr id="23555" name="Rectangle 2">
            <a:extLst>
              <a:ext uri="{FF2B5EF4-FFF2-40B4-BE49-F238E27FC236}">
                <a16:creationId xmlns:a16="http://schemas.microsoft.com/office/drawing/2014/main" id="{5439ED98-AB2B-4279-A7BD-C8EF9E0C9AD0}"/>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806A12FB-79A6-434F-BF46-9A653C9F0C6A}"/>
              </a:ext>
            </a:extLst>
          </p:cNvPr>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DFA2D5D-1899-47BA-AD1E-FA914F436155}"/>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F45B5A2-5381-4CCC-8BF0-C510A1D08BA2}" type="slidenum">
              <a:rPr lang="en-US" altLang="en-US"/>
              <a:pPr eaLnBrk="1" hangingPunct="1">
                <a:spcBef>
                  <a:spcPct val="0"/>
                </a:spcBef>
              </a:pPr>
              <a:t>25</a:t>
            </a:fld>
            <a:endParaRPr lang="en-US" altLang="en-US"/>
          </a:p>
        </p:txBody>
      </p:sp>
      <p:sp>
        <p:nvSpPr>
          <p:cNvPr id="24579" name="Rectangle 2">
            <a:extLst>
              <a:ext uri="{FF2B5EF4-FFF2-40B4-BE49-F238E27FC236}">
                <a16:creationId xmlns:a16="http://schemas.microsoft.com/office/drawing/2014/main" id="{D652A045-86EE-42F4-A09C-BB1D2EFD29E5}"/>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A0D15D91-1B59-42D9-8F6D-7E2DE22CB060}"/>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Do the following:</a:t>
            </a:r>
          </a:p>
          <a:p>
            <a:pPr eaLnBrk="1" hangingPunct="1"/>
            <a:r>
              <a:rPr lang="en-US" altLang="en-US">
                <a:latin typeface="Times New Roman" panose="02020603050405020304" pitchFamily="18" charset="0"/>
              </a:rPr>
              <a:t>      int a[ ] = {1, 5};</a:t>
            </a:r>
          </a:p>
          <a:p>
            <a:pPr eaLnBrk="1" hangingPunct="1"/>
            <a:r>
              <a:rPr lang="en-US" altLang="en-US">
                <a:latin typeface="Times New Roman" panose="02020603050405020304" pitchFamily="18" charset="0"/>
              </a:rPr>
              <a:t>      int *p = a;</a:t>
            </a:r>
          </a:p>
          <a:p>
            <a:pPr eaLnBrk="1" hangingPunct="1"/>
            <a:r>
              <a:rPr lang="en-US" altLang="en-US">
                <a:latin typeface="Times New Roman" panose="02020603050405020304" pitchFamily="18" charset="0"/>
              </a:rPr>
              <a:t>     printf(“%d\n”, *p++);</a:t>
            </a:r>
          </a:p>
          <a:p>
            <a:pPr eaLnBrk="1" hangingPunct="1"/>
            <a:r>
              <a:rPr lang="en-US" altLang="en-US">
                <a:latin typeface="Times New Roman" panose="02020603050405020304" pitchFamily="18" charset="0"/>
              </a:rPr>
              <a:t>      printf(“%d\n”, *p);</a:t>
            </a:r>
          </a:p>
          <a:p>
            <a:pPr eaLnBrk="1" hangingPunct="1"/>
            <a:r>
              <a:rPr lang="en-US" altLang="en-US">
                <a:latin typeface="Times New Roman" panose="02020603050405020304" pitchFamily="18" charset="0"/>
              </a:rPr>
              <a:t>     p = a;</a:t>
            </a:r>
          </a:p>
          <a:p>
            <a:pPr eaLnBrk="1" hangingPunct="1"/>
            <a:r>
              <a:rPr lang="en-US" altLang="en-US">
                <a:latin typeface="Times New Roman" panose="02020603050405020304" pitchFamily="18" charset="0"/>
              </a:rPr>
              <a:t>     printf(“%d\n”, *++p);</a:t>
            </a:r>
          </a:p>
          <a:p>
            <a:pPr eaLnBrk="1" hangingPunct="1"/>
            <a:r>
              <a:rPr lang="en-US" altLang="en-US">
                <a:latin typeface="Times New Roman" panose="02020603050405020304" pitchFamily="18" charset="0"/>
              </a:rPr>
              <a:t>     printf(“%d\n”, *p);</a:t>
            </a:r>
          </a:p>
          <a:p>
            <a:pPr eaLnBrk="1" hangingPunct="1"/>
            <a:r>
              <a:rPr lang="en-US" altLang="en-US">
                <a:latin typeface="Times New Roman" panose="02020603050405020304" pitchFamily="18" charset="0"/>
              </a:rPr>
              <a:t>    p = a;</a:t>
            </a:r>
          </a:p>
          <a:p>
            <a:pPr eaLnBrk="1" hangingPunct="1"/>
            <a:r>
              <a:rPr lang="en-US" altLang="en-US">
                <a:latin typeface="Times New Roman" panose="02020603050405020304" pitchFamily="18" charset="0"/>
              </a:rPr>
              <a:t>    printf(“%d\n”, ++*p);</a:t>
            </a:r>
          </a:p>
          <a:p>
            <a:pPr eaLnBrk="1" hangingPunct="1"/>
            <a:r>
              <a:rPr lang="en-US" altLang="en-US">
                <a:latin typeface="Times New Roman" panose="02020603050405020304" pitchFamily="18" charset="0"/>
              </a:rPr>
              <a:t>    printf(“%d\n”, *p);</a:t>
            </a:r>
          </a:p>
          <a:p>
            <a:pPr eaLnBrk="1" hangingPunct="1"/>
            <a:r>
              <a:rPr lang="en-US" altLang="en-US">
                <a:latin typeface="Times New Roman" panose="02020603050405020304" pitchFamily="18" charset="0"/>
              </a:rPr>
              <a:t>And see what you get.  Which of these increment p vs increment *p?  *p++, ++*p, *++p???  Using *p++ is dangerous unless you are clear in what you are doing.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4B89DDC-8615-4ABE-8179-EE4C7DFAF2CA}"/>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3964305-5674-4BAC-8360-3509647197A0}" type="slidenum">
              <a:rPr lang="en-US" altLang="en-US"/>
              <a:pPr eaLnBrk="1" hangingPunct="1">
                <a:spcBef>
                  <a:spcPct val="0"/>
                </a:spcBef>
              </a:pPr>
              <a:t>26</a:t>
            </a:fld>
            <a:endParaRPr lang="en-US" altLang="en-US"/>
          </a:p>
        </p:txBody>
      </p:sp>
      <p:sp>
        <p:nvSpPr>
          <p:cNvPr id="25603" name="Rectangle 2">
            <a:extLst>
              <a:ext uri="{FF2B5EF4-FFF2-40B4-BE49-F238E27FC236}">
                <a16:creationId xmlns:a16="http://schemas.microsoft.com/office/drawing/2014/main" id="{16A4C596-4A60-4689-A43F-9EBA1E613CC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80C8350-3AA0-429D-AB46-B3B5C5F34E39}"/>
              </a:ext>
            </a:extLst>
          </p:cNvPr>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B129B95-0613-4FC3-8AC8-553C88209967}"/>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397C98A-5CAB-4D0E-9637-AF6520CD64D7}" type="slidenum">
              <a:rPr lang="en-US" altLang="en-US"/>
              <a:pPr eaLnBrk="1" hangingPunct="1">
                <a:spcBef>
                  <a:spcPct val="0"/>
                </a:spcBef>
              </a:pPr>
              <a:t>27</a:t>
            </a:fld>
            <a:endParaRPr lang="en-US" altLang="en-US"/>
          </a:p>
        </p:txBody>
      </p:sp>
      <p:sp>
        <p:nvSpPr>
          <p:cNvPr id="29699" name="Rectangle 2">
            <a:extLst>
              <a:ext uri="{FF2B5EF4-FFF2-40B4-BE49-F238E27FC236}">
                <a16:creationId xmlns:a16="http://schemas.microsoft.com/office/drawing/2014/main" id="{49759D74-1BB8-44C9-9E1B-493D93F8263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6767CE5-6FBF-451E-BDA9-395BC9D8F7DB}"/>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We discuss mapping functions in CSC 507, but here is a bit of information.  The compiler sets up a mapping function so that the array access</a:t>
            </a:r>
          </a:p>
          <a:p>
            <a:pPr eaLnBrk="1" hangingPunct="1"/>
            <a:r>
              <a:rPr lang="en-US" altLang="en-US">
                <a:latin typeface="Times New Roman" panose="02020603050405020304" pitchFamily="18" charset="0"/>
              </a:rPr>
              <a:t>     a[i]   or b[i][j]  </a:t>
            </a:r>
          </a:p>
          <a:p>
            <a:pPr eaLnBrk="1" hangingPunct="1"/>
            <a:r>
              <a:rPr lang="en-US" altLang="en-US">
                <a:latin typeface="Times New Roman" panose="02020603050405020304" pitchFamily="18" charset="0"/>
              </a:rPr>
              <a:t>Can be translated into a memory location.  This makes array accesses efficient.  Without a mapping function, the actual memory location for an array reference like b[i][j] would have to be determined at run-time.  </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Usually, computing a mapping function is straight-forward for a compiler.  But because a C function might be in a file that does not include the array’s declaration, the compiler still must know what the array’s dimensions are to set up the mapping function.  The only dimension not necessary is the number of rows (the first dimension).  Therefore, the following are required in either a prototype that defines a function, or in the array’s header:</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int a[ ]	// one dimension, no other values needed</a:t>
            </a:r>
          </a:p>
          <a:p>
            <a:pPr eaLnBrk="1" hangingPunct="1"/>
            <a:r>
              <a:rPr lang="en-US" altLang="en-US">
                <a:latin typeface="Times New Roman" panose="02020603050405020304" pitchFamily="18" charset="0"/>
              </a:rPr>
              <a:t>int b[ ][10] 	// two dimensions, number of rows not needed</a:t>
            </a:r>
          </a:p>
          <a:p>
            <a:pPr eaLnBrk="1" hangingPunct="1"/>
            <a:r>
              <a:rPr lang="en-US" altLang="en-US">
                <a:latin typeface="Times New Roman" panose="02020603050405020304" pitchFamily="18" charset="0"/>
              </a:rPr>
              <a:t>int c[ ][10][20][30]  // four dimensions, number of rows not needed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D3BA65B-B078-4EEB-85B0-F10AC5E4F510}"/>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1A1826A-01A2-439F-B2D2-699E83EBB857}" type="slidenum">
              <a:rPr lang="en-US" altLang="en-US"/>
              <a:pPr eaLnBrk="1" hangingPunct="1">
                <a:spcBef>
                  <a:spcPct val="0"/>
                </a:spcBef>
              </a:pPr>
              <a:t>28</a:t>
            </a:fld>
            <a:endParaRPr lang="en-US" altLang="en-US"/>
          </a:p>
        </p:txBody>
      </p:sp>
      <p:sp>
        <p:nvSpPr>
          <p:cNvPr id="33795" name="Rectangle 2">
            <a:extLst>
              <a:ext uri="{FF2B5EF4-FFF2-40B4-BE49-F238E27FC236}">
                <a16:creationId xmlns:a16="http://schemas.microsoft.com/office/drawing/2014/main" id="{4AC412FE-CF88-4767-8359-7882C8B9841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4D07AF7-8249-4393-86BA-77C4AAF65053}"/>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The reason that the compiler must “know” about the array dimensions is to set up a mapping function.  A mapping function is generated by the compiler so that, at run time, the operation a[i][j] can be converted into a memory location access easily.  The mapping function for an array of N rows and M columns looks like this in C:</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a[i][j] = OFFSET + i * M + j</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Where OFFSET is the starting location for a.  See if you can figure out why the formula is as it is.  But notice that while we need to know M (number of columns), we don’t need N (number of rows).  Therefore, when you pass the array to a function, you must specify the number of columns but not the number of rows.</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We study this in more detail in CSC 507.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3261A2-20F7-4CE4-A23A-EEA569632168}"/>
              </a:ext>
            </a:extLst>
          </p:cNvPr>
          <p:cNvSpPr>
            <a:spLocks noGrp="1" noChangeArrowheads="1"/>
          </p:cNvSpPr>
          <p:nvPr>
            <p:ph type="sldNum" sz="quarter" idx="5"/>
          </p:nvPr>
        </p:nvSpPr>
        <p:spPr>
          <a:ln/>
        </p:spPr>
        <p:txBody>
          <a:bodyPr/>
          <a:lstStyle/>
          <a:p>
            <a:fld id="{BDE1FBA7-F1D2-496A-B174-C663622B7EA8}" type="slidenum">
              <a:rPr lang="en-US" altLang="en-US"/>
              <a:pPr/>
              <a:t>4</a:t>
            </a:fld>
            <a:endParaRPr lang="en-US" altLang="en-US"/>
          </a:p>
        </p:txBody>
      </p:sp>
      <p:sp>
        <p:nvSpPr>
          <p:cNvPr id="62466" name="Rectangle 2">
            <a:extLst>
              <a:ext uri="{FF2B5EF4-FFF2-40B4-BE49-F238E27FC236}">
                <a16:creationId xmlns:a16="http://schemas.microsoft.com/office/drawing/2014/main" id="{027F5EFE-93B1-4938-8F95-9731B76BAE96}"/>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9E0C531E-A873-4AA1-8CBA-9FB5BB1025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A789B2-194F-49CB-8446-40895FA97793}"/>
              </a:ext>
            </a:extLst>
          </p:cNvPr>
          <p:cNvSpPr>
            <a:spLocks noGrp="1" noChangeArrowheads="1"/>
          </p:cNvSpPr>
          <p:nvPr>
            <p:ph type="sldNum" sz="quarter" idx="5"/>
          </p:nvPr>
        </p:nvSpPr>
        <p:spPr>
          <a:ln/>
        </p:spPr>
        <p:txBody>
          <a:bodyPr/>
          <a:lstStyle/>
          <a:p>
            <a:fld id="{A9B42A2C-614E-4924-9CDE-F8092ADE5687}" type="slidenum">
              <a:rPr lang="en-US" altLang="en-US"/>
              <a:pPr/>
              <a:t>5</a:t>
            </a:fld>
            <a:endParaRPr lang="en-US" altLang="en-US"/>
          </a:p>
        </p:txBody>
      </p:sp>
      <p:sp>
        <p:nvSpPr>
          <p:cNvPr id="63490" name="Rectangle 2">
            <a:extLst>
              <a:ext uri="{FF2B5EF4-FFF2-40B4-BE49-F238E27FC236}">
                <a16:creationId xmlns:a16="http://schemas.microsoft.com/office/drawing/2014/main" id="{D1F28B34-55BC-4252-A66A-582838F570B4}"/>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31E5641C-E047-40FB-8985-0D262DE2E2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BE82DCF-3787-47F3-AE43-0B4174A5A897}"/>
              </a:ext>
            </a:extLst>
          </p:cNvPr>
          <p:cNvSpPr>
            <a:spLocks noGrp="1" noChangeArrowheads="1"/>
          </p:cNvSpPr>
          <p:nvPr>
            <p:ph type="sldNum" sz="quarter" idx="5"/>
          </p:nvPr>
        </p:nvSpPr>
        <p:spPr>
          <a:ln/>
        </p:spPr>
        <p:txBody>
          <a:bodyPr/>
          <a:lstStyle/>
          <a:p>
            <a:fld id="{0D6DB6FF-8AA9-47BF-8AFF-E080BD387DCC}" type="slidenum">
              <a:rPr lang="en-US" altLang="en-US"/>
              <a:pPr/>
              <a:t>6</a:t>
            </a:fld>
            <a:endParaRPr lang="en-US" altLang="en-US"/>
          </a:p>
        </p:txBody>
      </p:sp>
      <p:sp>
        <p:nvSpPr>
          <p:cNvPr id="65538" name="Rectangle 2">
            <a:extLst>
              <a:ext uri="{FF2B5EF4-FFF2-40B4-BE49-F238E27FC236}">
                <a16:creationId xmlns:a16="http://schemas.microsoft.com/office/drawing/2014/main" id="{94F74416-ADE5-4E51-BBE1-00A598EB8AF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C4FA4F40-BD85-4633-9079-67C1A11CC8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03D66F-66C6-426D-9380-5B3952D1CCAF}"/>
              </a:ext>
            </a:extLst>
          </p:cNvPr>
          <p:cNvSpPr>
            <a:spLocks noGrp="1" noChangeArrowheads="1"/>
          </p:cNvSpPr>
          <p:nvPr>
            <p:ph type="sldNum" sz="quarter" idx="5"/>
          </p:nvPr>
        </p:nvSpPr>
        <p:spPr>
          <a:ln/>
        </p:spPr>
        <p:txBody>
          <a:bodyPr/>
          <a:lstStyle/>
          <a:p>
            <a:fld id="{3ECF5352-AD31-4C4B-AA18-87CA57906D1A}" type="slidenum">
              <a:rPr lang="en-US" altLang="en-US"/>
              <a:pPr/>
              <a:t>7</a:t>
            </a:fld>
            <a:endParaRPr lang="en-US" altLang="en-US"/>
          </a:p>
        </p:txBody>
      </p:sp>
      <p:sp>
        <p:nvSpPr>
          <p:cNvPr id="66562" name="Rectangle 2">
            <a:extLst>
              <a:ext uri="{FF2B5EF4-FFF2-40B4-BE49-F238E27FC236}">
                <a16:creationId xmlns:a16="http://schemas.microsoft.com/office/drawing/2014/main" id="{04C38889-3C5F-4E00-8900-FF847C106273}"/>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85BCABE-68E5-430B-A58C-D408CACEAF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5FADE4-1F0C-428A-AF05-0CC639226068}"/>
              </a:ext>
            </a:extLst>
          </p:cNvPr>
          <p:cNvSpPr>
            <a:spLocks noGrp="1" noChangeArrowheads="1"/>
          </p:cNvSpPr>
          <p:nvPr>
            <p:ph type="sldNum" sz="quarter" idx="5"/>
          </p:nvPr>
        </p:nvSpPr>
        <p:spPr>
          <a:ln/>
        </p:spPr>
        <p:txBody>
          <a:bodyPr/>
          <a:lstStyle/>
          <a:p>
            <a:fld id="{70065D63-AD56-43D8-BB64-5A751DBE28CC}" type="slidenum">
              <a:rPr lang="en-US" altLang="en-US"/>
              <a:pPr/>
              <a:t>8</a:t>
            </a:fld>
            <a:endParaRPr lang="en-US" altLang="en-US"/>
          </a:p>
        </p:txBody>
      </p:sp>
      <p:sp>
        <p:nvSpPr>
          <p:cNvPr id="67586" name="Rectangle 2">
            <a:extLst>
              <a:ext uri="{FF2B5EF4-FFF2-40B4-BE49-F238E27FC236}">
                <a16:creationId xmlns:a16="http://schemas.microsoft.com/office/drawing/2014/main" id="{B7002FDF-F951-46CD-BECE-E8FBABC5876F}"/>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AB2A3702-995D-4CDD-B7FD-45885F3CB3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F1D4CA-5BD0-4D6E-AD59-F8F5857C9E1F}"/>
              </a:ext>
            </a:extLst>
          </p:cNvPr>
          <p:cNvSpPr>
            <a:spLocks noGrp="1" noChangeArrowheads="1"/>
          </p:cNvSpPr>
          <p:nvPr>
            <p:ph type="sldNum" sz="quarter" idx="5"/>
          </p:nvPr>
        </p:nvSpPr>
        <p:spPr>
          <a:ln/>
        </p:spPr>
        <p:txBody>
          <a:bodyPr/>
          <a:lstStyle/>
          <a:p>
            <a:fld id="{4E4EE858-C0D7-4B0B-92D3-6CB300705168}" type="slidenum">
              <a:rPr lang="en-US" altLang="en-US"/>
              <a:pPr/>
              <a:t>9</a:t>
            </a:fld>
            <a:endParaRPr lang="en-US" altLang="en-US"/>
          </a:p>
        </p:txBody>
      </p:sp>
      <p:sp>
        <p:nvSpPr>
          <p:cNvPr id="68610" name="Rectangle 2">
            <a:extLst>
              <a:ext uri="{FF2B5EF4-FFF2-40B4-BE49-F238E27FC236}">
                <a16:creationId xmlns:a16="http://schemas.microsoft.com/office/drawing/2014/main" id="{EA1291B1-8A2C-4A80-8E9B-BF349BE236F2}"/>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FECF3827-F3D0-4EE7-B477-FA7613E5DF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3F192F-41C0-496C-A2D8-6F910E94DA81}"/>
              </a:ext>
            </a:extLst>
          </p:cNvPr>
          <p:cNvSpPr>
            <a:spLocks noGrp="1" noChangeArrowheads="1"/>
          </p:cNvSpPr>
          <p:nvPr>
            <p:ph type="sldNum" sz="quarter" idx="5"/>
          </p:nvPr>
        </p:nvSpPr>
        <p:spPr>
          <a:ln/>
        </p:spPr>
        <p:txBody>
          <a:bodyPr/>
          <a:lstStyle/>
          <a:p>
            <a:fld id="{DD198D82-26D6-456F-B348-86AEDC7AC7F8}" type="slidenum">
              <a:rPr lang="en-US" altLang="en-US"/>
              <a:pPr/>
              <a:t>10</a:t>
            </a:fld>
            <a:endParaRPr lang="en-US" altLang="en-US"/>
          </a:p>
        </p:txBody>
      </p:sp>
      <p:sp>
        <p:nvSpPr>
          <p:cNvPr id="69634" name="Rectangle 2">
            <a:extLst>
              <a:ext uri="{FF2B5EF4-FFF2-40B4-BE49-F238E27FC236}">
                <a16:creationId xmlns:a16="http://schemas.microsoft.com/office/drawing/2014/main" id="{8508DA06-F1E0-4999-A6DA-4108AC313C85}"/>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E822F98B-C8CA-4556-BED5-6355CB9DAA4E}"/>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94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8962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CA" smtClean="0"/>
              <a:t>‹#›</a:t>
            </a:fld>
            <a:endParaRPr lang="en-CA"/>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43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93707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23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33247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93255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156852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214284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6F15528-21DE-4FAA-801E-634DDDAF4B2B}" type="slidenum">
              <a:rPr lang="en-CA" smtClean="0"/>
              <a:t>‹#›</a:t>
            </a:fld>
            <a:endParaRPr lang="en-CA"/>
          </a:p>
        </p:txBody>
      </p:sp>
    </p:spTree>
    <p:extLst>
      <p:ext uri="{BB962C8B-B14F-4D97-AF65-F5344CB8AC3E}">
        <p14:creationId xmlns:p14="http://schemas.microsoft.com/office/powerpoint/2010/main" val="379124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6F15528-21DE-4FAA-801E-634DDDAF4B2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0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9/17/2021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CA" smtClean="0"/>
              <a:t>‹#›</a:t>
            </a:fld>
            <a:endParaRPr lang="en-CA"/>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6568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5"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0515" y="643461"/>
            <a:ext cx="5740884"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2C0FC-3B6D-46B7-8220-6B4C88EE04CD}"/>
              </a:ext>
            </a:extLst>
          </p:cNvPr>
          <p:cNvSpPr>
            <a:spLocks noGrp="1"/>
          </p:cNvSpPr>
          <p:nvPr>
            <p:ph type="title"/>
          </p:nvPr>
        </p:nvSpPr>
        <p:spPr>
          <a:xfrm>
            <a:off x="3164852" y="4735775"/>
            <a:ext cx="5255248" cy="1245732"/>
          </a:xfrm>
        </p:spPr>
        <p:txBody>
          <a:bodyPr anchor="t">
            <a:normAutofit fontScale="90000"/>
          </a:bodyPr>
          <a:lstStyle/>
          <a:p>
            <a:r>
              <a:rPr lang="en-CA" dirty="0">
                <a:solidFill>
                  <a:srgbClr val="FFFFFF"/>
                </a:solidFill>
              </a:rPr>
              <a:t>C programming-</a:t>
            </a:r>
            <a:r>
              <a:rPr lang="en-CA" dirty="0" err="1">
                <a:solidFill>
                  <a:srgbClr val="FFFFFF"/>
                </a:solidFill>
              </a:rPr>
              <a:t>functions,arrays</a:t>
            </a:r>
            <a:r>
              <a:rPr lang="en-CA" dirty="0">
                <a:solidFill>
                  <a:srgbClr val="FFFFFF"/>
                </a:solidFill>
              </a:rPr>
              <a:t> and pointers</a:t>
            </a:r>
          </a:p>
        </p:txBody>
      </p:sp>
      <p:sp>
        <p:nvSpPr>
          <p:cNvPr id="12"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3434" y="2290355"/>
            <a:ext cx="5571069" cy="2277283"/>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id="{862833AD-5BD0-4B8A-A8CD-792334B76658}"/>
              </a:ext>
            </a:extLst>
          </p:cNvPr>
          <p:cNvSpPr>
            <a:spLocks noGrp="1"/>
          </p:cNvSpPr>
          <p:nvPr>
            <p:ph idx="1"/>
          </p:nvPr>
        </p:nvSpPr>
        <p:spPr>
          <a:xfrm>
            <a:off x="3164851" y="965864"/>
            <a:ext cx="5255249" cy="3450370"/>
          </a:xfrm>
        </p:spPr>
        <p:txBody>
          <a:bodyPr anchor="b">
            <a:normAutofit/>
          </a:bodyPr>
          <a:lstStyle/>
          <a:p>
            <a:r>
              <a:rPr lang="en-CA" sz="1700" dirty="0">
                <a:solidFill>
                  <a:srgbClr val="FFFFFF"/>
                </a:solidFill>
              </a:rPr>
              <a:t>CSI 3130-Databases 2 </a:t>
            </a: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43237" y="4576004"/>
            <a:ext cx="3429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472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40CF4C2-9B90-44A0-A1F9-7F18D48CC72B}"/>
              </a:ext>
            </a:extLst>
          </p:cNvPr>
          <p:cNvSpPr>
            <a:spLocks noGrp="1" noChangeArrowheads="1"/>
          </p:cNvSpPr>
          <p:nvPr>
            <p:ph type="title"/>
          </p:nvPr>
        </p:nvSpPr>
        <p:spPr/>
        <p:txBody>
          <a:bodyPr/>
          <a:lstStyle/>
          <a:p>
            <a:pPr algn="ctr"/>
            <a:r>
              <a:rPr lang="en-US" altLang="en-US"/>
              <a:t>Examples of Function Prototypes</a:t>
            </a:r>
          </a:p>
        </p:txBody>
      </p:sp>
      <p:sp>
        <p:nvSpPr>
          <p:cNvPr id="30723" name="Rectangle 3">
            <a:extLst>
              <a:ext uri="{FF2B5EF4-FFF2-40B4-BE49-F238E27FC236}">
                <a16:creationId xmlns:a16="http://schemas.microsoft.com/office/drawing/2014/main" id="{07897F64-205C-4344-B37E-0B0B824C3D58}"/>
              </a:ext>
            </a:extLst>
          </p:cNvPr>
          <p:cNvSpPr>
            <a:spLocks noGrp="1" noChangeArrowheads="1"/>
          </p:cNvSpPr>
          <p:nvPr>
            <p:ph idx="1"/>
          </p:nvPr>
        </p:nvSpPr>
        <p:spPr/>
        <p:txBody>
          <a:bodyPr/>
          <a:lstStyle/>
          <a:p>
            <a:pPr>
              <a:buFont typeface="Monotype Sorts" pitchFamily="2" charset="2"/>
              <a:buNone/>
            </a:pPr>
            <a:r>
              <a:rPr lang="en-US" altLang="en-US"/>
              <a:t> </a:t>
            </a:r>
            <a:r>
              <a:rPr lang="en-US" altLang="en-US">
                <a:solidFill>
                  <a:srgbClr val="FF5050"/>
                </a:solidFill>
              </a:rPr>
              <a:t>double</a:t>
            </a:r>
            <a:r>
              <a:rPr lang="en-US" altLang="en-US"/>
              <a:t> </a:t>
            </a:r>
            <a:r>
              <a:rPr lang="en-US" altLang="en-US">
                <a:solidFill>
                  <a:srgbClr val="FF9966"/>
                </a:solidFill>
              </a:rPr>
              <a:t>sqrt</a:t>
            </a:r>
            <a:r>
              <a:rPr lang="en-US" altLang="en-US"/>
              <a:t>(</a:t>
            </a:r>
            <a:r>
              <a:rPr lang="en-US" altLang="en-US">
                <a:solidFill>
                  <a:srgbClr val="FF5050"/>
                </a:solidFill>
              </a:rPr>
              <a:t>double</a:t>
            </a:r>
            <a:r>
              <a:rPr lang="en-US" altLang="en-US"/>
              <a:t>);</a:t>
            </a:r>
          </a:p>
          <a:p>
            <a:pPr>
              <a:buFont typeface="Monotype Sorts" pitchFamily="2" charset="2"/>
              <a:buNone/>
            </a:pPr>
            <a:endParaRPr lang="en-US" altLang="en-US"/>
          </a:p>
          <a:p>
            <a:pPr>
              <a:lnSpc>
                <a:spcPct val="90000"/>
              </a:lnSpc>
            </a:pPr>
            <a:r>
              <a:rPr lang="en-US" altLang="en-US" sz="2800"/>
              <a:t>The parameter list is typically a comma-separated list of types.  </a:t>
            </a:r>
            <a:r>
              <a:rPr lang="en-US" altLang="en-US" sz="2800">
                <a:solidFill>
                  <a:srgbClr val="FF9966"/>
                </a:solidFill>
              </a:rPr>
              <a:t>Identifiers are optional</a:t>
            </a:r>
            <a:r>
              <a:rPr lang="en-US" altLang="en-US" sz="2800"/>
              <a:t>.</a:t>
            </a:r>
          </a:p>
          <a:p>
            <a:pPr>
              <a:lnSpc>
                <a:spcPct val="90000"/>
              </a:lnSpc>
              <a:buFont typeface="Monotype Sorts" pitchFamily="2" charset="2"/>
              <a:buNone/>
            </a:pPr>
            <a:r>
              <a:rPr lang="en-US" altLang="en-US" sz="2800"/>
              <a:t>  </a:t>
            </a:r>
            <a:r>
              <a:rPr lang="en-US" altLang="en-US" sz="2800">
                <a:solidFill>
                  <a:srgbClr val="FF5050"/>
                </a:solidFill>
              </a:rPr>
              <a:t>void</a:t>
            </a:r>
            <a:r>
              <a:rPr lang="en-US" altLang="en-US" sz="2800"/>
              <a:t> f(</a:t>
            </a:r>
            <a:r>
              <a:rPr lang="en-US" altLang="en-US" sz="2800">
                <a:solidFill>
                  <a:srgbClr val="FF5050"/>
                </a:solidFill>
              </a:rPr>
              <a:t>char </a:t>
            </a:r>
            <a:r>
              <a:rPr lang="en-US" altLang="en-US" sz="2800">
                <a:solidFill>
                  <a:schemeClr val="accent1"/>
                </a:solidFill>
              </a:rPr>
              <a:t>c</a:t>
            </a:r>
            <a:r>
              <a:rPr lang="en-US" altLang="en-US" sz="2800"/>
              <a:t>, </a:t>
            </a:r>
            <a:r>
              <a:rPr lang="en-US" altLang="en-US" sz="2800">
                <a:solidFill>
                  <a:srgbClr val="FF5050"/>
                </a:solidFill>
              </a:rPr>
              <a:t>int </a:t>
            </a:r>
            <a:r>
              <a:rPr lang="en-US" altLang="en-US" sz="2800">
                <a:solidFill>
                  <a:schemeClr val="accent1"/>
                </a:solidFill>
              </a:rPr>
              <a:t>i</a:t>
            </a:r>
            <a:r>
              <a:rPr lang="en-US" altLang="en-US" sz="2800"/>
              <a:t>);</a:t>
            </a:r>
          </a:p>
          <a:p>
            <a:pPr>
              <a:lnSpc>
                <a:spcPct val="90000"/>
              </a:lnSpc>
              <a:buFont typeface="Monotype Sorts" pitchFamily="2" charset="2"/>
              <a:buNone/>
            </a:pPr>
            <a:r>
              <a:rPr lang="en-US" altLang="en-US" sz="2800"/>
              <a:t>     is equivalent to</a:t>
            </a:r>
          </a:p>
          <a:p>
            <a:pPr>
              <a:lnSpc>
                <a:spcPct val="90000"/>
              </a:lnSpc>
              <a:buFont typeface="Monotype Sorts" pitchFamily="2" charset="2"/>
              <a:buNone/>
            </a:pPr>
            <a:r>
              <a:rPr lang="en-US" altLang="en-US" sz="2800"/>
              <a:t>  </a:t>
            </a:r>
            <a:r>
              <a:rPr lang="en-US" altLang="en-US" sz="2800">
                <a:solidFill>
                  <a:srgbClr val="FF5050"/>
                </a:solidFill>
              </a:rPr>
              <a:t>void</a:t>
            </a:r>
            <a:r>
              <a:rPr lang="en-US" altLang="en-US" sz="2800"/>
              <a:t> f(</a:t>
            </a:r>
            <a:r>
              <a:rPr lang="en-US" altLang="en-US" sz="2800">
                <a:solidFill>
                  <a:srgbClr val="FF5050"/>
                </a:solidFill>
              </a:rPr>
              <a:t>char</a:t>
            </a:r>
            <a:r>
              <a:rPr lang="en-US" altLang="en-US" sz="2800"/>
              <a:t>, </a:t>
            </a:r>
            <a:r>
              <a:rPr lang="en-US" altLang="en-US" sz="2800">
                <a:solidFill>
                  <a:srgbClr val="FF5050"/>
                </a:solidFill>
              </a:rPr>
              <a:t>int</a:t>
            </a:r>
            <a:r>
              <a:rPr lang="en-US" altLang="en-US" sz="28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C27415F-9EF3-46AB-BA69-8F43E0C5CBC2}"/>
              </a:ext>
            </a:extLst>
          </p:cNvPr>
          <p:cNvSpPr>
            <a:spLocks noGrp="1" noChangeArrowheads="1"/>
          </p:cNvSpPr>
          <p:nvPr>
            <p:ph type="title"/>
          </p:nvPr>
        </p:nvSpPr>
        <p:spPr>
          <a:xfrm>
            <a:off x="1143000" y="533400"/>
            <a:ext cx="7772400" cy="838200"/>
          </a:xfrm>
        </p:spPr>
        <p:txBody>
          <a:bodyPr/>
          <a:lstStyle/>
          <a:p>
            <a:pPr algn="ctr"/>
            <a:r>
              <a:rPr lang="en-US" altLang="en-US"/>
              <a:t>The Keyword void </a:t>
            </a:r>
          </a:p>
        </p:txBody>
      </p:sp>
      <p:sp>
        <p:nvSpPr>
          <p:cNvPr id="31747" name="Rectangle 3">
            <a:extLst>
              <a:ext uri="{FF2B5EF4-FFF2-40B4-BE49-F238E27FC236}">
                <a16:creationId xmlns:a16="http://schemas.microsoft.com/office/drawing/2014/main" id="{CFEE3A63-3D3F-4847-A8A6-6E5F83251CCA}"/>
              </a:ext>
            </a:extLst>
          </p:cNvPr>
          <p:cNvSpPr>
            <a:spLocks noGrp="1" noChangeArrowheads="1"/>
          </p:cNvSpPr>
          <p:nvPr>
            <p:ph idx="1"/>
          </p:nvPr>
        </p:nvSpPr>
        <p:spPr/>
        <p:txBody>
          <a:bodyPr>
            <a:normAutofit/>
          </a:bodyPr>
          <a:lstStyle/>
          <a:p>
            <a:pPr>
              <a:lnSpc>
                <a:spcPct val="80000"/>
              </a:lnSpc>
            </a:pPr>
            <a:r>
              <a:rPr lang="en-US" altLang="en-US" sz="2400" dirty="0">
                <a:solidFill>
                  <a:srgbClr val="FF5050"/>
                </a:solidFill>
              </a:rPr>
              <a:t>void</a:t>
            </a:r>
            <a:r>
              <a:rPr lang="en-US" altLang="en-US" sz="2400" dirty="0"/>
              <a:t> is used if:</a:t>
            </a:r>
          </a:p>
          <a:p>
            <a:pPr lvl="1">
              <a:lnSpc>
                <a:spcPct val="80000"/>
              </a:lnSpc>
            </a:pPr>
            <a:r>
              <a:rPr lang="en-US" altLang="en-US" sz="2000" dirty="0"/>
              <a:t>A function takes </a:t>
            </a:r>
            <a:r>
              <a:rPr lang="en-US" altLang="en-US" sz="2000" dirty="0">
                <a:solidFill>
                  <a:srgbClr val="FF9966"/>
                </a:solidFill>
              </a:rPr>
              <a:t>no arguments</a:t>
            </a:r>
            <a:r>
              <a:rPr lang="en-US" altLang="en-US" sz="2000" dirty="0"/>
              <a:t>.</a:t>
            </a:r>
          </a:p>
          <a:p>
            <a:pPr lvl="1">
              <a:lnSpc>
                <a:spcPct val="80000"/>
              </a:lnSpc>
            </a:pPr>
            <a:r>
              <a:rPr lang="en-US" altLang="en-US" sz="2000" dirty="0"/>
              <a:t>If </a:t>
            </a:r>
            <a:r>
              <a:rPr lang="en-US" altLang="en-US" sz="2000" dirty="0">
                <a:solidFill>
                  <a:srgbClr val="FF9966"/>
                </a:solidFill>
              </a:rPr>
              <a:t>no value is returned</a:t>
            </a:r>
            <a:r>
              <a:rPr lang="en-US" altLang="en-US" sz="2000" dirty="0"/>
              <a:t> by the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ADF6C48-7A53-4B7F-A53C-B16DCBB99E93}"/>
              </a:ext>
            </a:extLst>
          </p:cNvPr>
          <p:cNvSpPr>
            <a:spLocks noGrp="1" noChangeArrowheads="1"/>
          </p:cNvSpPr>
          <p:nvPr>
            <p:ph type="title"/>
          </p:nvPr>
        </p:nvSpPr>
        <p:spPr/>
        <p:txBody>
          <a:bodyPr/>
          <a:lstStyle/>
          <a:p>
            <a:pPr algn="ctr"/>
            <a:r>
              <a:rPr lang="en-US" altLang="en-US"/>
              <a:t>Function Invocation</a:t>
            </a:r>
          </a:p>
        </p:txBody>
      </p:sp>
      <p:sp>
        <p:nvSpPr>
          <p:cNvPr id="84995" name="Rectangle 3">
            <a:extLst>
              <a:ext uri="{FF2B5EF4-FFF2-40B4-BE49-F238E27FC236}">
                <a16:creationId xmlns:a16="http://schemas.microsoft.com/office/drawing/2014/main" id="{D156855A-1714-418B-A765-FB1142AE0E2C}"/>
              </a:ext>
            </a:extLst>
          </p:cNvPr>
          <p:cNvSpPr>
            <a:spLocks noGrp="1" noChangeArrowheads="1"/>
          </p:cNvSpPr>
          <p:nvPr>
            <p:ph idx="1"/>
          </p:nvPr>
        </p:nvSpPr>
        <p:spPr>
          <a:xfrm>
            <a:off x="533400" y="1944116"/>
            <a:ext cx="7924800" cy="4356100"/>
          </a:xfrm>
        </p:spPr>
        <p:txBody>
          <a:bodyPr>
            <a:normAutofit/>
          </a:bodyPr>
          <a:lstStyle/>
          <a:p>
            <a:r>
              <a:rPr lang="en-US" altLang="en-US" sz="2400" dirty="0"/>
              <a:t>As we have seen, a function is </a:t>
            </a:r>
            <a:r>
              <a:rPr lang="en-US" altLang="en-US" sz="2400" dirty="0">
                <a:solidFill>
                  <a:srgbClr val="FF5050"/>
                </a:solidFill>
              </a:rPr>
              <a:t>invoked</a:t>
            </a:r>
            <a:r>
              <a:rPr lang="en-US" altLang="en-US" sz="2400" dirty="0"/>
              <a:t> (or </a:t>
            </a:r>
            <a:r>
              <a:rPr lang="en-US" altLang="en-US" sz="2400" dirty="0">
                <a:solidFill>
                  <a:srgbClr val="FF5050"/>
                </a:solidFill>
              </a:rPr>
              <a:t>called</a:t>
            </a:r>
            <a:r>
              <a:rPr lang="en-US" altLang="en-US" sz="2400" dirty="0"/>
              <a:t>) by writing its name and an appropriate list of arguments within parentheses.</a:t>
            </a:r>
          </a:p>
          <a:p>
            <a:pPr lvl="1"/>
            <a:r>
              <a:rPr lang="en-US" altLang="en-US" sz="2000" dirty="0"/>
              <a:t>The </a:t>
            </a:r>
            <a:r>
              <a:rPr lang="en-US" altLang="en-US" sz="2000" dirty="0">
                <a:solidFill>
                  <a:srgbClr val="FF9966"/>
                </a:solidFill>
              </a:rPr>
              <a:t>arguments must match</a:t>
            </a:r>
            <a:r>
              <a:rPr lang="en-US" altLang="en-US" sz="2000" dirty="0"/>
              <a:t> in </a:t>
            </a:r>
            <a:r>
              <a:rPr lang="en-US" altLang="en-US" sz="2000" dirty="0">
                <a:solidFill>
                  <a:srgbClr val="FF9966"/>
                </a:solidFill>
              </a:rPr>
              <a:t>number</a:t>
            </a:r>
            <a:r>
              <a:rPr lang="en-US" altLang="en-US" sz="2000" dirty="0"/>
              <a:t> and </a:t>
            </a:r>
            <a:r>
              <a:rPr lang="en-US" altLang="en-US" sz="2000" dirty="0">
                <a:solidFill>
                  <a:srgbClr val="FF9966"/>
                </a:solidFill>
              </a:rPr>
              <a:t>type</a:t>
            </a:r>
            <a:r>
              <a:rPr lang="en-US" altLang="en-US" sz="2000" dirty="0"/>
              <a:t> with the parameters in the parameter list of the function definition.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32290E9-AFE9-442A-9DEC-5BED30D4E705}"/>
              </a:ext>
            </a:extLst>
          </p:cNvPr>
          <p:cNvSpPr>
            <a:spLocks noGrp="1" noChangeArrowheads="1"/>
          </p:cNvSpPr>
          <p:nvPr>
            <p:ph type="title"/>
          </p:nvPr>
        </p:nvSpPr>
        <p:spPr/>
        <p:txBody>
          <a:bodyPr/>
          <a:lstStyle/>
          <a:p>
            <a:pPr algn="ctr"/>
            <a:r>
              <a:rPr lang="en-US" altLang="en-US" dirty="0"/>
              <a:t>Call-by-Value</a:t>
            </a:r>
          </a:p>
        </p:txBody>
      </p:sp>
      <p:sp>
        <p:nvSpPr>
          <p:cNvPr id="87043" name="Rectangle 3">
            <a:extLst>
              <a:ext uri="{FF2B5EF4-FFF2-40B4-BE49-F238E27FC236}">
                <a16:creationId xmlns:a16="http://schemas.microsoft.com/office/drawing/2014/main" id="{3EEE8213-B038-4FFC-8D24-C281E3E5F9A7}"/>
              </a:ext>
            </a:extLst>
          </p:cNvPr>
          <p:cNvSpPr>
            <a:spLocks noGrp="1" noChangeArrowheads="1"/>
          </p:cNvSpPr>
          <p:nvPr>
            <p:ph idx="1"/>
          </p:nvPr>
        </p:nvSpPr>
        <p:spPr/>
        <p:txBody>
          <a:bodyPr>
            <a:normAutofit/>
          </a:bodyPr>
          <a:lstStyle/>
          <a:p>
            <a:r>
              <a:rPr lang="en-US" altLang="en-US" sz="2400" dirty="0"/>
              <a:t>In C, all arguments are passed call-by-value.</a:t>
            </a:r>
          </a:p>
          <a:p>
            <a:pPr lvl="1"/>
            <a:r>
              <a:rPr lang="en-US" altLang="en-US" sz="2000" dirty="0"/>
              <a:t>This means that each argument is evaluated, and its </a:t>
            </a:r>
            <a:r>
              <a:rPr lang="en-US" altLang="en-US" sz="2000" dirty="0">
                <a:solidFill>
                  <a:srgbClr val="FF9966"/>
                </a:solidFill>
              </a:rPr>
              <a:t>value</a:t>
            </a:r>
            <a:r>
              <a:rPr lang="en-US" altLang="en-US" sz="2000" dirty="0"/>
              <a:t> is used in place of the corresponding </a:t>
            </a:r>
            <a:r>
              <a:rPr lang="en-US" altLang="en-US" sz="2000" dirty="0">
                <a:solidFill>
                  <a:srgbClr val="FF9966"/>
                </a:solidFill>
              </a:rPr>
              <a:t>formal parameter</a:t>
            </a:r>
            <a:r>
              <a:rPr lang="en-US" altLang="en-US" sz="2000" dirty="0"/>
              <a:t> in the </a:t>
            </a:r>
            <a:r>
              <a:rPr lang="en-US" altLang="en-US" sz="2000" dirty="0">
                <a:solidFill>
                  <a:srgbClr val="FF9966"/>
                </a:solidFill>
              </a:rPr>
              <a:t>called</a:t>
            </a:r>
            <a:r>
              <a:rPr lang="en-US" altLang="en-US" sz="2000" dirty="0"/>
              <a:t> function.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1845E37B-0091-483C-AB3A-3CE58CE2E575}"/>
              </a:ext>
            </a:extLst>
          </p:cNvPr>
          <p:cNvSpPr txBox="1">
            <a:spLocks noChangeArrowheads="1"/>
          </p:cNvSpPr>
          <p:nvPr/>
        </p:nvSpPr>
        <p:spPr bwMode="auto">
          <a:xfrm>
            <a:off x="1524000" y="76200"/>
            <a:ext cx="6675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5050"/>
                </a:solidFill>
              </a:rPr>
              <a:t>Demonstration Program for Call-by-Value</a:t>
            </a:r>
          </a:p>
        </p:txBody>
      </p:sp>
      <p:sp>
        <p:nvSpPr>
          <p:cNvPr id="89091" name="Text Box 3">
            <a:extLst>
              <a:ext uri="{FF2B5EF4-FFF2-40B4-BE49-F238E27FC236}">
                <a16:creationId xmlns:a16="http://schemas.microsoft.com/office/drawing/2014/main" id="{A5C13CB4-D425-48EE-AE03-230D114A904C}"/>
              </a:ext>
            </a:extLst>
          </p:cNvPr>
          <p:cNvSpPr txBox="1">
            <a:spLocks noChangeArrowheads="1"/>
          </p:cNvSpPr>
          <p:nvPr/>
        </p:nvSpPr>
        <p:spPr bwMode="auto">
          <a:xfrm>
            <a:off x="685800" y="609600"/>
            <a:ext cx="856615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stdio.h</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compute_sum</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 = 3, sum;</a:t>
            </a:r>
          </a:p>
          <a:p>
            <a:endParaRPr lang="en-US" sz="1600" dirty="0">
              <a:solidFill>
                <a:srgbClr val="000000"/>
              </a:solidFill>
              <a:latin typeface="Consolas" panose="020B0609020204030204" pitchFamily="49" charset="0"/>
            </a:endParaRPr>
          </a:p>
          <a:p>
            <a:r>
              <a:rPr lang="pt-BR" sz="1600" dirty="0">
                <a:solidFill>
                  <a:srgbClr val="000000"/>
                </a:solidFill>
                <a:latin typeface="Consolas" panose="020B0609020204030204" pitchFamily="49" charset="0"/>
              </a:rPr>
              <a:t>    printf(</a:t>
            </a:r>
            <a:r>
              <a:rPr lang="pt-BR" sz="1600" dirty="0">
                <a:solidFill>
                  <a:srgbClr val="A31515"/>
                </a:solidFill>
                <a:latin typeface="Consolas" panose="020B0609020204030204" pitchFamily="49" charset="0"/>
              </a:rPr>
              <a:t>"%d \n"</a:t>
            </a:r>
            <a:r>
              <a:rPr lang="pt-BR" sz="1600" dirty="0">
                <a:solidFill>
                  <a:srgbClr val="000000"/>
                </a:solidFill>
                <a:latin typeface="Consolas" panose="020B0609020204030204" pitchFamily="49" charset="0"/>
              </a:rPr>
              <a:t>, n);         </a:t>
            </a:r>
            <a:r>
              <a:rPr lang="pt-BR" sz="1600" dirty="0">
                <a:solidFill>
                  <a:srgbClr val="008000"/>
                </a:solidFill>
                <a:latin typeface="Consolas" panose="020B0609020204030204" pitchFamily="49" charset="0"/>
              </a:rPr>
              <a:t>/* 3 is printed */</a:t>
            </a:r>
            <a:endParaRPr lang="pt-BR"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sum = </a:t>
            </a:r>
            <a:r>
              <a:rPr lang="en-US" sz="1600" dirty="0" err="1">
                <a:solidFill>
                  <a:srgbClr val="000000"/>
                </a:solidFill>
                <a:latin typeface="Consolas" panose="020B0609020204030204" pitchFamily="49" charset="0"/>
              </a:rPr>
              <a:t>compute_sum</a:t>
            </a:r>
            <a:r>
              <a:rPr lang="en-US" sz="1600" dirty="0">
                <a:solidFill>
                  <a:srgbClr val="000000"/>
                </a:solidFill>
                <a:latin typeface="Consolas" panose="020B0609020204030204" pitchFamily="49" charset="0"/>
              </a:rPr>
              <a:t>(n);</a:t>
            </a:r>
          </a:p>
          <a:p>
            <a:r>
              <a:rPr lang="pt-BR" sz="1600" dirty="0">
                <a:solidFill>
                  <a:srgbClr val="000000"/>
                </a:solidFill>
                <a:latin typeface="Consolas" panose="020B0609020204030204" pitchFamily="49" charset="0"/>
              </a:rPr>
              <a:t>    printf(</a:t>
            </a:r>
            <a:r>
              <a:rPr lang="pt-BR" sz="1600" dirty="0">
                <a:solidFill>
                  <a:srgbClr val="A31515"/>
                </a:solidFill>
                <a:latin typeface="Consolas" panose="020B0609020204030204" pitchFamily="49" charset="0"/>
              </a:rPr>
              <a:t>"%d \n"</a:t>
            </a:r>
            <a:r>
              <a:rPr lang="pt-BR" sz="1600" dirty="0">
                <a:solidFill>
                  <a:srgbClr val="000000"/>
                </a:solidFill>
                <a:latin typeface="Consolas" panose="020B0609020204030204" pitchFamily="49" charset="0"/>
              </a:rPr>
              <a:t>, n);         </a:t>
            </a:r>
            <a:r>
              <a:rPr lang="pt-BR" sz="1600" dirty="0">
                <a:solidFill>
                  <a:srgbClr val="008000"/>
                </a:solidFill>
                <a:latin typeface="Consolas" panose="020B0609020204030204" pitchFamily="49" charset="0"/>
              </a:rPr>
              <a:t>/* 3 is printed */</a:t>
            </a:r>
            <a:endParaRPr lang="pt-BR"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 \n"</a:t>
            </a:r>
            <a:r>
              <a:rPr lang="en-US" sz="1600" dirty="0">
                <a:solidFill>
                  <a:srgbClr val="000000"/>
                </a:solidFill>
                <a:latin typeface="Consolas" panose="020B0609020204030204" pitchFamily="49" charset="0"/>
              </a:rPr>
              <a:t>, sum);</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compute_sum</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sum = 0;</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n</a:t>
            </a:r>
            <a:r>
              <a:rPr lang="en-US" sz="1600" dirty="0">
                <a:solidFill>
                  <a:srgbClr val="000000"/>
                </a:solidFill>
                <a:latin typeface="Consolas" panose="020B0609020204030204" pitchFamily="49" charset="0"/>
              </a:rPr>
              <a:t> &gt; 0; --</a:t>
            </a:r>
            <a:r>
              <a:rPr lang="en-US" sz="1600" dirty="0">
                <a:solidFill>
                  <a:srgbClr val="808080"/>
                </a:solidFill>
                <a:latin typeface="Consolas" panose="020B0609020204030204" pitchFamily="49" charset="0"/>
              </a:rPr>
              <a:t>n</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in main(), n is unchanged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sum += </a:t>
            </a:r>
            <a:r>
              <a:rPr lang="en-US" sz="1600" dirty="0">
                <a:solidFill>
                  <a:srgbClr val="808080"/>
                </a:solidFill>
                <a:latin typeface="Consolas" panose="020B0609020204030204" pitchFamily="49" charset="0"/>
              </a:rPr>
              <a:t>n</a:t>
            </a:r>
            <a:r>
              <a:rPr lang="en-US"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printf(</a:t>
            </a:r>
            <a:r>
              <a:rPr lang="pt-BR" sz="1600" dirty="0">
                <a:solidFill>
                  <a:srgbClr val="A31515"/>
                </a:solidFill>
                <a:latin typeface="Consolas" panose="020B0609020204030204" pitchFamily="49" charset="0"/>
              </a:rPr>
              <a:t>"%d \n"</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n</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0 is printed */</a:t>
            </a:r>
            <a:endParaRPr lang="pt-BR"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sum;</a:t>
            </a:r>
          </a:p>
          <a:p>
            <a:r>
              <a:rPr lang="en-US" sz="1600" dirty="0">
                <a:solidFill>
                  <a:srgbClr val="000000"/>
                </a:solidFill>
                <a:latin typeface="Consolas" panose="020B0609020204030204" pitchFamily="49" charset="0"/>
              </a:rPr>
              <a:t>}</a:t>
            </a:r>
            <a:endParaRPr lang="en-US" altLang="en-US" b="1" dirty="0">
              <a:latin typeface="Courier New" panose="02070309020205020404" pitchFamily="49" charset="0"/>
            </a:endParaRPr>
          </a:p>
        </p:txBody>
      </p:sp>
    </p:spTree>
    <p:extLst>
      <p:ext uri="{BB962C8B-B14F-4D97-AF65-F5344CB8AC3E}">
        <p14:creationId xmlns:p14="http://schemas.microsoft.com/office/powerpoint/2010/main" val="374135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a:extLst>
              <a:ext uri="{FF2B5EF4-FFF2-40B4-BE49-F238E27FC236}">
                <a16:creationId xmlns:a16="http://schemas.microsoft.com/office/drawing/2014/main" id="{414368C0-EFE3-4E28-BED5-A7C306A035F6}"/>
              </a:ext>
            </a:extLst>
          </p:cNvPr>
          <p:cNvSpPr txBox="1">
            <a:spLocks noChangeArrowheads="1"/>
          </p:cNvSpPr>
          <p:nvPr/>
        </p:nvSpPr>
        <p:spPr bwMode="auto">
          <a:xfrm>
            <a:off x="1752600" y="1143000"/>
            <a:ext cx="3849688"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2000" b="1" dirty="0">
                <a:solidFill>
                  <a:srgbClr val="FF9966"/>
                </a:solidFill>
              </a:rPr>
              <a:t>#include &lt;</a:t>
            </a:r>
            <a:r>
              <a:rPr lang="en-US" altLang="en-US" sz="2000" b="1" dirty="0" err="1">
                <a:solidFill>
                  <a:srgbClr val="FF9966"/>
                </a:solidFill>
              </a:rPr>
              <a:t>stdio.h</a:t>
            </a:r>
            <a:r>
              <a:rPr lang="en-US" altLang="en-US" sz="2000" b="1" dirty="0">
                <a:solidFill>
                  <a:srgbClr val="FF9966"/>
                </a:solidFill>
              </a:rPr>
              <a:t>&gt;</a:t>
            </a:r>
          </a:p>
          <a:p>
            <a:pPr>
              <a:lnSpc>
                <a:spcPct val="90000"/>
              </a:lnSpc>
            </a:pPr>
            <a:r>
              <a:rPr lang="en-US" altLang="en-US" sz="2000" b="1" dirty="0">
                <a:solidFill>
                  <a:srgbClr val="FF9966"/>
                </a:solidFill>
              </a:rPr>
              <a:t>#include &lt;</a:t>
            </a:r>
            <a:r>
              <a:rPr lang="en-US" altLang="en-US" sz="2000" b="1" dirty="0" err="1">
                <a:solidFill>
                  <a:srgbClr val="FF9966"/>
                </a:solidFill>
              </a:rPr>
              <a:t>stdlib.h</a:t>
            </a:r>
            <a:r>
              <a:rPr lang="en-US" altLang="en-US" sz="2000" b="1" dirty="0">
                <a:solidFill>
                  <a:srgbClr val="FF9966"/>
                </a:solidFill>
              </a:rPr>
              <a:t>&gt;</a:t>
            </a:r>
          </a:p>
          <a:p>
            <a:pPr>
              <a:lnSpc>
                <a:spcPct val="70000"/>
              </a:lnSpc>
            </a:pPr>
            <a:endParaRPr lang="en-US" altLang="en-US" sz="2000" b="1" dirty="0">
              <a:solidFill>
                <a:srgbClr val="FF9966"/>
              </a:solidFill>
            </a:endParaRPr>
          </a:p>
          <a:p>
            <a:pPr>
              <a:lnSpc>
                <a:spcPct val="70000"/>
              </a:lnSpc>
            </a:pPr>
            <a:r>
              <a:rPr lang="en-US" altLang="en-US" sz="2000" b="1" dirty="0">
                <a:solidFill>
                  <a:schemeClr val="accent1"/>
                </a:solidFill>
              </a:rPr>
              <a:t>list of function prototypes</a:t>
            </a:r>
            <a:endParaRPr lang="en-US" altLang="en-US" sz="2000" b="1" dirty="0">
              <a:solidFill>
                <a:srgbClr val="FF9966"/>
              </a:solidFill>
            </a:endParaRP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int</a:t>
            </a:r>
            <a:r>
              <a:rPr lang="en-US" altLang="en-US" sz="2000" b="1" dirty="0">
                <a:solidFill>
                  <a:schemeClr val="accent1"/>
                </a:solidFill>
              </a:rPr>
              <a:t> main</a:t>
            </a:r>
            <a:r>
              <a:rPr lang="en-US" altLang="en-US" sz="2000" b="1" dirty="0">
                <a:solidFill>
                  <a:srgbClr val="FF9966"/>
                </a:solidFill>
              </a:rPr>
              <a:t>(void)</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int max(int a, int b)</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int min(int a, int b)</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void </a:t>
            </a:r>
            <a:r>
              <a:rPr lang="en-US" altLang="en-US" sz="2000" b="1" dirty="0" err="1">
                <a:solidFill>
                  <a:srgbClr val="FF9966"/>
                </a:solidFill>
              </a:rPr>
              <a:t>prn_random_numbers</a:t>
            </a:r>
            <a:r>
              <a:rPr lang="en-US" altLang="en-US" sz="2000" b="1" dirty="0">
                <a:solidFill>
                  <a:srgbClr val="FF9966"/>
                </a:solidFill>
              </a:rPr>
              <a:t>(int k)</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p:txBody>
      </p:sp>
      <p:sp>
        <p:nvSpPr>
          <p:cNvPr id="44037" name="Text Box 5">
            <a:extLst>
              <a:ext uri="{FF2B5EF4-FFF2-40B4-BE49-F238E27FC236}">
                <a16:creationId xmlns:a16="http://schemas.microsoft.com/office/drawing/2014/main" id="{664B33C4-55E8-404F-BB87-3B6C35E735F9}"/>
              </a:ext>
            </a:extLst>
          </p:cNvPr>
          <p:cNvSpPr txBox="1">
            <a:spLocks noChangeArrowheads="1"/>
          </p:cNvSpPr>
          <p:nvPr/>
        </p:nvSpPr>
        <p:spPr bwMode="auto">
          <a:xfrm>
            <a:off x="838200" y="228600"/>
            <a:ext cx="8069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5050"/>
                </a:solidFill>
              </a:rPr>
              <a:t>Standard Style for Function Definition Order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7F980B44-14DA-4487-83B1-E7F578D0C1B2}"/>
              </a:ext>
            </a:extLst>
          </p:cNvPr>
          <p:cNvSpPr txBox="1">
            <a:spLocks noChangeArrowheads="1"/>
          </p:cNvSpPr>
          <p:nvPr/>
        </p:nvSpPr>
        <p:spPr bwMode="auto">
          <a:xfrm>
            <a:off x="1580357" y="1295400"/>
            <a:ext cx="3849688"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2000" b="1" dirty="0">
                <a:solidFill>
                  <a:srgbClr val="FF9966"/>
                </a:solidFill>
              </a:rPr>
              <a:t>#include &lt;</a:t>
            </a:r>
            <a:r>
              <a:rPr lang="en-US" altLang="en-US" sz="2000" b="1" dirty="0" err="1">
                <a:solidFill>
                  <a:srgbClr val="FF9966"/>
                </a:solidFill>
              </a:rPr>
              <a:t>stdio.h</a:t>
            </a:r>
            <a:r>
              <a:rPr lang="en-US" altLang="en-US" sz="2000" b="1" dirty="0">
                <a:solidFill>
                  <a:srgbClr val="FF9966"/>
                </a:solidFill>
              </a:rPr>
              <a:t>&gt;</a:t>
            </a:r>
          </a:p>
          <a:p>
            <a:pPr>
              <a:lnSpc>
                <a:spcPct val="90000"/>
              </a:lnSpc>
            </a:pPr>
            <a:r>
              <a:rPr lang="en-US" altLang="en-US" sz="2000" b="1" dirty="0">
                <a:solidFill>
                  <a:srgbClr val="FF9966"/>
                </a:solidFill>
              </a:rPr>
              <a:t>#include &lt;</a:t>
            </a:r>
            <a:r>
              <a:rPr lang="en-US" altLang="en-US" sz="2000" b="1" dirty="0" err="1">
                <a:solidFill>
                  <a:srgbClr val="FF9966"/>
                </a:solidFill>
              </a:rPr>
              <a:t>stdlib.h</a:t>
            </a:r>
            <a:r>
              <a:rPr lang="en-US" altLang="en-US" sz="2000" b="1" dirty="0">
                <a:solidFill>
                  <a:srgbClr val="FF9966"/>
                </a:solidFill>
              </a:rPr>
              <a:t>&gt;</a:t>
            </a:r>
          </a:p>
          <a:p>
            <a:pPr>
              <a:lnSpc>
                <a:spcPct val="70000"/>
              </a:lnSpc>
            </a:pPr>
            <a:endParaRPr lang="en-US" altLang="en-US" sz="2000" b="1" dirty="0">
              <a:solidFill>
                <a:srgbClr val="FF9966"/>
              </a:solidFill>
            </a:endParaRP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int max(int a, int b)</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int min(int a, int b)</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void </a:t>
            </a:r>
            <a:r>
              <a:rPr lang="en-US" altLang="en-US" sz="2000" b="1" dirty="0" err="1">
                <a:solidFill>
                  <a:srgbClr val="FF9966"/>
                </a:solidFill>
              </a:rPr>
              <a:t>prn_random_numbers</a:t>
            </a:r>
            <a:r>
              <a:rPr lang="en-US" altLang="en-US" sz="2000" b="1" dirty="0">
                <a:solidFill>
                  <a:srgbClr val="FF9966"/>
                </a:solidFill>
              </a:rPr>
              <a:t>(int k)</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a:p>
            <a:pPr>
              <a:lnSpc>
                <a:spcPct val="70000"/>
              </a:lnSpc>
            </a:pPr>
            <a:endParaRPr lang="en-US" altLang="en-US" sz="2000" b="1" dirty="0">
              <a:solidFill>
                <a:srgbClr val="FF9966"/>
              </a:solidFill>
            </a:endParaRPr>
          </a:p>
          <a:p>
            <a:pPr>
              <a:lnSpc>
                <a:spcPct val="70000"/>
              </a:lnSpc>
            </a:pPr>
            <a:r>
              <a:rPr lang="en-US" altLang="en-US" sz="2000" b="1" dirty="0">
                <a:solidFill>
                  <a:srgbClr val="FF9966"/>
                </a:solidFill>
              </a:rPr>
              <a:t>int </a:t>
            </a:r>
            <a:r>
              <a:rPr lang="en-US" altLang="en-US" sz="2000" b="1" dirty="0">
                <a:solidFill>
                  <a:schemeClr val="accent1"/>
                </a:solidFill>
              </a:rPr>
              <a:t>main</a:t>
            </a:r>
            <a:r>
              <a:rPr lang="en-US" altLang="en-US" sz="2000" b="1" dirty="0">
                <a:solidFill>
                  <a:srgbClr val="FF9966"/>
                </a:solidFill>
              </a:rPr>
              <a:t>(void)</a:t>
            </a:r>
          </a:p>
          <a:p>
            <a:pPr>
              <a:lnSpc>
                <a:spcPct val="70000"/>
              </a:lnSpc>
            </a:pPr>
            <a:r>
              <a:rPr lang="en-US" altLang="en-US" sz="2000" b="1" dirty="0">
                <a:solidFill>
                  <a:srgbClr val="FF9966"/>
                </a:solidFill>
              </a:rPr>
              <a:t>{</a:t>
            </a:r>
          </a:p>
          <a:p>
            <a:pPr>
              <a:lnSpc>
                <a:spcPct val="70000"/>
              </a:lnSpc>
            </a:pPr>
            <a:r>
              <a:rPr lang="en-US" altLang="en-US" sz="2000" b="1" dirty="0">
                <a:solidFill>
                  <a:srgbClr val="FF9966"/>
                </a:solidFill>
              </a:rPr>
              <a:t>   . . .</a:t>
            </a:r>
          </a:p>
          <a:p>
            <a:pPr>
              <a:lnSpc>
                <a:spcPct val="70000"/>
              </a:lnSpc>
            </a:pPr>
            <a:r>
              <a:rPr lang="en-US" altLang="en-US" sz="2000" b="1" dirty="0">
                <a:solidFill>
                  <a:srgbClr val="FF9966"/>
                </a:solidFill>
              </a:rPr>
              <a:t>}</a:t>
            </a:r>
          </a:p>
        </p:txBody>
      </p:sp>
      <p:sp>
        <p:nvSpPr>
          <p:cNvPr id="47107" name="Text Box 3">
            <a:extLst>
              <a:ext uri="{FF2B5EF4-FFF2-40B4-BE49-F238E27FC236}">
                <a16:creationId xmlns:a16="http://schemas.microsoft.com/office/drawing/2014/main" id="{8F767698-A809-40DA-BD88-40DEAB989652}"/>
              </a:ext>
            </a:extLst>
          </p:cNvPr>
          <p:cNvSpPr txBox="1">
            <a:spLocks noChangeArrowheads="1"/>
          </p:cNvSpPr>
          <p:nvPr/>
        </p:nvSpPr>
        <p:spPr bwMode="auto">
          <a:xfrm>
            <a:off x="838200" y="228600"/>
            <a:ext cx="7756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FF5050"/>
                </a:solidFill>
              </a:rPr>
              <a:t>“Alternate Style for Function Definition Order</a:t>
            </a:r>
          </a:p>
        </p:txBody>
      </p:sp>
      <p:sp>
        <p:nvSpPr>
          <p:cNvPr id="47108" name="Text Box 4">
            <a:extLst>
              <a:ext uri="{FF2B5EF4-FFF2-40B4-BE49-F238E27FC236}">
                <a16:creationId xmlns:a16="http://schemas.microsoft.com/office/drawing/2014/main" id="{DC7C94C1-A5B6-47C5-BF89-697CF9253D9F}"/>
              </a:ext>
            </a:extLst>
          </p:cNvPr>
          <p:cNvSpPr txBox="1">
            <a:spLocks noChangeArrowheads="1"/>
          </p:cNvSpPr>
          <p:nvPr/>
        </p:nvSpPr>
        <p:spPr bwMode="auto">
          <a:xfrm>
            <a:off x="5638800" y="2362200"/>
            <a:ext cx="27257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FF5050"/>
                </a:solidFill>
              </a:rPr>
              <a:t>We will use the</a:t>
            </a:r>
          </a:p>
          <a:p>
            <a:r>
              <a:rPr lang="en-US" altLang="en-US" sz="3200">
                <a:solidFill>
                  <a:srgbClr val="FF5050"/>
                </a:solidFill>
              </a:rPr>
              <a:t>standard style.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E3C65FC-FE9E-4C30-B790-091DFA23843D}"/>
              </a:ext>
            </a:extLst>
          </p:cNvPr>
          <p:cNvSpPr>
            <a:spLocks noGrp="1" noChangeArrowheads="1"/>
          </p:cNvSpPr>
          <p:nvPr>
            <p:ph type="title"/>
          </p:nvPr>
        </p:nvSpPr>
        <p:spPr/>
        <p:txBody>
          <a:bodyPr/>
          <a:lstStyle/>
          <a:p>
            <a:pPr algn="ctr"/>
            <a:r>
              <a:rPr lang="en-US" altLang="en-US"/>
              <a:t>Common Programming Errors</a:t>
            </a:r>
          </a:p>
        </p:txBody>
      </p:sp>
      <p:sp>
        <p:nvSpPr>
          <p:cNvPr id="93187" name="Rectangle 3">
            <a:extLst>
              <a:ext uri="{FF2B5EF4-FFF2-40B4-BE49-F238E27FC236}">
                <a16:creationId xmlns:a16="http://schemas.microsoft.com/office/drawing/2014/main" id="{6BDB737E-32CC-4A8F-B6F1-C235741A567D}"/>
              </a:ext>
            </a:extLst>
          </p:cNvPr>
          <p:cNvSpPr>
            <a:spLocks noGrp="1" noChangeArrowheads="1"/>
          </p:cNvSpPr>
          <p:nvPr>
            <p:ph idx="1"/>
          </p:nvPr>
        </p:nvSpPr>
        <p:spPr/>
        <p:txBody>
          <a:bodyPr>
            <a:normAutofit/>
          </a:bodyPr>
          <a:lstStyle/>
          <a:p>
            <a:r>
              <a:rPr lang="en-US" altLang="en-US" sz="2400" dirty="0"/>
              <a:t>If f() is a function and v is a variable, then the function call f(</a:t>
            </a:r>
            <a:r>
              <a:rPr lang="en-US" altLang="en-US" sz="2400" dirty="0">
                <a:solidFill>
                  <a:srgbClr val="FF5050"/>
                </a:solidFill>
              </a:rPr>
              <a:t>v</a:t>
            </a:r>
            <a:r>
              <a:rPr lang="en-US" altLang="en-US" sz="2400" dirty="0"/>
              <a:t>) </a:t>
            </a:r>
            <a:r>
              <a:rPr lang="en-US" altLang="en-US" sz="2400" dirty="0">
                <a:solidFill>
                  <a:srgbClr val="FF5050"/>
                </a:solidFill>
              </a:rPr>
              <a:t>cannot </a:t>
            </a:r>
            <a:r>
              <a:rPr lang="en-US" altLang="en-US" sz="2400" dirty="0"/>
              <a:t>change the value in the variable </a:t>
            </a:r>
            <a:r>
              <a:rPr lang="en-US" altLang="en-US" sz="2400" dirty="0">
                <a:solidFill>
                  <a:srgbClr val="FF5050"/>
                </a:solidFill>
              </a:rPr>
              <a:t>v</a:t>
            </a:r>
            <a:r>
              <a:rPr lang="en-US" altLang="en-US" sz="2400" dirty="0"/>
              <a:t>.</a:t>
            </a:r>
          </a:p>
          <a:p>
            <a:pPr lvl="1"/>
            <a:r>
              <a:rPr lang="en-US" altLang="en-US" sz="2000" dirty="0"/>
              <a:t>A common error for beginners is assuming the value in v can be changed by a function call such as f(v).</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4EDF9E2-5731-4183-9645-83BC74490057}"/>
              </a:ext>
            </a:extLst>
          </p:cNvPr>
          <p:cNvSpPr>
            <a:spLocks noGrp="1" noChangeArrowheads="1"/>
          </p:cNvSpPr>
          <p:nvPr>
            <p:ph type="title"/>
          </p:nvPr>
        </p:nvSpPr>
        <p:spPr/>
        <p:txBody>
          <a:bodyPr/>
          <a:lstStyle/>
          <a:p>
            <a:pPr algn="ctr"/>
            <a:r>
              <a:rPr lang="en-US" altLang="en-US" dirty="0"/>
              <a:t>Function Style</a:t>
            </a:r>
          </a:p>
        </p:txBody>
      </p:sp>
      <p:sp>
        <p:nvSpPr>
          <p:cNvPr id="91139" name="Rectangle 3">
            <a:extLst>
              <a:ext uri="{FF2B5EF4-FFF2-40B4-BE49-F238E27FC236}">
                <a16:creationId xmlns:a16="http://schemas.microsoft.com/office/drawing/2014/main" id="{1076892C-4CC5-4611-A9D4-9A27047FB16E}"/>
              </a:ext>
            </a:extLst>
          </p:cNvPr>
          <p:cNvSpPr>
            <a:spLocks noGrp="1" noChangeArrowheads="1"/>
          </p:cNvSpPr>
          <p:nvPr>
            <p:ph idx="1"/>
          </p:nvPr>
        </p:nvSpPr>
        <p:spPr/>
        <p:txBody>
          <a:bodyPr/>
          <a:lstStyle/>
          <a:p>
            <a:pPr>
              <a:lnSpc>
                <a:spcPct val="80000"/>
              </a:lnSpc>
            </a:pPr>
            <a:r>
              <a:rPr lang="en-US" altLang="en-US" sz="2800" dirty="0"/>
              <a:t>Avoid naming functions you write with the same name as system functions.</a:t>
            </a:r>
          </a:p>
          <a:p>
            <a:pPr lvl="1">
              <a:lnSpc>
                <a:spcPct val="80000"/>
              </a:lnSpc>
            </a:pPr>
            <a:r>
              <a:rPr lang="en-US" altLang="en-US" sz="2400" dirty="0"/>
              <a:t>Example:  read, write, print</a:t>
            </a:r>
          </a:p>
          <a:p>
            <a:pPr>
              <a:lnSpc>
                <a:spcPct val="80000"/>
              </a:lnSpc>
            </a:pPr>
            <a:r>
              <a:rPr lang="en-US" altLang="en-US" sz="2800" dirty="0"/>
              <a:t>Minimize the number of return statements in a given function.</a:t>
            </a:r>
          </a:p>
          <a:p>
            <a:pPr>
              <a:lnSpc>
                <a:spcPct val="80000"/>
              </a:lnSpc>
            </a:pPr>
            <a:r>
              <a:rPr lang="en-US" altLang="en-US" sz="2800" dirty="0"/>
              <a:t>Use names for parameters that clearly identify their purpose.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718B-DADC-4632-A27D-26A5CE5E3534}"/>
              </a:ext>
            </a:extLst>
          </p:cNvPr>
          <p:cNvSpPr>
            <a:spLocks noGrp="1"/>
          </p:cNvSpPr>
          <p:nvPr>
            <p:ph type="ctrTitle"/>
          </p:nvPr>
        </p:nvSpPr>
        <p:spPr/>
        <p:txBody>
          <a:bodyPr/>
          <a:lstStyle/>
          <a:p>
            <a:r>
              <a:rPr lang="en-CA" dirty="0"/>
              <a:t>Arrays and Pointers</a:t>
            </a:r>
          </a:p>
        </p:txBody>
      </p:sp>
    </p:spTree>
    <p:extLst>
      <p:ext uri="{BB962C8B-B14F-4D97-AF65-F5344CB8AC3E}">
        <p14:creationId xmlns:p14="http://schemas.microsoft.com/office/powerpoint/2010/main" val="12632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D5790B1-E35F-4CCE-B235-72596733D2CB}"/>
              </a:ext>
            </a:extLst>
          </p:cNvPr>
          <p:cNvSpPr>
            <a:spLocks noGrp="1" noChangeArrowheads="1"/>
          </p:cNvSpPr>
          <p:nvPr>
            <p:ph type="title"/>
          </p:nvPr>
        </p:nvSpPr>
        <p:spPr/>
        <p:txBody>
          <a:bodyPr/>
          <a:lstStyle/>
          <a:p>
            <a:pPr algn="ctr"/>
            <a:r>
              <a:rPr lang="en-US" altLang="en-US"/>
              <a:t>Structured Programming</a:t>
            </a:r>
          </a:p>
        </p:txBody>
      </p:sp>
      <p:sp>
        <p:nvSpPr>
          <p:cNvPr id="48131" name="Rectangle 3">
            <a:extLst>
              <a:ext uri="{FF2B5EF4-FFF2-40B4-BE49-F238E27FC236}">
                <a16:creationId xmlns:a16="http://schemas.microsoft.com/office/drawing/2014/main" id="{0206E370-5B1F-4A7B-B659-B4A500385DE2}"/>
              </a:ext>
            </a:extLst>
          </p:cNvPr>
          <p:cNvSpPr>
            <a:spLocks noGrp="1" noChangeArrowheads="1"/>
          </p:cNvSpPr>
          <p:nvPr>
            <p:ph idx="1"/>
          </p:nvPr>
        </p:nvSpPr>
        <p:spPr/>
        <p:txBody>
          <a:bodyPr/>
          <a:lstStyle/>
          <a:p>
            <a:pPr>
              <a:lnSpc>
                <a:spcPct val="90000"/>
              </a:lnSpc>
            </a:pPr>
            <a:r>
              <a:rPr lang="en-US" altLang="en-US"/>
              <a:t>Keep the flow of control in a program as simple as possible.</a:t>
            </a:r>
          </a:p>
          <a:p>
            <a:pPr>
              <a:lnSpc>
                <a:spcPct val="90000"/>
              </a:lnSpc>
            </a:pPr>
            <a:r>
              <a:rPr lang="en-US" altLang="en-US"/>
              <a:t>Use </a:t>
            </a:r>
            <a:r>
              <a:rPr lang="en-US" altLang="en-US">
                <a:solidFill>
                  <a:srgbClr val="FF9966"/>
                </a:solidFill>
              </a:rPr>
              <a:t>top-down design</a:t>
            </a:r>
            <a:r>
              <a:rPr lang="en-US" altLang="en-US"/>
              <a:t>.</a:t>
            </a:r>
          </a:p>
          <a:p>
            <a:pPr lvl="1">
              <a:lnSpc>
                <a:spcPct val="90000"/>
              </a:lnSpc>
            </a:pPr>
            <a:r>
              <a:rPr lang="en-US" altLang="en-US"/>
              <a:t>Keep </a:t>
            </a:r>
            <a:r>
              <a:rPr lang="en-US" altLang="en-US">
                <a:solidFill>
                  <a:srgbClr val="FF9966"/>
                </a:solidFill>
              </a:rPr>
              <a:t>decomposing</a:t>
            </a:r>
            <a:r>
              <a:rPr lang="en-US" altLang="en-US"/>
              <a:t> (also known as </a:t>
            </a:r>
            <a:r>
              <a:rPr lang="en-US" altLang="en-US">
                <a:solidFill>
                  <a:srgbClr val="FF9966"/>
                </a:solidFill>
              </a:rPr>
              <a:t>factoring</a:t>
            </a:r>
            <a:r>
              <a:rPr lang="en-US" altLang="en-US"/>
              <a:t>) a problem into smaller problems until you have a collection of small problems that you can easily solve.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25747C7-0953-448B-9938-11F558419192}"/>
              </a:ext>
            </a:extLst>
          </p:cNvPr>
          <p:cNvSpPr>
            <a:spLocks noGrp="1" noChangeArrowheads="1"/>
          </p:cNvSpPr>
          <p:nvPr>
            <p:ph type="title"/>
          </p:nvPr>
        </p:nvSpPr>
        <p:spPr>
          <a:xfrm>
            <a:off x="853911" y="533400"/>
            <a:ext cx="7772400" cy="1143000"/>
          </a:xfrm>
        </p:spPr>
        <p:txBody>
          <a:bodyPr/>
          <a:lstStyle/>
          <a:p>
            <a:pPr eaLnBrk="1" hangingPunct="1"/>
            <a:r>
              <a:rPr lang="en-US" altLang="en-US" dirty="0"/>
              <a:t>C Arrays and Pointers</a:t>
            </a:r>
          </a:p>
        </p:txBody>
      </p:sp>
      <p:sp>
        <p:nvSpPr>
          <p:cNvPr id="2051" name="Rectangle 3">
            <a:extLst>
              <a:ext uri="{FF2B5EF4-FFF2-40B4-BE49-F238E27FC236}">
                <a16:creationId xmlns:a16="http://schemas.microsoft.com/office/drawing/2014/main" id="{D385292E-E636-43EB-AAEC-F048FDDA813A}"/>
              </a:ext>
            </a:extLst>
          </p:cNvPr>
          <p:cNvSpPr>
            <a:spLocks noGrp="1" noChangeArrowheads="1"/>
          </p:cNvSpPr>
          <p:nvPr>
            <p:ph idx="1"/>
          </p:nvPr>
        </p:nvSpPr>
        <p:spPr>
          <a:xfrm>
            <a:off x="853910" y="1905000"/>
            <a:ext cx="7604289" cy="4191000"/>
          </a:xfrm>
        </p:spPr>
        <p:txBody>
          <a:bodyPr>
            <a:normAutofit fontScale="92500" lnSpcReduction="10000"/>
          </a:bodyPr>
          <a:lstStyle/>
          <a:p>
            <a:pPr eaLnBrk="1" hangingPunct="1">
              <a:lnSpc>
                <a:spcPct val="90000"/>
              </a:lnSpc>
            </a:pPr>
            <a:r>
              <a:rPr lang="en-US" altLang="en-US" sz="2800" dirty="0"/>
              <a:t>In Java, pointers are easy to deal with</a:t>
            </a:r>
          </a:p>
          <a:p>
            <a:pPr lvl="1" eaLnBrk="1" hangingPunct="1">
              <a:lnSpc>
                <a:spcPct val="90000"/>
              </a:lnSpc>
            </a:pPr>
            <a:r>
              <a:rPr lang="en-US" altLang="en-US" sz="2400" dirty="0"/>
              <a:t>In fact, there is little that can go wrong in Java since pointer access is done for you</a:t>
            </a:r>
          </a:p>
          <a:p>
            <a:pPr eaLnBrk="1" hangingPunct="1">
              <a:lnSpc>
                <a:spcPct val="90000"/>
              </a:lnSpc>
            </a:pPr>
            <a:r>
              <a:rPr lang="en-US" altLang="en-US" sz="2800" dirty="0"/>
              <a:t>In C, pointers are more challenging</a:t>
            </a:r>
          </a:p>
          <a:p>
            <a:pPr lvl="1" eaLnBrk="1" hangingPunct="1">
              <a:lnSpc>
                <a:spcPct val="90000"/>
              </a:lnSpc>
            </a:pPr>
            <a:r>
              <a:rPr lang="en-US" altLang="en-US" sz="2400" dirty="0"/>
              <a:t>You will need to know </a:t>
            </a:r>
          </a:p>
          <a:p>
            <a:pPr lvl="2" eaLnBrk="1" hangingPunct="1">
              <a:lnSpc>
                <a:spcPct val="90000"/>
              </a:lnSpc>
            </a:pPr>
            <a:r>
              <a:rPr lang="en-US" altLang="en-US" sz="2000" dirty="0"/>
              <a:t>when to use a pointer</a:t>
            </a:r>
          </a:p>
          <a:p>
            <a:pPr lvl="2" eaLnBrk="1" hangingPunct="1">
              <a:lnSpc>
                <a:spcPct val="90000"/>
              </a:lnSpc>
            </a:pPr>
            <a:r>
              <a:rPr lang="en-US" altLang="en-US" sz="2000" dirty="0"/>
              <a:t>when to </a:t>
            </a:r>
            <a:r>
              <a:rPr lang="en-US" altLang="en-US" sz="2000" i="1" dirty="0"/>
              <a:t>dereference </a:t>
            </a:r>
            <a:r>
              <a:rPr lang="en-US" altLang="en-US" sz="2000" dirty="0"/>
              <a:t>the pointer</a:t>
            </a:r>
          </a:p>
          <a:p>
            <a:pPr lvl="2" eaLnBrk="1" hangingPunct="1">
              <a:lnSpc>
                <a:spcPct val="90000"/>
              </a:lnSpc>
            </a:pPr>
            <a:r>
              <a:rPr lang="en-US" altLang="en-US" sz="2000" dirty="0"/>
              <a:t>when to pass an address of a variable rather than the variable itself</a:t>
            </a:r>
          </a:p>
          <a:p>
            <a:pPr lvl="2" eaLnBrk="1" hangingPunct="1">
              <a:lnSpc>
                <a:spcPct val="90000"/>
              </a:lnSpc>
            </a:pPr>
            <a:r>
              <a:rPr lang="en-US" altLang="en-US" sz="2000" dirty="0"/>
              <a:t>when to use pointer arithmetic to change the pointer </a:t>
            </a:r>
          </a:p>
          <a:p>
            <a:pPr lvl="2" eaLnBrk="1" hangingPunct="1">
              <a:lnSpc>
                <a:spcPct val="90000"/>
              </a:lnSpc>
            </a:pPr>
            <a:r>
              <a:rPr lang="en-US" altLang="en-US" sz="2000" dirty="0"/>
              <a:t>how to use pointers without making your programs unreadable</a:t>
            </a:r>
          </a:p>
          <a:p>
            <a:pPr lvl="1" eaLnBrk="1" hangingPunct="1">
              <a:lnSpc>
                <a:spcPct val="90000"/>
              </a:lnSpc>
            </a:pPr>
            <a:r>
              <a:rPr lang="en-US" altLang="en-US" sz="2400" dirty="0"/>
              <a:t>Basically, you have to learn how to not “shoot yourself in the foot” with pointers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1CC3AC-EB24-4C9B-8BA3-7DCF0D781818}"/>
              </a:ext>
            </a:extLst>
          </p:cNvPr>
          <p:cNvSpPr>
            <a:spLocks noGrp="1" noChangeArrowheads="1"/>
          </p:cNvSpPr>
          <p:nvPr>
            <p:ph type="title"/>
          </p:nvPr>
        </p:nvSpPr>
        <p:spPr>
          <a:xfrm>
            <a:off x="685800" y="-18854"/>
            <a:ext cx="7772400" cy="1143000"/>
          </a:xfrm>
        </p:spPr>
        <p:txBody>
          <a:bodyPr>
            <a:normAutofit fontScale="90000"/>
          </a:bodyPr>
          <a:lstStyle/>
          <a:p>
            <a:pPr eaLnBrk="1" hangingPunct="1"/>
            <a:br>
              <a:rPr lang="en-US" altLang="en-US" dirty="0"/>
            </a:br>
            <a:br>
              <a:rPr lang="en-US" altLang="en-US" dirty="0"/>
            </a:br>
            <a:br>
              <a:rPr lang="en-US" altLang="en-US" dirty="0"/>
            </a:br>
            <a:r>
              <a:rPr lang="en-US" altLang="en-US" dirty="0"/>
              <a:t>The Basics</a:t>
            </a:r>
          </a:p>
        </p:txBody>
      </p:sp>
      <p:sp>
        <p:nvSpPr>
          <p:cNvPr id="3075" name="Rectangle 3">
            <a:extLst>
              <a:ext uri="{FF2B5EF4-FFF2-40B4-BE49-F238E27FC236}">
                <a16:creationId xmlns:a16="http://schemas.microsoft.com/office/drawing/2014/main" id="{BD157E54-CADC-4856-B675-085E0EEDFA8E}"/>
              </a:ext>
            </a:extLst>
          </p:cNvPr>
          <p:cNvSpPr>
            <a:spLocks noGrp="1" noChangeArrowheads="1"/>
          </p:cNvSpPr>
          <p:nvPr>
            <p:ph idx="1"/>
          </p:nvPr>
        </p:nvSpPr>
        <p:spPr>
          <a:xfrm>
            <a:off x="914400" y="1752600"/>
            <a:ext cx="7924800" cy="4800600"/>
          </a:xfrm>
        </p:spPr>
        <p:txBody>
          <a:bodyPr>
            <a:normAutofit fontScale="92500" lnSpcReduction="20000"/>
          </a:bodyPr>
          <a:lstStyle/>
          <a:p>
            <a:pPr eaLnBrk="1" hangingPunct="1">
              <a:lnSpc>
                <a:spcPct val="90000"/>
              </a:lnSpc>
            </a:pPr>
            <a:r>
              <a:rPr lang="en-US" altLang="en-US" sz="2400" dirty="0"/>
              <a:t>A pointer is merely an address of where a datum or structure is stored</a:t>
            </a:r>
          </a:p>
          <a:p>
            <a:pPr lvl="1" eaLnBrk="1" hangingPunct="1">
              <a:lnSpc>
                <a:spcPct val="90000"/>
              </a:lnSpc>
            </a:pPr>
            <a:r>
              <a:rPr lang="en-US" altLang="en-US" sz="2200" dirty="0"/>
              <a:t>all pointers are typed based on the type of entity that they point to</a:t>
            </a:r>
          </a:p>
          <a:p>
            <a:pPr lvl="1" eaLnBrk="1" hangingPunct="1">
              <a:lnSpc>
                <a:spcPct val="90000"/>
              </a:lnSpc>
            </a:pPr>
            <a:r>
              <a:rPr lang="en-US" altLang="en-US" sz="2200" dirty="0"/>
              <a:t>to declare a pointer, use * preceding the variable name as in int *x;</a:t>
            </a:r>
          </a:p>
          <a:p>
            <a:pPr eaLnBrk="1" hangingPunct="1">
              <a:lnSpc>
                <a:spcPct val="90000"/>
              </a:lnSpc>
            </a:pPr>
            <a:r>
              <a:rPr lang="en-US" altLang="en-US" sz="2400" dirty="0"/>
              <a:t>To set a pointer to a variable’s address use &amp; before the variable as in x = &amp;y; </a:t>
            </a:r>
          </a:p>
          <a:p>
            <a:pPr lvl="1" eaLnBrk="1" hangingPunct="1">
              <a:lnSpc>
                <a:spcPct val="90000"/>
              </a:lnSpc>
            </a:pPr>
            <a:r>
              <a:rPr lang="en-US" altLang="en-US" sz="2200" dirty="0"/>
              <a:t>&amp; means “return the memory address of”</a:t>
            </a:r>
          </a:p>
          <a:p>
            <a:pPr lvl="1" eaLnBrk="1" hangingPunct="1">
              <a:lnSpc>
                <a:spcPct val="90000"/>
              </a:lnSpc>
            </a:pPr>
            <a:r>
              <a:rPr lang="en-US" altLang="en-US" sz="2200" dirty="0"/>
              <a:t>in this example, x will now point to y, that is, x stores y’s address</a:t>
            </a:r>
          </a:p>
          <a:p>
            <a:pPr eaLnBrk="1" hangingPunct="1">
              <a:lnSpc>
                <a:spcPct val="90000"/>
              </a:lnSpc>
            </a:pPr>
            <a:r>
              <a:rPr lang="en-US" altLang="en-US" sz="2400" dirty="0"/>
              <a:t>If you access x, you merely get the address</a:t>
            </a:r>
          </a:p>
          <a:p>
            <a:pPr eaLnBrk="1" hangingPunct="1">
              <a:lnSpc>
                <a:spcPct val="90000"/>
              </a:lnSpc>
            </a:pPr>
            <a:r>
              <a:rPr lang="en-US" altLang="en-US" sz="2400" dirty="0"/>
              <a:t>To get the value that x points to, use * as in *x </a:t>
            </a:r>
          </a:p>
          <a:p>
            <a:pPr lvl="1" eaLnBrk="1" hangingPunct="1">
              <a:lnSpc>
                <a:spcPct val="90000"/>
              </a:lnSpc>
            </a:pPr>
            <a:r>
              <a:rPr lang="en-US" altLang="en-US" sz="2200" dirty="0"/>
              <a:t>*x = *x + 1; will add 1 to y</a:t>
            </a:r>
          </a:p>
          <a:p>
            <a:pPr eaLnBrk="1" hangingPunct="1">
              <a:lnSpc>
                <a:spcPct val="90000"/>
              </a:lnSpc>
            </a:pPr>
            <a:r>
              <a:rPr lang="en-US" altLang="en-US" sz="2400" dirty="0"/>
              <a:t>* is known as the </a:t>
            </a:r>
            <a:r>
              <a:rPr lang="en-US" altLang="en-US" sz="2400" i="1" dirty="0"/>
              <a:t>indirection </a:t>
            </a:r>
            <a:r>
              <a:rPr lang="en-US" altLang="en-US" sz="2400" dirty="0"/>
              <a:t>(or dereferencing) operator because it requires a second access </a:t>
            </a:r>
          </a:p>
          <a:p>
            <a:pPr lvl="1" eaLnBrk="1" hangingPunct="1">
              <a:lnSpc>
                <a:spcPct val="90000"/>
              </a:lnSpc>
            </a:pPr>
            <a:r>
              <a:rPr lang="en-US" altLang="en-US" sz="2000" dirty="0"/>
              <a:t>that is, this is a form of indirect addressing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1CDC4C-BB6E-4254-95EC-BD97E3344364}"/>
              </a:ext>
            </a:extLst>
          </p:cNvPr>
          <p:cNvSpPr>
            <a:spLocks noGrp="1" noChangeArrowheads="1"/>
          </p:cNvSpPr>
          <p:nvPr>
            <p:ph type="title"/>
          </p:nvPr>
        </p:nvSpPr>
        <p:spPr>
          <a:xfrm>
            <a:off x="685800" y="-228600"/>
            <a:ext cx="7696200" cy="1600200"/>
          </a:xfrm>
        </p:spPr>
        <p:txBody>
          <a:bodyPr>
            <a:normAutofit fontScale="90000"/>
          </a:bodyPr>
          <a:lstStyle/>
          <a:p>
            <a:pPr eaLnBrk="1" hangingPunct="1"/>
            <a:br>
              <a:rPr lang="en-US" altLang="en-US" dirty="0"/>
            </a:br>
            <a:br>
              <a:rPr lang="en-US" altLang="en-US" dirty="0"/>
            </a:br>
            <a:br>
              <a:rPr lang="en-US" altLang="en-US" dirty="0"/>
            </a:br>
            <a:r>
              <a:rPr lang="en-US" altLang="en-US" dirty="0"/>
              <a:t>Example Code</a:t>
            </a:r>
          </a:p>
        </p:txBody>
      </p:sp>
      <p:sp>
        <p:nvSpPr>
          <p:cNvPr id="4099" name="Text Box 4">
            <a:extLst>
              <a:ext uri="{FF2B5EF4-FFF2-40B4-BE49-F238E27FC236}">
                <a16:creationId xmlns:a16="http://schemas.microsoft.com/office/drawing/2014/main" id="{DE99BDB3-5396-456F-A10C-78F62DBC52F7}"/>
              </a:ext>
            </a:extLst>
          </p:cNvPr>
          <p:cNvSpPr txBox="1">
            <a:spLocks noChangeArrowheads="1"/>
          </p:cNvSpPr>
          <p:nvPr/>
        </p:nvSpPr>
        <p:spPr bwMode="auto">
          <a:xfrm>
            <a:off x="685800" y="1828800"/>
            <a:ext cx="8229600" cy="4524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int x = 1, y = 2, z[10];</a:t>
            </a:r>
          </a:p>
          <a:p>
            <a:pPr eaLnBrk="1" hangingPunct="1">
              <a:spcBef>
                <a:spcPct val="0"/>
              </a:spcBef>
              <a:buFontTx/>
              <a:buNone/>
            </a:pPr>
            <a:endParaRPr lang="en-US" altLang="en-US" sz="1800" dirty="0"/>
          </a:p>
          <a:p>
            <a:pPr eaLnBrk="1" hangingPunct="1">
              <a:spcBef>
                <a:spcPct val="0"/>
              </a:spcBef>
              <a:buFontTx/>
              <a:buNone/>
            </a:pPr>
            <a:r>
              <a:rPr lang="en-US" altLang="en-US" sz="1800" dirty="0"/>
              <a:t> int *</a:t>
            </a:r>
            <a:r>
              <a:rPr lang="en-US" altLang="en-US" sz="1800" dirty="0" err="1"/>
              <a:t>ip</a:t>
            </a:r>
            <a:r>
              <a:rPr lang="en-US" altLang="en-US" sz="1800" dirty="0"/>
              <a:t>;		// </a:t>
            </a:r>
            <a:r>
              <a:rPr lang="en-US" altLang="en-US" sz="1800" dirty="0" err="1"/>
              <a:t>ip</a:t>
            </a:r>
            <a:r>
              <a:rPr lang="en-US" altLang="en-US" sz="1800" dirty="0"/>
              <a:t> is a pointer to an int, so it can point to x, y, or an element of z</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r>
              <a:rPr lang="en-US" altLang="en-US" sz="1800" dirty="0" err="1"/>
              <a:t>ip</a:t>
            </a:r>
            <a:r>
              <a:rPr lang="en-US" altLang="en-US" sz="1800" dirty="0"/>
              <a:t> = &amp;x;		// </a:t>
            </a:r>
            <a:r>
              <a:rPr lang="en-US" altLang="en-US" sz="1800" dirty="0" err="1"/>
              <a:t>ip</a:t>
            </a:r>
            <a:r>
              <a:rPr lang="en-US" altLang="en-US" sz="1800" dirty="0"/>
              <a:t> now points at the location where x is stored</a:t>
            </a:r>
          </a:p>
          <a:p>
            <a:pPr eaLnBrk="1" hangingPunct="1">
              <a:spcBef>
                <a:spcPct val="0"/>
              </a:spcBef>
              <a:buFontTx/>
              <a:buNone/>
            </a:pPr>
            <a:endParaRPr lang="en-US" altLang="en-US" sz="1800" dirty="0"/>
          </a:p>
          <a:p>
            <a:pPr eaLnBrk="1" hangingPunct="1">
              <a:spcBef>
                <a:spcPct val="0"/>
              </a:spcBef>
              <a:buFontTx/>
              <a:buNone/>
            </a:pPr>
            <a:r>
              <a:rPr lang="en-US" altLang="en-US" sz="1800" dirty="0"/>
              <a:t> y = *</a:t>
            </a:r>
            <a:r>
              <a:rPr lang="en-US" altLang="en-US" sz="1800" dirty="0" err="1"/>
              <a:t>ip</a:t>
            </a:r>
            <a:r>
              <a:rPr lang="en-US" altLang="en-US" sz="1800" dirty="0"/>
              <a:t>;		// set y equal to the value pointed to by </a:t>
            </a:r>
            <a:r>
              <a:rPr lang="en-US" altLang="en-US" sz="1800" dirty="0" err="1"/>
              <a:t>ip</a:t>
            </a:r>
            <a:r>
              <a:rPr lang="en-US" altLang="en-US" sz="1800" dirty="0"/>
              <a:t>, or y = x</a:t>
            </a:r>
          </a:p>
          <a:p>
            <a:pPr eaLnBrk="1" hangingPunct="1">
              <a:spcBef>
                <a:spcPct val="0"/>
              </a:spcBef>
              <a:buFontTx/>
              <a:buNone/>
            </a:pPr>
            <a:endParaRPr lang="en-US" altLang="en-US" sz="1800" dirty="0"/>
          </a:p>
          <a:p>
            <a:pPr eaLnBrk="1" hangingPunct="1">
              <a:spcBef>
                <a:spcPct val="0"/>
              </a:spcBef>
              <a:buFontTx/>
              <a:buNone/>
            </a:pPr>
            <a:r>
              <a:rPr lang="en-US" altLang="en-US" sz="1800" dirty="0"/>
              <a:t> *</a:t>
            </a:r>
            <a:r>
              <a:rPr lang="en-US" altLang="en-US" sz="1800" dirty="0" err="1"/>
              <a:t>ip</a:t>
            </a:r>
            <a:r>
              <a:rPr lang="en-US" altLang="en-US" sz="1800" dirty="0"/>
              <a:t> = 0;		// now change the value that </a:t>
            </a:r>
            <a:r>
              <a:rPr lang="en-US" altLang="en-US" sz="1800" dirty="0" err="1"/>
              <a:t>ip</a:t>
            </a:r>
            <a:r>
              <a:rPr lang="en-US" altLang="en-US" sz="1800" dirty="0"/>
              <a:t> points to </a:t>
            </a:r>
            <a:r>
              <a:rPr lang="en-US" altLang="en-US" sz="1800" dirty="0" err="1"/>
              <a:t>to</a:t>
            </a:r>
            <a:r>
              <a:rPr lang="en-US" altLang="en-US" sz="1800" dirty="0"/>
              <a:t> 0, so now x = 0</a:t>
            </a:r>
          </a:p>
          <a:p>
            <a:pPr eaLnBrk="1" hangingPunct="1">
              <a:spcBef>
                <a:spcPct val="0"/>
              </a:spcBef>
              <a:buFontTx/>
              <a:buNone/>
            </a:pPr>
            <a:r>
              <a:rPr lang="en-US" altLang="en-US" sz="1800" dirty="0"/>
              <a:t>		//       but notice that y is unchanged</a:t>
            </a:r>
          </a:p>
          <a:p>
            <a:pPr eaLnBrk="1" hangingPunct="1">
              <a:spcBef>
                <a:spcPct val="0"/>
              </a:spcBef>
              <a:buFontTx/>
              <a:buNone/>
            </a:pPr>
            <a:endParaRPr lang="en-US" altLang="en-US" sz="1800" dirty="0"/>
          </a:p>
          <a:p>
            <a:pPr eaLnBrk="1" hangingPunct="1">
              <a:spcBef>
                <a:spcPct val="0"/>
              </a:spcBef>
              <a:buFontTx/>
              <a:buNone/>
            </a:pPr>
            <a:r>
              <a:rPr lang="en-US" altLang="en-US" sz="1800" dirty="0"/>
              <a:t> </a:t>
            </a:r>
            <a:r>
              <a:rPr lang="en-US" altLang="en-US" sz="1800" dirty="0" err="1"/>
              <a:t>ip</a:t>
            </a:r>
            <a:r>
              <a:rPr lang="en-US" altLang="en-US" sz="1800" dirty="0"/>
              <a:t> = &amp;z[0];	// now </a:t>
            </a:r>
            <a:r>
              <a:rPr lang="en-US" altLang="en-US" sz="1800" dirty="0" err="1"/>
              <a:t>ip</a:t>
            </a:r>
            <a:r>
              <a:rPr lang="en-US" altLang="en-US" sz="1800" dirty="0"/>
              <a:t> points at the first location in the array z</a:t>
            </a:r>
          </a:p>
          <a:p>
            <a:pPr eaLnBrk="1" hangingPunct="1">
              <a:spcBef>
                <a:spcPct val="0"/>
              </a:spcBef>
              <a:buFontTx/>
              <a:buNone/>
            </a:pPr>
            <a:endParaRPr lang="en-US" altLang="en-US" sz="1800" dirty="0"/>
          </a:p>
          <a:p>
            <a:pPr eaLnBrk="1" hangingPunct="1">
              <a:spcBef>
                <a:spcPct val="0"/>
              </a:spcBef>
              <a:buFontTx/>
              <a:buNone/>
            </a:pPr>
            <a:r>
              <a:rPr lang="en-US" altLang="en-US" sz="1800" dirty="0"/>
              <a:t> *</a:t>
            </a:r>
            <a:r>
              <a:rPr lang="en-US" altLang="en-US" sz="1800" dirty="0" err="1"/>
              <a:t>ip</a:t>
            </a:r>
            <a:r>
              <a:rPr lang="en-US" altLang="en-US" sz="1800" dirty="0"/>
              <a:t> = *</a:t>
            </a:r>
            <a:r>
              <a:rPr lang="en-US" altLang="en-US" sz="1800" dirty="0" err="1"/>
              <a:t>ip</a:t>
            </a:r>
            <a:r>
              <a:rPr lang="en-US" altLang="en-US" sz="1800" dirty="0"/>
              <a:t> + 1; 	// the value that </a:t>
            </a:r>
            <a:r>
              <a:rPr lang="en-US" altLang="en-US" sz="1800" dirty="0" err="1"/>
              <a:t>ip</a:t>
            </a:r>
            <a:r>
              <a:rPr lang="en-US" altLang="en-US" sz="1800" dirty="0"/>
              <a:t> points to (z[0]) is incremented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8714F65-24CF-4206-861E-CCE996703A55}"/>
              </a:ext>
            </a:extLst>
          </p:cNvPr>
          <p:cNvSpPr>
            <a:spLocks noGrp="1" noChangeArrowheads="1"/>
          </p:cNvSpPr>
          <p:nvPr>
            <p:ph type="title"/>
          </p:nvPr>
        </p:nvSpPr>
        <p:spPr>
          <a:xfrm>
            <a:off x="609600" y="-228600"/>
            <a:ext cx="7772400" cy="1143000"/>
          </a:xfrm>
        </p:spPr>
        <p:txBody>
          <a:bodyPr>
            <a:normAutofit fontScale="90000"/>
          </a:bodyPr>
          <a:lstStyle/>
          <a:p>
            <a:pPr eaLnBrk="1" hangingPunct="1"/>
            <a:br>
              <a:rPr lang="en-US" altLang="en-US" dirty="0"/>
            </a:br>
            <a:br>
              <a:rPr lang="en-US" altLang="en-US" dirty="0"/>
            </a:br>
            <a:br>
              <a:rPr lang="en-US" altLang="en-US" dirty="0"/>
            </a:br>
            <a:br>
              <a:rPr lang="en-US" altLang="en-US" dirty="0"/>
            </a:br>
            <a:r>
              <a:rPr lang="en-US" altLang="en-US" dirty="0"/>
              <a:t>Arrays and Pointers</a:t>
            </a:r>
          </a:p>
        </p:txBody>
      </p:sp>
      <p:sp>
        <p:nvSpPr>
          <p:cNvPr id="5123" name="Rectangle 3">
            <a:extLst>
              <a:ext uri="{FF2B5EF4-FFF2-40B4-BE49-F238E27FC236}">
                <a16:creationId xmlns:a16="http://schemas.microsoft.com/office/drawing/2014/main" id="{1F1782B4-BCCC-4C76-9886-B5F3C03D21F6}"/>
              </a:ext>
            </a:extLst>
          </p:cNvPr>
          <p:cNvSpPr>
            <a:spLocks noGrp="1" noChangeArrowheads="1"/>
          </p:cNvSpPr>
          <p:nvPr>
            <p:ph idx="1"/>
          </p:nvPr>
        </p:nvSpPr>
        <p:spPr>
          <a:xfrm>
            <a:off x="533400" y="914400"/>
            <a:ext cx="8382000" cy="5486400"/>
          </a:xfrm>
        </p:spPr>
        <p:txBody>
          <a:bodyPr>
            <a:normAutofit lnSpcReduction="10000"/>
          </a:bodyPr>
          <a:lstStyle/>
          <a:p>
            <a:pPr eaLnBrk="1" hangingPunct="1">
              <a:lnSpc>
                <a:spcPct val="80000"/>
              </a:lnSpc>
            </a:pPr>
            <a:endParaRPr lang="en-US" altLang="en-US" sz="2000" dirty="0"/>
          </a:p>
          <a:p>
            <a:pPr eaLnBrk="1" hangingPunct="1">
              <a:lnSpc>
                <a:spcPct val="80000"/>
              </a:lnSpc>
            </a:pPr>
            <a:endParaRPr lang="en-US" altLang="en-US" dirty="0"/>
          </a:p>
          <a:p>
            <a:pPr eaLnBrk="1" hangingPunct="1">
              <a:lnSpc>
                <a:spcPct val="80000"/>
              </a:lnSpc>
            </a:pPr>
            <a:endParaRPr lang="en-US" altLang="en-US" dirty="0"/>
          </a:p>
          <a:p>
            <a:pPr eaLnBrk="1" hangingPunct="1">
              <a:lnSpc>
                <a:spcPct val="80000"/>
              </a:lnSpc>
            </a:pPr>
            <a:r>
              <a:rPr lang="en-US" altLang="en-US" sz="2000" dirty="0"/>
              <a:t>We declare an array using [ ] in our declaration following the variable name</a:t>
            </a:r>
          </a:p>
          <a:p>
            <a:pPr lvl="1" eaLnBrk="1" hangingPunct="1">
              <a:lnSpc>
                <a:spcPct val="80000"/>
              </a:lnSpc>
            </a:pPr>
            <a:r>
              <a:rPr lang="en-US" altLang="en-US" sz="1800" dirty="0"/>
              <a:t>int x[5];	// unlike Java, we can’t do int[ ] x;</a:t>
            </a:r>
          </a:p>
          <a:p>
            <a:pPr eaLnBrk="1" hangingPunct="1">
              <a:lnSpc>
                <a:spcPct val="80000"/>
              </a:lnSpc>
            </a:pPr>
            <a:r>
              <a:rPr lang="en-US" altLang="en-US" sz="2000" dirty="0"/>
              <a:t>You must include the size of the array in the [ ] when declaring unless you are also initializing the array to its starting values as in:</a:t>
            </a:r>
          </a:p>
          <a:p>
            <a:pPr lvl="1" eaLnBrk="1" hangingPunct="1">
              <a:lnSpc>
                <a:spcPct val="80000"/>
              </a:lnSpc>
            </a:pPr>
            <a:r>
              <a:rPr lang="en-US" altLang="en-US" sz="1800" dirty="0"/>
              <a:t>int x [ ] = {1, 2, 3, 4, 5};</a:t>
            </a:r>
          </a:p>
          <a:p>
            <a:pPr lvl="1" eaLnBrk="1" hangingPunct="1">
              <a:lnSpc>
                <a:spcPct val="80000"/>
              </a:lnSpc>
            </a:pPr>
            <a:r>
              <a:rPr lang="en-US" altLang="en-US" sz="1800" dirty="0"/>
              <a:t>you can also include the size when initializing as long as the size is &gt;= the number of items being initialized (in which case the remaining array elements are uninitialized) </a:t>
            </a:r>
          </a:p>
          <a:p>
            <a:pPr eaLnBrk="1" hangingPunct="1">
              <a:lnSpc>
                <a:spcPct val="80000"/>
              </a:lnSpc>
            </a:pPr>
            <a:r>
              <a:rPr lang="en-US" altLang="en-US" sz="2000" dirty="0"/>
              <a:t>Arrays in C are interesting because they are pointed to</a:t>
            </a:r>
          </a:p>
          <a:p>
            <a:pPr lvl="1" eaLnBrk="1" hangingPunct="1">
              <a:lnSpc>
                <a:spcPct val="80000"/>
              </a:lnSpc>
            </a:pPr>
            <a:r>
              <a:rPr lang="en-US" altLang="en-US" sz="1800" dirty="0"/>
              <a:t>the variable that you declare for the array is actually a pointer to the first array element</a:t>
            </a:r>
          </a:p>
          <a:p>
            <a:pPr eaLnBrk="1" hangingPunct="1">
              <a:lnSpc>
                <a:spcPct val="80000"/>
              </a:lnSpc>
            </a:pPr>
            <a:r>
              <a:rPr lang="en-US" altLang="en-US" sz="2000" dirty="0"/>
              <a:t>You can interact with the array elements either through pointers or by using [ ]</a:t>
            </a:r>
          </a:p>
          <a:p>
            <a:pPr eaLnBrk="1" hangingPunct="1">
              <a:lnSpc>
                <a:spcPct val="80000"/>
              </a:lnSpc>
            </a:pPr>
            <a:r>
              <a:rPr lang="en-US" altLang="en-US" sz="2000" dirty="0"/>
              <a:t>One of the intriguing features of pointers in C is the ability to manipulate the pointers through pointer arithmetic – a pointer is an int value, so we can add or subtract</a:t>
            </a:r>
          </a:p>
          <a:p>
            <a:pPr lvl="1" eaLnBrk="1" hangingPunct="1">
              <a:lnSpc>
                <a:spcPct val="80000"/>
              </a:lnSpc>
            </a:pPr>
            <a:r>
              <a:rPr lang="en-US" altLang="en-US" sz="1800" dirty="0"/>
              <a:t>this will be used for stepping through arrays rather than using array indices</a:t>
            </a:r>
          </a:p>
          <a:p>
            <a:pPr lvl="2" eaLnBrk="1" hangingPunct="1">
              <a:lnSpc>
                <a:spcPct val="80000"/>
              </a:lnSpc>
            </a:pPr>
            <a:endParaRPr lang="en-US" alt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C82271D-0610-4190-99E0-112E8EC5E19A}"/>
              </a:ext>
            </a:extLst>
          </p:cNvPr>
          <p:cNvSpPr>
            <a:spLocks noGrp="1" noChangeArrowheads="1"/>
          </p:cNvSpPr>
          <p:nvPr>
            <p:ph type="title"/>
          </p:nvPr>
        </p:nvSpPr>
        <p:spPr>
          <a:xfrm>
            <a:off x="685800" y="-152400"/>
            <a:ext cx="7772400" cy="1143000"/>
          </a:xfrm>
        </p:spPr>
        <p:txBody>
          <a:bodyPr>
            <a:normAutofit fontScale="90000"/>
          </a:bodyPr>
          <a:lstStyle/>
          <a:p>
            <a:pPr eaLnBrk="1" hangingPunct="1"/>
            <a:br>
              <a:rPr lang="en-US" altLang="en-US" dirty="0"/>
            </a:br>
            <a:br>
              <a:rPr lang="en-US" altLang="en-US" dirty="0"/>
            </a:br>
            <a:br>
              <a:rPr lang="en-US" altLang="en-US" dirty="0"/>
            </a:br>
            <a:br>
              <a:rPr lang="en-US" altLang="en-US" dirty="0"/>
            </a:br>
            <a:r>
              <a:rPr lang="en-US" altLang="en-US" dirty="0"/>
              <a:t>Using Pointers with Arrays</a:t>
            </a:r>
          </a:p>
        </p:txBody>
      </p:sp>
      <p:sp>
        <p:nvSpPr>
          <p:cNvPr id="6147" name="Rectangle 3">
            <a:extLst>
              <a:ext uri="{FF2B5EF4-FFF2-40B4-BE49-F238E27FC236}">
                <a16:creationId xmlns:a16="http://schemas.microsoft.com/office/drawing/2014/main" id="{7BE08121-142E-44F6-B4BE-FD934FBE9E0D}"/>
              </a:ext>
            </a:extLst>
          </p:cNvPr>
          <p:cNvSpPr>
            <a:spLocks noGrp="1" noChangeArrowheads="1"/>
          </p:cNvSpPr>
          <p:nvPr>
            <p:ph sz="half" idx="1"/>
          </p:nvPr>
        </p:nvSpPr>
        <p:spPr>
          <a:xfrm>
            <a:off x="762000" y="1981200"/>
            <a:ext cx="3657600" cy="4648200"/>
          </a:xfrm>
        </p:spPr>
        <p:txBody>
          <a:bodyPr>
            <a:normAutofit fontScale="85000" lnSpcReduction="10000"/>
          </a:bodyPr>
          <a:lstStyle/>
          <a:p>
            <a:pPr eaLnBrk="1" hangingPunct="1">
              <a:lnSpc>
                <a:spcPct val="90000"/>
              </a:lnSpc>
            </a:pPr>
            <a:r>
              <a:rPr lang="en-US" altLang="en-US" sz="2000" dirty="0"/>
              <a:t>Recall in an earlier example, we did</a:t>
            </a:r>
          </a:p>
          <a:p>
            <a:pPr eaLnBrk="1" hangingPunct="1">
              <a:lnSpc>
                <a:spcPct val="90000"/>
              </a:lnSpc>
            </a:pPr>
            <a:r>
              <a:rPr lang="en-US" altLang="en-US" sz="2000" dirty="0"/>
              <a:t> </a:t>
            </a:r>
            <a:r>
              <a:rPr lang="en-US" altLang="en-US" sz="2000" dirty="0" err="1"/>
              <a:t>ip</a:t>
            </a:r>
            <a:r>
              <a:rPr lang="en-US" altLang="en-US" sz="2000" dirty="0"/>
              <a:t> = &amp;z[0];</a:t>
            </a:r>
          </a:p>
          <a:p>
            <a:pPr eaLnBrk="1" hangingPunct="1">
              <a:lnSpc>
                <a:spcPct val="90000"/>
              </a:lnSpc>
            </a:pPr>
            <a:r>
              <a:rPr lang="en-US" altLang="en-US" sz="2000" dirty="0"/>
              <a:t>This sets our pointer to point at the first element of the array</a:t>
            </a:r>
          </a:p>
          <a:p>
            <a:pPr lvl="1" eaLnBrk="1" hangingPunct="1">
              <a:lnSpc>
                <a:spcPct val="90000"/>
              </a:lnSpc>
            </a:pPr>
            <a:r>
              <a:rPr lang="en-US" altLang="en-US" sz="2000" dirty="0"/>
              <a:t>In fact, z is a pointer as well and we can access z[0] either using z[0], *</a:t>
            </a:r>
            <a:r>
              <a:rPr lang="en-US" altLang="en-US" sz="2000" dirty="0" err="1"/>
              <a:t>ip</a:t>
            </a:r>
            <a:r>
              <a:rPr lang="en-US" altLang="en-US" sz="2000" dirty="0"/>
              <a:t>, or *z</a:t>
            </a:r>
          </a:p>
          <a:p>
            <a:pPr eaLnBrk="1" hangingPunct="1">
              <a:lnSpc>
                <a:spcPct val="90000"/>
              </a:lnSpc>
            </a:pPr>
            <a:r>
              <a:rPr lang="en-US" altLang="en-US" sz="2000" dirty="0"/>
              <a:t>What about accessing z[1]?</a:t>
            </a:r>
          </a:p>
          <a:p>
            <a:pPr lvl="1" eaLnBrk="1" hangingPunct="1">
              <a:lnSpc>
                <a:spcPct val="90000"/>
              </a:lnSpc>
            </a:pPr>
            <a:r>
              <a:rPr lang="en-US" altLang="en-US" sz="2000" dirty="0"/>
              <a:t>We can do z[1] as usual, or we can add 1 to the location pointed to by </a:t>
            </a:r>
            <a:r>
              <a:rPr lang="en-US" altLang="en-US" sz="2000" dirty="0" err="1"/>
              <a:t>ip</a:t>
            </a:r>
            <a:r>
              <a:rPr lang="en-US" altLang="en-US" sz="2000" dirty="0"/>
              <a:t> or z, that is *(ip+1) or *(z+1)</a:t>
            </a:r>
          </a:p>
          <a:p>
            <a:pPr lvl="1" eaLnBrk="1" hangingPunct="1">
              <a:lnSpc>
                <a:spcPct val="90000"/>
              </a:lnSpc>
            </a:pPr>
            <a:r>
              <a:rPr lang="en-US" altLang="en-US" sz="2000" dirty="0"/>
              <a:t>While we can reset </a:t>
            </a:r>
            <a:r>
              <a:rPr lang="en-US" altLang="en-US" sz="2000" dirty="0" err="1"/>
              <a:t>ip</a:t>
            </a:r>
            <a:r>
              <a:rPr lang="en-US" altLang="en-US" sz="2000" dirty="0"/>
              <a:t> to be </a:t>
            </a:r>
            <a:r>
              <a:rPr lang="en-US" altLang="en-US" sz="2000" dirty="0" err="1"/>
              <a:t>ip</a:t>
            </a:r>
            <a:r>
              <a:rPr lang="en-US" altLang="en-US" sz="2000" dirty="0"/>
              <a:t> = ip+1, we cannot reset z to be z = z+1 </a:t>
            </a:r>
          </a:p>
          <a:p>
            <a:pPr lvl="1" eaLnBrk="1" hangingPunct="1">
              <a:lnSpc>
                <a:spcPct val="90000"/>
              </a:lnSpc>
            </a:pPr>
            <a:r>
              <a:rPr lang="en-US" altLang="en-US" sz="2000" dirty="0"/>
              <a:t>adding 1 to </a:t>
            </a:r>
            <a:r>
              <a:rPr lang="en-US" altLang="en-US" sz="2000" dirty="0" err="1"/>
              <a:t>ip</a:t>
            </a:r>
            <a:r>
              <a:rPr lang="en-US" altLang="en-US" sz="2000" dirty="0"/>
              <a:t> will point to z[1], but if z = z + 1 were legal, we would lose access to the first array location since z is our array variable</a:t>
            </a:r>
          </a:p>
        </p:txBody>
      </p:sp>
      <p:sp>
        <p:nvSpPr>
          <p:cNvPr id="6148" name="Rectangle 4">
            <a:extLst>
              <a:ext uri="{FF2B5EF4-FFF2-40B4-BE49-F238E27FC236}">
                <a16:creationId xmlns:a16="http://schemas.microsoft.com/office/drawing/2014/main" id="{350F865B-67F2-44DE-9296-028C47E8523F}"/>
              </a:ext>
            </a:extLst>
          </p:cNvPr>
          <p:cNvSpPr>
            <a:spLocks noGrp="1" noChangeArrowheads="1"/>
          </p:cNvSpPr>
          <p:nvPr>
            <p:ph sz="half" idx="2"/>
          </p:nvPr>
        </p:nvSpPr>
        <p:spPr>
          <a:xfrm>
            <a:off x="4572000" y="1981200"/>
            <a:ext cx="4419600" cy="4724400"/>
          </a:xfrm>
        </p:spPr>
        <p:txBody>
          <a:bodyPr>
            <a:normAutofit fontScale="85000" lnSpcReduction="10000"/>
          </a:bodyPr>
          <a:lstStyle/>
          <a:p>
            <a:pPr eaLnBrk="1" hangingPunct="1">
              <a:lnSpc>
                <a:spcPct val="80000"/>
              </a:lnSpc>
            </a:pPr>
            <a:r>
              <a:rPr lang="en-US" altLang="en-US" sz="2400" dirty="0"/>
              <a:t>Notice that </a:t>
            </a:r>
            <a:r>
              <a:rPr lang="en-US" altLang="en-US" sz="2400" dirty="0" err="1"/>
              <a:t>ip</a:t>
            </a:r>
            <a:r>
              <a:rPr lang="en-US" altLang="en-US" sz="2400" dirty="0"/>
              <a:t>=ip+1 (or </a:t>
            </a:r>
            <a:r>
              <a:rPr lang="en-US" altLang="en-US" sz="2400" dirty="0" err="1"/>
              <a:t>ip</a:t>
            </a:r>
            <a:r>
              <a:rPr lang="en-US" altLang="en-US" sz="2400" dirty="0"/>
              <a:t>++) moves the pointer 4 bytes instead of 1 to point at the next array location </a:t>
            </a:r>
          </a:p>
          <a:p>
            <a:pPr lvl="1" eaLnBrk="1" hangingPunct="1">
              <a:lnSpc>
                <a:spcPct val="80000"/>
              </a:lnSpc>
            </a:pPr>
            <a:r>
              <a:rPr lang="en-US" altLang="en-US" sz="2000" dirty="0"/>
              <a:t>The amount added to the pointer is based on the size of the array element</a:t>
            </a:r>
          </a:p>
          <a:p>
            <a:pPr lvl="2" eaLnBrk="1" hangingPunct="1">
              <a:lnSpc>
                <a:spcPct val="80000"/>
              </a:lnSpc>
            </a:pPr>
            <a:r>
              <a:rPr lang="en-US" altLang="en-US" sz="1800" dirty="0"/>
              <a:t>8 for an array of doubles</a:t>
            </a:r>
          </a:p>
          <a:p>
            <a:pPr lvl="2" eaLnBrk="1" hangingPunct="1">
              <a:lnSpc>
                <a:spcPct val="80000"/>
              </a:lnSpc>
            </a:pPr>
            <a:r>
              <a:rPr lang="en-US" altLang="en-US" sz="1800" dirty="0"/>
              <a:t>1 for an array of chars (strings)</a:t>
            </a:r>
          </a:p>
          <a:p>
            <a:pPr lvl="2" eaLnBrk="1" hangingPunct="1">
              <a:lnSpc>
                <a:spcPct val="80000"/>
              </a:lnSpc>
            </a:pPr>
            <a:r>
              <a:rPr lang="en-US" altLang="en-US" sz="1800" dirty="0"/>
              <a:t>4 for an array of </a:t>
            </a:r>
            <a:r>
              <a:rPr lang="en-US" altLang="en-US" sz="1800" dirty="0" err="1"/>
              <a:t>ints</a:t>
            </a:r>
            <a:endParaRPr lang="en-US" altLang="en-US" sz="1800" dirty="0"/>
          </a:p>
          <a:p>
            <a:pPr eaLnBrk="1" hangingPunct="1">
              <a:lnSpc>
                <a:spcPct val="80000"/>
              </a:lnSpc>
            </a:pPr>
            <a:r>
              <a:rPr lang="en-US" altLang="en-US" sz="2400" dirty="0"/>
              <a:t>We can declare our arrays using pointers instead of [ ]</a:t>
            </a:r>
          </a:p>
          <a:p>
            <a:pPr lvl="1" eaLnBrk="1" hangingPunct="1">
              <a:lnSpc>
                <a:spcPct val="80000"/>
              </a:lnSpc>
            </a:pPr>
            <a:r>
              <a:rPr lang="en-US" altLang="en-US" sz="2000" dirty="0"/>
              <a:t>notably, we might do this for our formal parameters as this better describes what we are dealing with) </a:t>
            </a:r>
          </a:p>
          <a:p>
            <a:pPr lvl="1" eaLnBrk="1" hangingPunct="1">
              <a:lnSpc>
                <a:spcPct val="80000"/>
              </a:lnSpc>
            </a:pPr>
            <a:r>
              <a:rPr lang="en-US" altLang="en-US" sz="2000" dirty="0"/>
              <a:t>for instance, function1(int *array) rather than function1(int[ ] array)</a:t>
            </a:r>
          </a:p>
          <a:p>
            <a:pPr lvl="1" eaLnBrk="1" hangingPunct="1">
              <a:lnSpc>
                <a:spcPct val="80000"/>
              </a:lnSpc>
            </a:pPr>
            <a:r>
              <a:rPr lang="en-US" altLang="en-US" sz="2000" dirty="0"/>
              <a:t>We wouldn’t normally do this to declare our arrays as the array’s pointer exists but not the array itself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14F841-42E2-4295-A3B7-CFD66D067BD3}"/>
              </a:ext>
            </a:extLst>
          </p:cNvPr>
          <p:cNvSpPr>
            <a:spLocks noGrp="1" noChangeArrowheads="1"/>
          </p:cNvSpPr>
          <p:nvPr>
            <p:ph type="title"/>
          </p:nvPr>
        </p:nvSpPr>
        <p:spPr>
          <a:xfrm>
            <a:off x="762000" y="0"/>
            <a:ext cx="7772400" cy="1143000"/>
          </a:xfrm>
        </p:spPr>
        <p:txBody>
          <a:bodyPr>
            <a:normAutofit fontScale="90000"/>
          </a:bodyPr>
          <a:lstStyle/>
          <a:p>
            <a:pPr eaLnBrk="1" hangingPunct="1"/>
            <a:br>
              <a:rPr lang="en-US" altLang="en-US" dirty="0"/>
            </a:br>
            <a:br>
              <a:rPr lang="en-US" altLang="en-US" dirty="0"/>
            </a:br>
            <a:r>
              <a:rPr lang="en-US" altLang="en-US" dirty="0"/>
              <a:t>Iterating Through the Array</a:t>
            </a:r>
          </a:p>
        </p:txBody>
      </p:sp>
      <p:sp>
        <p:nvSpPr>
          <p:cNvPr id="7171" name="Rectangle 3">
            <a:extLst>
              <a:ext uri="{FF2B5EF4-FFF2-40B4-BE49-F238E27FC236}">
                <a16:creationId xmlns:a16="http://schemas.microsoft.com/office/drawing/2014/main" id="{25805E7B-1157-4AAD-919E-FD09A356CD3F}"/>
              </a:ext>
            </a:extLst>
          </p:cNvPr>
          <p:cNvSpPr>
            <a:spLocks noGrp="1" noChangeArrowheads="1"/>
          </p:cNvSpPr>
          <p:nvPr>
            <p:ph sz="half" idx="1"/>
          </p:nvPr>
        </p:nvSpPr>
        <p:spPr>
          <a:xfrm>
            <a:off x="762000" y="1351560"/>
            <a:ext cx="8077200" cy="629640"/>
          </a:xfrm>
        </p:spPr>
        <p:txBody>
          <a:bodyPr>
            <a:normAutofit fontScale="92500" lnSpcReduction="20000"/>
          </a:bodyPr>
          <a:lstStyle/>
          <a:p>
            <a:pPr eaLnBrk="1" hangingPunct="1"/>
            <a:r>
              <a:rPr lang="en-US" altLang="en-US" sz="2400" dirty="0"/>
              <a:t>Here we see two ways to iterate through an array, the usual way, but also a method using pointer arithmetic</a:t>
            </a:r>
          </a:p>
        </p:txBody>
      </p:sp>
      <p:sp>
        <p:nvSpPr>
          <p:cNvPr id="7172" name="Rectangle 6">
            <a:extLst>
              <a:ext uri="{FF2B5EF4-FFF2-40B4-BE49-F238E27FC236}">
                <a16:creationId xmlns:a16="http://schemas.microsoft.com/office/drawing/2014/main" id="{01BF749F-D811-4F6D-9413-7E4A5D13DC02}"/>
              </a:ext>
            </a:extLst>
          </p:cNvPr>
          <p:cNvSpPr>
            <a:spLocks noGrp="1" noChangeArrowheads="1"/>
          </p:cNvSpPr>
          <p:nvPr>
            <p:ph sz="half" idx="2"/>
          </p:nvPr>
        </p:nvSpPr>
        <p:spPr>
          <a:xfrm>
            <a:off x="838200" y="3276600"/>
            <a:ext cx="7391400" cy="3200400"/>
          </a:xfrm>
        </p:spPr>
        <p:txBody>
          <a:bodyPr>
            <a:normAutofit fontScale="92500" lnSpcReduction="20000"/>
          </a:bodyPr>
          <a:lstStyle/>
          <a:p>
            <a:pPr eaLnBrk="1" hangingPunct="1">
              <a:lnSpc>
                <a:spcPct val="90000"/>
              </a:lnSpc>
            </a:pPr>
            <a:r>
              <a:rPr lang="en-US" altLang="en-US" sz="2400" dirty="0"/>
              <a:t>Let’s consider the code on the right:</a:t>
            </a:r>
          </a:p>
          <a:p>
            <a:pPr lvl="1" eaLnBrk="1" hangingPunct="1">
              <a:lnSpc>
                <a:spcPct val="90000"/>
              </a:lnSpc>
            </a:pPr>
            <a:r>
              <a:rPr lang="en-US" altLang="en-US" sz="2000" dirty="0" err="1"/>
              <a:t>pj</a:t>
            </a:r>
            <a:r>
              <a:rPr lang="en-US" altLang="en-US" sz="2000" dirty="0"/>
              <a:t> is a pointer to an int</a:t>
            </a:r>
          </a:p>
          <a:p>
            <a:pPr lvl="1" eaLnBrk="1" hangingPunct="1">
              <a:lnSpc>
                <a:spcPct val="90000"/>
              </a:lnSpc>
            </a:pPr>
            <a:r>
              <a:rPr lang="en-US" altLang="en-US" sz="2000" dirty="0"/>
              <a:t>We start with </a:t>
            </a:r>
            <a:r>
              <a:rPr lang="en-US" altLang="en-US" sz="2000" dirty="0" err="1"/>
              <a:t>pj</a:t>
            </a:r>
            <a:r>
              <a:rPr lang="en-US" altLang="en-US" sz="2000" dirty="0"/>
              <a:t> pointing at a, that is, </a:t>
            </a:r>
            <a:r>
              <a:rPr lang="en-US" altLang="en-US" sz="2000" dirty="0" err="1"/>
              <a:t>pj</a:t>
            </a:r>
            <a:r>
              <a:rPr lang="en-US" altLang="en-US" sz="2000" dirty="0"/>
              <a:t> points to a[0]</a:t>
            </a:r>
          </a:p>
          <a:p>
            <a:pPr lvl="1" eaLnBrk="1" hangingPunct="1">
              <a:lnSpc>
                <a:spcPct val="90000"/>
              </a:lnSpc>
            </a:pPr>
            <a:r>
              <a:rPr lang="en-US" altLang="en-US" sz="2000" dirty="0"/>
              <a:t>The loop iterates while </a:t>
            </a:r>
            <a:r>
              <a:rPr lang="en-US" altLang="en-US" sz="2000" dirty="0" err="1"/>
              <a:t>pj</a:t>
            </a:r>
            <a:r>
              <a:rPr lang="en-US" altLang="en-US" sz="2000" dirty="0"/>
              <a:t> &lt; a + n</a:t>
            </a:r>
          </a:p>
          <a:p>
            <a:pPr lvl="2" eaLnBrk="1" hangingPunct="1">
              <a:lnSpc>
                <a:spcPct val="90000"/>
              </a:lnSpc>
            </a:pPr>
            <a:r>
              <a:rPr lang="en-US" altLang="en-US" sz="1800" dirty="0" err="1"/>
              <a:t>pj</a:t>
            </a:r>
            <a:r>
              <a:rPr lang="en-US" altLang="en-US" sz="1800" dirty="0"/>
              <a:t> is a pointer, so it is an address</a:t>
            </a:r>
          </a:p>
          <a:p>
            <a:pPr lvl="2" eaLnBrk="1" hangingPunct="1">
              <a:lnSpc>
                <a:spcPct val="90000"/>
              </a:lnSpc>
            </a:pPr>
            <a:r>
              <a:rPr lang="en-US" altLang="en-US" sz="1800" dirty="0"/>
              <a:t>a is a pointer to the beginning of an array of n elements so a + n is the size of the array</a:t>
            </a:r>
          </a:p>
          <a:p>
            <a:pPr lvl="2" eaLnBrk="1" hangingPunct="1">
              <a:lnSpc>
                <a:spcPct val="90000"/>
              </a:lnSpc>
            </a:pPr>
            <a:r>
              <a:rPr lang="en-US" altLang="en-US" sz="1800" dirty="0" err="1"/>
              <a:t>pj</a:t>
            </a:r>
            <a:r>
              <a:rPr lang="en-US" altLang="en-US" sz="1800" dirty="0"/>
              <a:t>++ increments the pointer to point at the next element in the array</a:t>
            </a:r>
          </a:p>
          <a:p>
            <a:pPr lvl="2" eaLnBrk="1" hangingPunct="1">
              <a:lnSpc>
                <a:spcPct val="90000"/>
              </a:lnSpc>
            </a:pPr>
            <a:r>
              <a:rPr lang="en-US" altLang="en-US" sz="1800" dirty="0"/>
              <a:t>The instruction (*</a:t>
            </a:r>
            <a:r>
              <a:rPr lang="en-US" altLang="en-US" sz="1800" dirty="0" err="1"/>
              <a:t>pj</a:t>
            </a:r>
            <a:r>
              <a:rPr lang="en-US" altLang="en-US" sz="1800" dirty="0"/>
              <a:t>)++ says “take what </a:t>
            </a:r>
            <a:r>
              <a:rPr lang="en-US" altLang="en-US" sz="1800" dirty="0" err="1"/>
              <a:t>pj</a:t>
            </a:r>
            <a:r>
              <a:rPr lang="en-US" altLang="en-US" sz="1800" dirty="0"/>
              <a:t> points to and increment it”</a:t>
            </a:r>
          </a:p>
          <a:p>
            <a:pPr lvl="1" eaLnBrk="1" hangingPunct="1">
              <a:lnSpc>
                <a:spcPct val="90000"/>
              </a:lnSpc>
            </a:pPr>
            <a:r>
              <a:rPr lang="en-US" altLang="en-US" sz="2000" dirty="0"/>
              <a:t>NOTE:  (*</a:t>
            </a:r>
            <a:r>
              <a:rPr lang="en-US" altLang="en-US" sz="2000" dirty="0" err="1"/>
              <a:t>pj</a:t>
            </a:r>
            <a:r>
              <a:rPr lang="en-US" altLang="en-US" sz="2000" dirty="0"/>
              <a:t>)++; increments what </a:t>
            </a:r>
            <a:r>
              <a:rPr lang="en-US" altLang="en-US" sz="2000" dirty="0" err="1"/>
              <a:t>pj</a:t>
            </a:r>
            <a:r>
              <a:rPr lang="en-US" altLang="en-US" sz="2000" dirty="0"/>
              <a:t> points to, *(</a:t>
            </a:r>
            <a:r>
              <a:rPr lang="en-US" altLang="en-US" sz="2000" dirty="0" err="1"/>
              <a:t>pj</a:t>
            </a:r>
            <a:r>
              <a:rPr lang="en-US" altLang="en-US" sz="2000" dirty="0"/>
              <a:t>++); increments the pointer to point at the next array element</a:t>
            </a:r>
          </a:p>
          <a:p>
            <a:pPr lvl="2" eaLnBrk="1" hangingPunct="1">
              <a:lnSpc>
                <a:spcPct val="90000"/>
              </a:lnSpc>
            </a:pPr>
            <a:r>
              <a:rPr lang="en-US" altLang="en-US" sz="1800" dirty="0"/>
              <a:t>what do each of these do?    *</a:t>
            </a:r>
            <a:r>
              <a:rPr lang="en-US" altLang="en-US" sz="1800" dirty="0" err="1"/>
              <a:t>pj</a:t>
            </a:r>
            <a:r>
              <a:rPr lang="en-US" altLang="en-US" sz="1800" dirty="0"/>
              <a:t>++;      ++*</a:t>
            </a:r>
            <a:r>
              <a:rPr lang="en-US" altLang="en-US" sz="1800" dirty="0" err="1"/>
              <a:t>pj</a:t>
            </a:r>
            <a:r>
              <a:rPr lang="en-US" altLang="en-US" sz="1800" dirty="0"/>
              <a:t>;   </a:t>
            </a:r>
          </a:p>
        </p:txBody>
      </p:sp>
      <p:sp>
        <p:nvSpPr>
          <p:cNvPr id="7173" name="Text Box 4">
            <a:extLst>
              <a:ext uri="{FF2B5EF4-FFF2-40B4-BE49-F238E27FC236}">
                <a16:creationId xmlns:a16="http://schemas.microsoft.com/office/drawing/2014/main" id="{70B026A3-2E6C-4921-BCC3-A6099803C239}"/>
              </a:ext>
            </a:extLst>
          </p:cNvPr>
          <p:cNvSpPr txBox="1">
            <a:spLocks noChangeArrowheads="1"/>
          </p:cNvSpPr>
          <p:nvPr/>
        </p:nvSpPr>
        <p:spPr bwMode="auto">
          <a:xfrm>
            <a:off x="1828800" y="1981200"/>
            <a:ext cx="1854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int j; </a:t>
            </a:r>
          </a:p>
          <a:p>
            <a:pPr eaLnBrk="1" hangingPunct="1">
              <a:spcBef>
                <a:spcPct val="0"/>
              </a:spcBef>
              <a:buFontTx/>
              <a:buNone/>
            </a:pPr>
            <a:r>
              <a:rPr lang="en-US" altLang="en-US" sz="1800" dirty="0"/>
              <a:t>for(j = 0; j &lt; n; </a:t>
            </a:r>
            <a:r>
              <a:rPr lang="en-US" altLang="en-US" sz="1800" dirty="0" err="1"/>
              <a:t>j++</a:t>
            </a:r>
            <a:r>
              <a:rPr lang="en-US" altLang="en-US" sz="1800" dirty="0"/>
              <a:t>)</a:t>
            </a:r>
          </a:p>
          <a:p>
            <a:pPr eaLnBrk="1" hangingPunct="1">
              <a:spcBef>
                <a:spcPct val="0"/>
              </a:spcBef>
              <a:buFontTx/>
              <a:buNone/>
            </a:pPr>
            <a:r>
              <a:rPr lang="en-US" altLang="en-US" sz="1800" dirty="0"/>
              <a:t>     a[j]++;</a:t>
            </a:r>
          </a:p>
        </p:txBody>
      </p:sp>
      <p:sp>
        <p:nvSpPr>
          <p:cNvPr id="7174" name="Text Box 5">
            <a:extLst>
              <a:ext uri="{FF2B5EF4-FFF2-40B4-BE49-F238E27FC236}">
                <a16:creationId xmlns:a16="http://schemas.microsoft.com/office/drawing/2014/main" id="{D7DB82D3-C391-4657-8B10-D439BA1ECC8C}"/>
              </a:ext>
            </a:extLst>
          </p:cNvPr>
          <p:cNvSpPr txBox="1">
            <a:spLocks noChangeArrowheads="1"/>
          </p:cNvSpPr>
          <p:nvPr/>
        </p:nvSpPr>
        <p:spPr bwMode="auto">
          <a:xfrm>
            <a:off x="5257800" y="1981200"/>
            <a:ext cx="24336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 int *</a:t>
            </a:r>
            <a:r>
              <a:rPr lang="en-US" altLang="en-US" sz="1800" dirty="0" err="1"/>
              <a:t>pj</a:t>
            </a:r>
            <a:r>
              <a:rPr lang="en-US" altLang="en-US" sz="1800" dirty="0"/>
              <a:t>;</a:t>
            </a:r>
          </a:p>
          <a:p>
            <a:pPr eaLnBrk="1" hangingPunct="1">
              <a:spcBef>
                <a:spcPct val="0"/>
              </a:spcBef>
              <a:buFontTx/>
              <a:buNone/>
            </a:pPr>
            <a:r>
              <a:rPr lang="en-US" altLang="en-US" sz="1800" dirty="0"/>
              <a:t> for(</a:t>
            </a:r>
            <a:r>
              <a:rPr lang="en-US" altLang="en-US" sz="1800" dirty="0" err="1"/>
              <a:t>pj</a:t>
            </a:r>
            <a:r>
              <a:rPr lang="en-US" altLang="en-US" sz="1800" dirty="0"/>
              <a:t> = a; </a:t>
            </a:r>
            <a:r>
              <a:rPr lang="en-US" altLang="en-US" sz="1800" dirty="0" err="1"/>
              <a:t>pj</a:t>
            </a:r>
            <a:r>
              <a:rPr lang="en-US" altLang="en-US" sz="1800" dirty="0"/>
              <a:t> &lt; a + n; </a:t>
            </a:r>
            <a:r>
              <a:rPr lang="en-US" altLang="en-US" sz="1800" dirty="0" err="1"/>
              <a:t>pj</a:t>
            </a:r>
            <a:r>
              <a:rPr lang="en-US" altLang="en-US" sz="1800" dirty="0"/>
              <a:t>++)</a:t>
            </a:r>
          </a:p>
          <a:p>
            <a:pPr eaLnBrk="1" hangingPunct="1">
              <a:spcBef>
                <a:spcPct val="0"/>
              </a:spcBef>
              <a:buFontTx/>
              <a:buNone/>
            </a:pPr>
            <a:r>
              <a:rPr lang="en-US" altLang="en-US" sz="1800" dirty="0"/>
              <a:t>       (*</a:t>
            </a:r>
            <a:r>
              <a:rPr lang="en-US" altLang="en-US" sz="1800" dirty="0" err="1"/>
              <a:t>pj</a:t>
            </a:r>
            <a:r>
              <a:rPr lang="en-US" altLang="en-US" sz="18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8C57A0DD-37A9-4A09-86EC-3CFDE27D5E43}"/>
              </a:ext>
            </a:extLst>
          </p:cNvPr>
          <p:cNvSpPr>
            <a:spLocks noGrp="1" noChangeArrowheads="1"/>
          </p:cNvSpPr>
          <p:nvPr>
            <p:ph type="title"/>
          </p:nvPr>
        </p:nvSpPr>
        <p:spPr>
          <a:xfrm>
            <a:off x="685800" y="152400"/>
            <a:ext cx="7772400" cy="1143000"/>
          </a:xfrm>
        </p:spPr>
        <p:txBody>
          <a:bodyPr>
            <a:normAutofit fontScale="90000"/>
          </a:bodyPr>
          <a:lstStyle/>
          <a:p>
            <a:pPr eaLnBrk="1" hangingPunct="1"/>
            <a:br>
              <a:rPr lang="en-US" altLang="en-US" dirty="0"/>
            </a:br>
            <a:br>
              <a:rPr lang="en-US" altLang="en-US" dirty="0"/>
            </a:br>
            <a:r>
              <a:rPr lang="en-US" altLang="en-US" dirty="0"/>
              <a:t>Array Example Using a Pointer</a:t>
            </a:r>
          </a:p>
        </p:txBody>
      </p:sp>
      <p:sp>
        <p:nvSpPr>
          <p:cNvPr id="8195" name="Text Box 1028">
            <a:extLst>
              <a:ext uri="{FF2B5EF4-FFF2-40B4-BE49-F238E27FC236}">
                <a16:creationId xmlns:a16="http://schemas.microsoft.com/office/drawing/2014/main" id="{C3E98569-9002-4F9C-8811-E93C7CBFD503}"/>
              </a:ext>
            </a:extLst>
          </p:cNvPr>
          <p:cNvSpPr txBox="1">
            <a:spLocks noChangeArrowheads="1"/>
          </p:cNvSpPr>
          <p:nvPr/>
        </p:nvSpPr>
        <p:spPr bwMode="auto">
          <a:xfrm>
            <a:off x="838200" y="1676400"/>
            <a:ext cx="6791325" cy="49613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stdio.h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a:t>
            </a:r>
          </a:p>
          <a:p>
            <a:pPr>
              <a:buNone/>
            </a:pPr>
            <a:r>
              <a:rPr lang="en-US" sz="1400" dirty="0">
                <a:solidFill>
                  <a:srgbClr val="000000"/>
                </a:solidFill>
                <a:latin typeface="Consolas" panose="020B0609020204030204" pitchFamily="49" charset="0"/>
              </a:rPr>
              <a:t>{</a:t>
            </a:r>
          </a:p>
          <a:p>
            <a:pPr>
              <a:buNone/>
            </a:pP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x[4] = { 12, 20, 39, 43 }, * y;</a:t>
            </a:r>
          </a:p>
          <a:p>
            <a:pPr>
              <a:buNone/>
            </a:pPr>
            <a:r>
              <a:rPr lang="en-US" sz="1400" dirty="0">
                <a:solidFill>
                  <a:srgbClr val="000000"/>
                </a:solidFill>
                <a:latin typeface="Consolas" panose="020B0609020204030204" pitchFamily="49" charset="0"/>
              </a:rPr>
              <a:t>y = &amp;x[0];</a:t>
            </a:r>
            <a:r>
              <a:rPr lang="en-US" sz="1400" dirty="0">
                <a:solidFill>
                  <a:srgbClr val="008000"/>
                </a:solidFill>
                <a:latin typeface="Consolas" panose="020B0609020204030204" pitchFamily="49" charset="0"/>
              </a:rPr>
              <a:t>// y points to the beginning of the array</a:t>
            </a:r>
            <a:endParaRPr lang="en-US" sz="1400" dirty="0">
              <a:solidFill>
                <a:srgbClr val="000000"/>
              </a:solidFill>
              <a:latin typeface="Consolas" panose="020B0609020204030204" pitchFamily="49" charset="0"/>
            </a:endParaRPr>
          </a:p>
          <a:p>
            <a:pPr>
              <a:buNone/>
            </a:pPr>
            <a:r>
              <a:rPr lang="pt-BR" sz="1400" dirty="0">
                <a:solidFill>
                  <a:srgbClr val="000000"/>
                </a:solidFill>
                <a:latin typeface="Consolas" panose="020B0609020204030204" pitchFamily="49" charset="0"/>
              </a:rPr>
              <a:t>printf(</a:t>
            </a:r>
            <a:r>
              <a:rPr lang="pt-BR" sz="1400" dirty="0">
                <a:solidFill>
                  <a:srgbClr val="A31515"/>
                </a:solidFill>
                <a:latin typeface="Consolas" panose="020B0609020204030204" pitchFamily="49" charset="0"/>
              </a:rPr>
              <a:t>"%d\n"</a:t>
            </a:r>
            <a:r>
              <a:rPr lang="pt-BR" sz="1400" dirty="0">
                <a:solidFill>
                  <a:srgbClr val="000000"/>
                </a:solidFill>
                <a:latin typeface="Consolas" panose="020B0609020204030204" pitchFamily="49" charset="0"/>
              </a:rPr>
              <a:t>, x[0]);</a:t>
            </a:r>
            <a:r>
              <a:rPr lang="pt-BR" sz="1400" dirty="0">
                <a:solidFill>
                  <a:srgbClr val="008000"/>
                </a:solidFill>
                <a:latin typeface="Consolas" panose="020B0609020204030204" pitchFamily="49" charset="0"/>
              </a:rPr>
              <a:t>// outputs </a:t>
            </a:r>
            <a:r>
              <a:rPr lang="pt-BR" sz="1400" dirty="0">
                <a:solidFill>
                  <a:srgbClr val="008000"/>
                </a:solidFill>
                <a:highlight>
                  <a:srgbClr val="FFFF00"/>
                </a:highlight>
                <a:latin typeface="Consolas" panose="020B0609020204030204" pitchFamily="49" charset="0"/>
              </a:rPr>
              <a:t>12</a:t>
            </a:r>
            <a:r>
              <a:rPr lang="pt-BR" sz="1400" dirty="0">
                <a:solidFill>
                  <a:srgbClr val="008000"/>
                </a:solidFill>
                <a:latin typeface="Consolas" panose="020B0609020204030204" pitchFamily="49" charset="0"/>
              </a:rPr>
              <a:t> </a:t>
            </a:r>
            <a:endParaRPr lang="pt-BR" sz="1400" dirty="0">
              <a:solidFill>
                <a:srgbClr val="000000"/>
              </a:solidFill>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a:t>
            </a:r>
            <a:r>
              <a:rPr lang="en-US" sz="1400" dirty="0">
                <a:solidFill>
                  <a:srgbClr val="008000"/>
                </a:solidFill>
                <a:latin typeface="Consolas" panose="020B0609020204030204" pitchFamily="49" charset="0"/>
              </a:rPr>
              <a:t>// also outputs </a:t>
            </a:r>
            <a:r>
              <a:rPr lang="en-US" sz="1400" dirty="0">
                <a:solidFill>
                  <a:srgbClr val="008000"/>
                </a:solidFill>
                <a:highlight>
                  <a:srgbClr val="FFFF00"/>
                </a:highlight>
                <a:latin typeface="Consolas" panose="020B0609020204030204" pitchFamily="49" charset="0"/>
              </a:rPr>
              <a:t>12</a:t>
            </a:r>
            <a:endParaRPr lang="en-US" sz="1400" dirty="0">
              <a:solidFill>
                <a:srgbClr val="000000"/>
              </a:solidFill>
              <a:highlight>
                <a:srgbClr val="FFFF00"/>
              </a:highlight>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 + 1);</a:t>
            </a:r>
            <a:r>
              <a:rPr lang="en-US" sz="1400" dirty="0">
                <a:solidFill>
                  <a:srgbClr val="008000"/>
                </a:solidFill>
                <a:latin typeface="Consolas" panose="020B0609020204030204" pitchFamily="49" charset="0"/>
              </a:rPr>
              <a:t>// outputs </a:t>
            </a:r>
            <a:r>
              <a:rPr lang="en-US" sz="1400" dirty="0">
                <a:solidFill>
                  <a:srgbClr val="008000"/>
                </a:solidFill>
                <a:highlight>
                  <a:srgbClr val="FFFF00"/>
                </a:highlight>
                <a:latin typeface="Consolas" panose="020B0609020204030204" pitchFamily="49" charset="0"/>
              </a:rPr>
              <a:t>13</a:t>
            </a:r>
            <a:r>
              <a:rPr lang="en-US" sz="1400" dirty="0">
                <a:solidFill>
                  <a:srgbClr val="008000"/>
                </a:solidFill>
                <a:latin typeface="Consolas" panose="020B0609020204030204" pitchFamily="49" charset="0"/>
              </a:rPr>
              <a:t> (12 + 1)</a:t>
            </a:r>
            <a:endParaRPr lang="en-US" sz="1400" dirty="0">
              <a:solidFill>
                <a:srgbClr val="000000"/>
              </a:solidFill>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 + 1);</a:t>
            </a:r>
            <a:r>
              <a:rPr lang="en-US" sz="1400" dirty="0">
                <a:solidFill>
                  <a:srgbClr val="008000"/>
                </a:solidFill>
                <a:latin typeface="Consolas" panose="020B0609020204030204" pitchFamily="49" charset="0"/>
              </a:rPr>
              <a:t>// also outputs </a:t>
            </a:r>
            <a:r>
              <a:rPr lang="en-US" sz="1400" dirty="0">
                <a:solidFill>
                  <a:srgbClr val="008000"/>
                </a:solidFill>
                <a:highlight>
                  <a:srgbClr val="FFFF00"/>
                </a:highlight>
                <a:latin typeface="Consolas" panose="020B0609020204030204" pitchFamily="49" charset="0"/>
              </a:rPr>
              <a:t>13</a:t>
            </a:r>
            <a:endParaRPr lang="en-US" sz="1400" dirty="0">
              <a:solidFill>
                <a:srgbClr val="000000"/>
              </a:solidFill>
              <a:highlight>
                <a:srgbClr val="FFFF00"/>
              </a:highlight>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 + 1));</a:t>
            </a:r>
            <a:r>
              <a:rPr lang="en-US" sz="1400" dirty="0">
                <a:solidFill>
                  <a:srgbClr val="008000"/>
                </a:solidFill>
                <a:latin typeface="Consolas" panose="020B0609020204030204" pitchFamily="49" charset="0"/>
              </a:rPr>
              <a:t>// outputs x[1] or </a:t>
            </a:r>
            <a:r>
              <a:rPr lang="en-US" sz="1400" dirty="0">
                <a:solidFill>
                  <a:srgbClr val="008000"/>
                </a:solidFill>
                <a:highlight>
                  <a:srgbClr val="FFFF00"/>
                </a:highlight>
                <a:latin typeface="Consolas" panose="020B0609020204030204" pitchFamily="49" charset="0"/>
              </a:rPr>
              <a:t>20</a:t>
            </a:r>
            <a:endParaRPr lang="en-US" sz="1400" dirty="0">
              <a:solidFill>
                <a:srgbClr val="000000"/>
              </a:solidFill>
              <a:highlight>
                <a:srgbClr val="FFFF00"/>
              </a:highlight>
              <a:latin typeface="Consolas" panose="020B0609020204030204" pitchFamily="49" charset="0"/>
            </a:endParaRPr>
          </a:p>
          <a:p>
            <a:pPr>
              <a:buNone/>
            </a:pPr>
            <a:r>
              <a:rPr lang="en-US" sz="1400" dirty="0">
                <a:solidFill>
                  <a:srgbClr val="000000"/>
                </a:solidFill>
                <a:latin typeface="Consolas" panose="020B0609020204030204" pitchFamily="49" charset="0"/>
              </a:rPr>
              <a:t>y += 2;</a:t>
            </a:r>
            <a:r>
              <a:rPr lang="en-US" sz="1400" dirty="0">
                <a:solidFill>
                  <a:srgbClr val="008000"/>
                </a:solidFill>
                <a:latin typeface="Consolas" panose="020B0609020204030204" pitchFamily="49" charset="0"/>
              </a:rPr>
              <a:t>// y now points to x[2]</a:t>
            </a:r>
            <a:endParaRPr lang="en-US" sz="1400" dirty="0">
              <a:solidFill>
                <a:srgbClr val="000000"/>
              </a:solidFill>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a:t>
            </a:r>
            <a:r>
              <a:rPr lang="en-US" sz="1400" dirty="0">
                <a:solidFill>
                  <a:srgbClr val="008000"/>
                </a:solidFill>
                <a:latin typeface="Consolas" panose="020B0609020204030204" pitchFamily="49" charset="0"/>
              </a:rPr>
              <a:t>// prints out </a:t>
            </a:r>
            <a:r>
              <a:rPr lang="en-US" sz="1400" dirty="0">
                <a:solidFill>
                  <a:srgbClr val="008000"/>
                </a:solidFill>
                <a:highlight>
                  <a:srgbClr val="FFFF00"/>
                </a:highlight>
                <a:latin typeface="Consolas" panose="020B0609020204030204" pitchFamily="49" charset="0"/>
              </a:rPr>
              <a:t>39</a:t>
            </a:r>
            <a:endParaRPr lang="en-US" sz="1400" dirty="0">
              <a:solidFill>
                <a:srgbClr val="000000"/>
              </a:solidFill>
              <a:highlight>
                <a:srgbClr val="FFFF00"/>
              </a:highlight>
              <a:latin typeface="Consolas" panose="020B0609020204030204" pitchFamily="49" charset="0"/>
            </a:endParaRPr>
          </a:p>
          <a:p>
            <a:pPr>
              <a:buNone/>
            </a:pPr>
            <a:r>
              <a:rPr lang="en-US" sz="1400" dirty="0">
                <a:solidFill>
                  <a:srgbClr val="000000"/>
                </a:solidFill>
                <a:latin typeface="Consolas" panose="020B0609020204030204" pitchFamily="49" charset="0"/>
              </a:rPr>
              <a:t>*y = 38;</a:t>
            </a:r>
            <a:r>
              <a:rPr lang="en-US" sz="1400" dirty="0">
                <a:solidFill>
                  <a:srgbClr val="008000"/>
                </a:solidFill>
                <a:latin typeface="Consolas" panose="020B0609020204030204" pitchFamily="49" charset="0"/>
              </a:rPr>
              <a:t>// changes x[2] to 38</a:t>
            </a:r>
            <a:endParaRPr lang="en-US" sz="1400" dirty="0">
              <a:solidFill>
                <a:srgbClr val="000000"/>
              </a:solidFill>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 - 1);</a:t>
            </a:r>
            <a:r>
              <a:rPr lang="en-US" sz="1400" dirty="0">
                <a:solidFill>
                  <a:srgbClr val="008000"/>
                </a:solidFill>
                <a:latin typeface="Consolas" panose="020B0609020204030204" pitchFamily="49" charset="0"/>
              </a:rPr>
              <a:t>// prints out x[2] - 1 or </a:t>
            </a:r>
            <a:r>
              <a:rPr lang="en-US" sz="1400" dirty="0">
                <a:solidFill>
                  <a:srgbClr val="008000"/>
                </a:solidFill>
                <a:highlight>
                  <a:srgbClr val="FFFF00"/>
                </a:highlight>
                <a:latin typeface="Consolas" panose="020B0609020204030204" pitchFamily="49" charset="0"/>
              </a:rPr>
              <a:t>37</a:t>
            </a:r>
            <a:endParaRPr lang="en-US" sz="1400" dirty="0">
              <a:solidFill>
                <a:srgbClr val="000000"/>
              </a:solidFill>
              <a:highlight>
                <a:srgbClr val="FFFF00"/>
              </a:highlight>
              <a:latin typeface="Consolas" panose="020B0609020204030204" pitchFamily="49" charset="0"/>
            </a:endParaRPr>
          </a:p>
          <a:p>
            <a:pPr>
              <a:buNone/>
            </a:pPr>
            <a:r>
              <a:rPr lang="en-US" sz="1400" dirty="0">
                <a:solidFill>
                  <a:srgbClr val="000000"/>
                </a:solidFill>
                <a:latin typeface="Consolas" panose="020B0609020204030204" pitchFamily="49" charset="0"/>
              </a:rPr>
              <a:t>*y++;</a:t>
            </a:r>
            <a:r>
              <a:rPr lang="en-US" sz="1400" dirty="0">
                <a:solidFill>
                  <a:srgbClr val="008000"/>
                </a:solidFill>
                <a:latin typeface="Consolas" panose="020B0609020204030204" pitchFamily="49" charset="0"/>
              </a:rPr>
              <a:t>// sets y to point at the next array element</a:t>
            </a:r>
            <a:endParaRPr lang="en-US" sz="1400" dirty="0">
              <a:solidFill>
                <a:srgbClr val="000000"/>
              </a:solidFill>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a:t>
            </a:r>
            <a:r>
              <a:rPr lang="en-US" sz="1400" dirty="0">
                <a:solidFill>
                  <a:srgbClr val="008000"/>
                </a:solidFill>
                <a:latin typeface="Consolas" panose="020B0609020204030204" pitchFamily="49" charset="0"/>
              </a:rPr>
              <a:t>// outputs x[3] (</a:t>
            </a:r>
            <a:r>
              <a:rPr lang="en-US" sz="1400" dirty="0">
                <a:solidFill>
                  <a:srgbClr val="008000"/>
                </a:solidFill>
                <a:highlight>
                  <a:srgbClr val="FFFF00"/>
                </a:highlight>
                <a:latin typeface="Consolas" panose="020B0609020204030204" pitchFamily="49" charset="0"/>
              </a:rPr>
              <a:t>43</a:t>
            </a:r>
            <a:r>
              <a:rPr lang="en-US"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pPr>
              <a:buNone/>
            </a:pPr>
            <a:r>
              <a:rPr lang="en-US" sz="1400" dirty="0">
                <a:solidFill>
                  <a:srgbClr val="000000"/>
                </a:solidFill>
                <a:latin typeface="Consolas" panose="020B0609020204030204" pitchFamily="49" charset="0"/>
              </a:rPr>
              <a:t>(*y)++;</a:t>
            </a:r>
            <a:r>
              <a:rPr lang="en-US" sz="1400" dirty="0">
                <a:solidFill>
                  <a:srgbClr val="008000"/>
                </a:solidFill>
                <a:latin typeface="Consolas" panose="020B0609020204030204" pitchFamily="49" charset="0"/>
              </a:rPr>
              <a:t>// sets what y points to </a:t>
            </a:r>
            <a:r>
              <a:rPr lang="en-US" sz="1400" dirty="0" err="1">
                <a:solidFill>
                  <a:srgbClr val="008000"/>
                </a:solidFill>
                <a:latin typeface="Consolas" panose="020B0609020204030204" pitchFamily="49" charset="0"/>
              </a:rPr>
              <a:t>to</a:t>
            </a:r>
            <a:r>
              <a:rPr lang="en-US" sz="1400" dirty="0">
                <a:solidFill>
                  <a:srgbClr val="008000"/>
                </a:solidFill>
                <a:latin typeface="Consolas" panose="020B0609020204030204" pitchFamily="49" charset="0"/>
              </a:rPr>
              <a:t> be 1 greater</a:t>
            </a:r>
            <a:endParaRPr lang="en-US" sz="1400" dirty="0">
              <a:solidFill>
                <a:srgbClr val="000000"/>
              </a:solidFill>
              <a:latin typeface="Consolas" panose="020B0609020204030204" pitchFamily="49" charset="0"/>
            </a:endParaRPr>
          </a:p>
          <a:p>
            <a:pPr>
              <a:buNone/>
            </a:pPr>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"%d\n"</a:t>
            </a:r>
            <a:r>
              <a:rPr lang="en-US" sz="1400" dirty="0">
                <a:solidFill>
                  <a:srgbClr val="000000"/>
                </a:solidFill>
                <a:latin typeface="Consolas" panose="020B0609020204030204" pitchFamily="49" charset="0"/>
              </a:rPr>
              <a:t>, *y);</a:t>
            </a:r>
            <a:r>
              <a:rPr lang="en-US" sz="1400" dirty="0">
                <a:solidFill>
                  <a:srgbClr val="008000"/>
                </a:solidFill>
                <a:latin typeface="Consolas" panose="020B0609020204030204" pitchFamily="49" charset="0"/>
              </a:rPr>
              <a:t>// outputs the new value of x[3] (</a:t>
            </a:r>
            <a:r>
              <a:rPr lang="en-US" sz="1400" dirty="0">
                <a:solidFill>
                  <a:srgbClr val="008000"/>
                </a:solidFill>
                <a:highlight>
                  <a:srgbClr val="FFFF00"/>
                </a:highlight>
                <a:latin typeface="Consolas" panose="020B0609020204030204" pitchFamily="49" charset="0"/>
              </a:rPr>
              <a:t>44</a:t>
            </a:r>
            <a:r>
              <a:rPr lang="en-US"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pPr>
              <a:buNone/>
            </a:pPr>
            <a:r>
              <a:rPr lang="en-US" sz="1400" dirty="0">
                <a:solidFill>
                  <a:srgbClr val="000000"/>
                </a:solidFill>
                <a:latin typeface="Consolas" panose="020B0609020204030204" pitchFamily="49" charset="0"/>
              </a:rPr>
              <a:t>}</a:t>
            </a:r>
            <a:endParaRPr lang="en-US"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DFEAF57-26F0-4C5A-B8B3-51B831A88C5B}"/>
              </a:ext>
            </a:extLst>
          </p:cNvPr>
          <p:cNvSpPr>
            <a:spLocks noGrp="1" noChangeArrowheads="1"/>
          </p:cNvSpPr>
          <p:nvPr>
            <p:ph type="title"/>
          </p:nvPr>
        </p:nvSpPr>
        <p:spPr>
          <a:xfrm>
            <a:off x="685800" y="0"/>
            <a:ext cx="7772400" cy="1143000"/>
          </a:xfrm>
        </p:spPr>
        <p:txBody>
          <a:bodyPr>
            <a:normAutofit fontScale="90000"/>
          </a:bodyPr>
          <a:lstStyle/>
          <a:p>
            <a:pPr eaLnBrk="1" hangingPunct="1"/>
            <a:br>
              <a:rPr lang="en-US" altLang="en-US" dirty="0"/>
            </a:br>
            <a:br>
              <a:rPr lang="en-US" altLang="en-US" dirty="0"/>
            </a:br>
            <a:r>
              <a:rPr lang="en-US" altLang="en-US" dirty="0"/>
              <a:t>Multidimensional Arrays</a:t>
            </a:r>
          </a:p>
        </p:txBody>
      </p:sp>
      <p:sp>
        <p:nvSpPr>
          <p:cNvPr id="12291" name="Rectangle 3">
            <a:extLst>
              <a:ext uri="{FF2B5EF4-FFF2-40B4-BE49-F238E27FC236}">
                <a16:creationId xmlns:a16="http://schemas.microsoft.com/office/drawing/2014/main" id="{83DD0952-67E5-4099-BFF6-04D7AB2A6633}"/>
              </a:ext>
            </a:extLst>
          </p:cNvPr>
          <p:cNvSpPr>
            <a:spLocks noGrp="1" noChangeArrowheads="1"/>
          </p:cNvSpPr>
          <p:nvPr>
            <p:ph idx="1"/>
          </p:nvPr>
        </p:nvSpPr>
        <p:spPr>
          <a:xfrm>
            <a:off x="685800" y="1598612"/>
            <a:ext cx="8001000" cy="2363788"/>
          </a:xfrm>
        </p:spPr>
        <p:txBody>
          <a:bodyPr>
            <a:normAutofit fontScale="85000" lnSpcReduction="20000"/>
          </a:bodyPr>
          <a:lstStyle/>
          <a:p>
            <a:pPr eaLnBrk="1" hangingPunct="1">
              <a:lnSpc>
                <a:spcPct val="90000"/>
              </a:lnSpc>
            </a:pPr>
            <a:r>
              <a:rPr lang="en-US" altLang="en-US" sz="2400" dirty="0"/>
              <a:t>As in Java, C allows multidimensional arrays by using more [ ]</a:t>
            </a:r>
          </a:p>
          <a:p>
            <a:pPr lvl="1" eaLnBrk="1" hangingPunct="1">
              <a:lnSpc>
                <a:spcPct val="90000"/>
              </a:lnSpc>
            </a:pPr>
            <a:r>
              <a:rPr lang="en-US" altLang="en-US" sz="2000" dirty="0"/>
              <a:t>Example:  int matrix[5][10</a:t>
            </a:r>
            <a:r>
              <a:rPr lang="en-US" altLang="en-US" sz="2400" dirty="0"/>
              <a:t>];</a:t>
            </a:r>
          </a:p>
          <a:p>
            <a:pPr eaLnBrk="1" hangingPunct="1">
              <a:lnSpc>
                <a:spcPct val="90000"/>
              </a:lnSpc>
            </a:pPr>
            <a:r>
              <a:rPr lang="en-US" altLang="en-US" sz="2400" dirty="0"/>
              <a:t>Some differences:</a:t>
            </a:r>
          </a:p>
          <a:p>
            <a:pPr lvl="1" eaLnBrk="1" hangingPunct="1">
              <a:lnSpc>
                <a:spcPct val="90000"/>
              </a:lnSpc>
            </a:pPr>
            <a:r>
              <a:rPr lang="en-US" altLang="en-US" sz="2000" dirty="0"/>
              <a:t>Because functions can be compiled separately, we must denote all but the first dimension of a multiple dimensional array in a function’s parameter list</a:t>
            </a:r>
          </a:p>
          <a:p>
            <a:pPr lvl="2" eaLnBrk="1" hangingPunct="1">
              <a:lnSpc>
                <a:spcPct val="90000"/>
              </a:lnSpc>
            </a:pPr>
            <a:r>
              <a:rPr lang="en-US" altLang="en-US" sz="1800" dirty="0"/>
              <a:t>void </a:t>
            </a:r>
            <a:r>
              <a:rPr lang="en-US" altLang="en-US" sz="1800" dirty="0" err="1"/>
              <a:t>afunction</a:t>
            </a:r>
            <a:r>
              <a:rPr lang="en-US" altLang="en-US" sz="1800" dirty="0"/>
              <a:t>(int </a:t>
            </a:r>
            <a:r>
              <a:rPr lang="en-US" altLang="en-US" sz="1800" dirty="0" err="1"/>
              <a:t>amatrix</a:t>
            </a:r>
            <a:r>
              <a:rPr lang="en-US" altLang="en-US" sz="1800" dirty="0"/>
              <a:t>[ ][10]);</a:t>
            </a:r>
          </a:p>
          <a:p>
            <a:pPr lvl="1" eaLnBrk="1" hangingPunct="1">
              <a:lnSpc>
                <a:spcPct val="90000"/>
              </a:lnSpc>
            </a:pPr>
            <a:r>
              <a:rPr lang="en-US" altLang="en-US" sz="2000" dirty="0"/>
              <a:t>Because arrays are referenced through pointers, there are multiple ways to declare and access 2+ dimensional arrays</a:t>
            </a:r>
          </a:p>
          <a:p>
            <a:pPr lvl="2" eaLnBrk="1" hangingPunct="1">
              <a:lnSpc>
                <a:spcPct val="90000"/>
              </a:lnSpc>
            </a:pPr>
            <a:r>
              <a:rPr lang="en-US" altLang="en-US" sz="1800" dirty="0"/>
              <a:t>This will be more relevant when dealing with an array of strings (which is a 2-D array)</a:t>
            </a:r>
          </a:p>
        </p:txBody>
      </p:sp>
      <p:sp>
        <p:nvSpPr>
          <p:cNvPr id="12292" name="Text Box 4">
            <a:extLst>
              <a:ext uri="{FF2B5EF4-FFF2-40B4-BE49-F238E27FC236}">
                <a16:creationId xmlns:a16="http://schemas.microsoft.com/office/drawing/2014/main" id="{2EB5A2D8-C05A-4C5A-BCD8-5A21FDC9BA0D}"/>
              </a:ext>
            </a:extLst>
          </p:cNvPr>
          <p:cNvSpPr txBox="1">
            <a:spLocks noChangeArrowheads="1"/>
          </p:cNvSpPr>
          <p:nvPr/>
        </p:nvSpPr>
        <p:spPr bwMode="auto">
          <a:xfrm>
            <a:off x="381000" y="4343400"/>
            <a:ext cx="14668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 int a[10][20];</a:t>
            </a:r>
          </a:p>
          <a:p>
            <a:pPr eaLnBrk="1" hangingPunct="1">
              <a:spcBef>
                <a:spcPct val="0"/>
              </a:spcBef>
              <a:buFontTx/>
              <a:buNone/>
            </a:pPr>
            <a:r>
              <a:rPr lang="en-US" altLang="en-US" sz="1800" dirty="0"/>
              <a:t> int *a[10];</a:t>
            </a:r>
          </a:p>
          <a:p>
            <a:pPr eaLnBrk="1" hangingPunct="1">
              <a:spcBef>
                <a:spcPct val="0"/>
              </a:spcBef>
              <a:buFontTx/>
              <a:buNone/>
            </a:pPr>
            <a:r>
              <a:rPr lang="en-US" altLang="en-US" sz="1800" dirty="0"/>
              <a:t> int **a;</a:t>
            </a:r>
          </a:p>
        </p:txBody>
      </p:sp>
      <p:sp>
        <p:nvSpPr>
          <p:cNvPr id="12293" name="Text Box 5">
            <a:extLst>
              <a:ext uri="{FF2B5EF4-FFF2-40B4-BE49-F238E27FC236}">
                <a16:creationId xmlns:a16="http://schemas.microsoft.com/office/drawing/2014/main" id="{B52D545A-0BBA-442C-908E-D10067AD9C89}"/>
              </a:ext>
            </a:extLst>
          </p:cNvPr>
          <p:cNvSpPr txBox="1">
            <a:spLocks noChangeArrowheads="1"/>
          </p:cNvSpPr>
          <p:nvPr/>
        </p:nvSpPr>
        <p:spPr bwMode="auto">
          <a:xfrm>
            <a:off x="381000" y="5486400"/>
            <a:ext cx="40052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 *a[4] –first element of 5</a:t>
            </a:r>
            <a:r>
              <a:rPr lang="en-US" altLang="en-US" sz="1800" baseline="30000" dirty="0"/>
              <a:t>th</a:t>
            </a:r>
            <a:r>
              <a:rPr lang="en-US" altLang="en-US" sz="1800" dirty="0"/>
              <a:t> array element</a:t>
            </a:r>
          </a:p>
          <a:p>
            <a:pPr eaLnBrk="1" hangingPunct="1">
              <a:spcBef>
                <a:spcPct val="0"/>
              </a:spcBef>
              <a:buFontTx/>
              <a:buNone/>
            </a:pPr>
            <a:r>
              <a:rPr lang="en-US" altLang="en-US" sz="1800" dirty="0"/>
              <a:t> *a[9] –first element of 10</a:t>
            </a:r>
            <a:r>
              <a:rPr lang="en-US" altLang="en-US" sz="1800" baseline="30000" dirty="0"/>
              <a:t>th</a:t>
            </a:r>
            <a:r>
              <a:rPr lang="en-US" altLang="en-US" sz="1800" dirty="0"/>
              <a:t> array element</a:t>
            </a:r>
          </a:p>
          <a:p>
            <a:pPr eaLnBrk="1" hangingPunct="1">
              <a:spcBef>
                <a:spcPct val="0"/>
              </a:spcBef>
              <a:buFontTx/>
              <a:buNone/>
            </a:pPr>
            <a:r>
              <a:rPr lang="en-US" altLang="en-US" sz="1800" dirty="0"/>
              <a:t>**a –first element of a[0]</a:t>
            </a:r>
          </a:p>
        </p:txBody>
      </p:sp>
      <p:sp>
        <p:nvSpPr>
          <p:cNvPr id="12294" name="Text Box 6">
            <a:extLst>
              <a:ext uri="{FF2B5EF4-FFF2-40B4-BE49-F238E27FC236}">
                <a16:creationId xmlns:a16="http://schemas.microsoft.com/office/drawing/2014/main" id="{B683DDDA-9007-4EFD-9B35-C04C8571174A}"/>
              </a:ext>
            </a:extLst>
          </p:cNvPr>
          <p:cNvSpPr txBox="1">
            <a:spLocks noChangeArrowheads="1"/>
          </p:cNvSpPr>
          <p:nvPr/>
        </p:nvSpPr>
        <p:spPr bwMode="auto">
          <a:xfrm>
            <a:off x="4827587" y="4114800"/>
            <a:ext cx="40052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int *a[3];		// array of 3 pointers</a:t>
            </a:r>
          </a:p>
          <a:p>
            <a:pPr eaLnBrk="1" hangingPunct="1">
              <a:spcBef>
                <a:spcPct val="0"/>
              </a:spcBef>
              <a:buFontTx/>
              <a:buNone/>
            </a:pPr>
            <a:r>
              <a:rPr lang="en-US" altLang="en-US" sz="1800" dirty="0"/>
              <a:t>int x[2] = {1, 2};</a:t>
            </a:r>
          </a:p>
          <a:p>
            <a:pPr eaLnBrk="1" hangingPunct="1">
              <a:spcBef>
                <a:spcPct val="0"/>
              </a:spcBef>
              <a:buFontTx/>
              <a:buNone/>
            </a:pPr>
            <a:r>
              <a:rPr lang="en-US" altLang="en-US" sz="1800" dirty="0"/>
              <a:t>int y[3] = {3, 4, 5};</a:t>
            </a:r>
          </a:p>
          <a:p>
            <a:pPr eaLnBrk="1" hangingPunct="1">
              <a:spcBef>
                <a:spcPct val="0"/>
              </a:spcBef>
              <a:buFontTx/>
              <a:buNone/>
            </a:pPr>
            <a:r>
              <a:rPr lang="en-US" altLang="en-US" sz="1800" dirty="0"/>
              <a:t>int z[4] = {6, 7, 8, 9};</a:t>
            </a:r>
          </a:p>
          <a:p>
            <a:pPr eaLnBrk="1" hangingPunct="1">
              <a:spcBef>
                <a:spcPct val="0"/>
              </a:spcBef>
              <a:buFontTx/>
              <a:buNone/>
            </a:pPr>
            <a:r>
              <a:rPr lang="en-US" altLang="en-US" sz="1800" dirty="0"/>
              <a:t>*a = &amp;x[0];	// a[0] points to x[0]</a:t>
            </a:r>
          </a:p>
          <a:p>
            <a:pPr eaLnBrk="1" hangingPunct="1">
              <a:spcBef>
                <a:spcPct val="0"/>
              </a:spcBef>
              <a:buFontTx/>
              <a:buNone/>
            </a:pPr>
            <a:r>
              <a:rPr lang="en-US" altLang="en-US" sz="1800" dirty="0"/>
              <a:t>*(a+1) = &amp;y[0];	// a[1] points to y[0]</a:t>
            </a:r>
          </a:p>
          <a:p>
            <a:pPr eaLnBrk="1" hangingPunct="1">
              <a:spcBef>
                <a:spcPct val="0"/>
              </a:spcBef>
              <a:buFontTx/>
              <a:buNone/>
            </a:pPr>
            <a:r>
              <a:rPr lang="en-US" altLang="en-US" sz="1800" dirty="0"/>
              <a:t>*(a+2) = &amp;z[0];	// a[2] points to z[0]</a:t>
            </a:r>
          </a:p>
          <a:p>
            <a:pPr eaLnBrk="1" hangingPunct="1">
              <a:spcBef>
                <a:spcPct val="0"/>
              </a:spcBef>
              <a:buFontTx/>
              <a:buNone/>
            </a:pPr>
            <a:r>
              <a:rPr lang="en-US" altLang="en-US" sz="1800" dirty="0"/>
              <a:t>// array a is a jagged array, it is not</a:t>
            </a:r>
          </a:p>
          <a:p>
            <a:pPr eaLnBrk="1" hangingPunct="1">
              <a:spcBef>
                <a:spcPct val="0"/>
              </a:spcBef>
              <a:buFontTx/>
              <a:buNone/>
            </a:pPr>
            <a:r>
              <a:rPr lang="en-US" altLang="en-US" sz="1800" dirty="0"/>
              <a:t>// rectangular, or of equal dimensions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18FEDCF-11C3-4BC7-81E4-E0959CDE1C9D}"/>
              </a:ext>
            </a:extLst>
          </p:cNvPr>
          <p:cNvSpPr>
            <a:spLocks noGrp="1" noChangeArrowheads="1"/>
          </p:cNvSpPr>
          <p:nvPr>
            <p:ph type="title"/>
          </p:nvPr>
        </p:nvSpPr>
        <p:spPr>
          <a:xfrm>
            <a:off x="685800" y="-18853"/>
            <a:ext cx="7772400" cy="1143000"/>
          </a:xfrm>
        </p:spPr>
        <p:txBody>
          <a:bodyPr>
            <a:normAutofit fontScale="90000"/>
          </a:bodyPr>
          <a:lstStyle/>
          <a:p>
            <a:pPr eaLnBrk="1" hangingPunct="1"/>
            <a:br>
              <a:rPr lang="en-US" altLang="en-US" dirty="0"/>
            </a:br>
            <a:br>
              <a:rPr lang="en-US" altLang="en-US" dirty="0"/>
            </a:br>
            <a:r>
              <a:rPr lang="en-US" altLang="en-US" dirty="0"/>
              <a:t>Passing Arrays</a:t>
            </a:r>
          </a:p>
        </p:txBody>
      </p:sp>
      <p:sp>
        <p:nvSpPr>
          <p:cNvPr id="16387" name="Rectangle 3">
            <a:extLst>
              <a:ext uri="{FF2B5EF4-FFF2-40B4-BE49-F238E27FC236}">
                <a16:creationId xmlns:a16="http://schemas.microsoft.com/office/drawing/2014/main" id="{B5CF895F-6354-4C76-8AAB-1E3B2E456AE6}"/>
              </a:ext>
            </a:extLst>
          </p:cNvPr>
          <p:cNvSpPr>
            <a:spLocks noGrp="1" noChangeArrowheads="1"/>
          </p:cNvSpPr>
          <p:nvPr>
            <p:ph sz="half" idx="1"/>
          </p:nvPr>
        </p:nvSpPr>
        <p:spPr>
          <a:xfrm>
            <a:off x="762000" y="1447800"/>
            <a:ext cx="3505200" cy="2667000"/>
          </a:xfrm>
        </p:spPr>
        <p:txBody>
          <a:bodyPr>
            <a:normAutofit lnSpcReduction="10000"/>
          </a:bodyPr>
          <a:lstStyle/>
          <a:p>
            <a:pPr eaLnBrk="1" hangingPunct="1"/>
            <a:r>
              <a:rPr lang="en-US" altLang="en-US" sz="2400" dirty="0"/>
              <a:t>When an array is passed to a function, what is being passed is a pointer to the array</a:t>
            </a:r>
          </a:p>
          <a:p>
            <a:pPr lvl="1" eaLnBrk="1" hangingPunct="1"/>
            <a:r>
              <a:rPr lang="en-US" altLang="en-US" sz="2000" dirty="0"/>
              <a:t>In the formal parameter list, you can either specify the parameter as an array or a pointer</a:t>
            </a:r>
          </a:p>
        </p:txBody>
      </p:sp>
      <p:sp>
        <p:nvSpPr>
          <p:cNvPr id="16388" name="Rectangle 4">
            <a:extLst>
              <a:ext uri="{FF2B5EF4-FFF2-40B4-BE49-F238E27FC236}">
                <a16:creationId xmlns:a16="http://schemas.microsoft.com/office/drawing/2014/main" id="{3FDAB961-BCC7-467C-9B37-47F915D8262F}"/>
              </a:ext>
            </a:extLst>
          </p:cNvPr>
          <p:cNvSpPr>
            <a:spLocks noGrp="1" noChangeArrowheads="1"/>
          </p:cNvSpPr>
          <p:nvPr>
            <p:ph sz="half" idx="2"/>
          </p:nvPr>
        </p:nvSpPr>
        <p:spPr>
          <a:xfrm>
            <a:off x="4876802" y="1295400"/>
            <a:ext cx="3810000" cy="2971800"/>
          </a:xfrm>
        </p:spPr>
        <p:txBody>
          <a:bodyPr>
            <a:normAutofit lnSpcReduction="10000"/>
          </a:bodyPr>
          <a:lstStyle/>
          <a:p>
            <a:pPr eaLnBrk="1" hangingPunct="1"/>
            <a:r>
              <a:rPr lang="en-US" altLang="en-US" sz="2400" dirty="0"/>
              <a:t>Because you can compile functions separately, the compiler must be able to “know” about an array being passed into a function, so you must specify all (or most) of the definition:</a:t>
            </a:r>
          </a:p>
          <a:p>
            <a:pPr lvl="1" eaLnBrk="1" hangingPunct="1"/>
            <a:r>
              <a:rPr lang="en-US" altLang="en-US" sz="2000" dirty="0"/>
              <a:t>The type and all dimensions except for the first</a:t>
            </a:r>
          </a:p>
          <a:p>
            <a:pPr eaLnBrk="1" hangingPunct="1"/>
            <a:endParaRPr lang="en-US" altLang="en-US" sz="2400" dirty="0"/>
          </a:p>
        </p:txBody>
      </p:sp>
      <p:sp>
        <p:nvSpPr>
          <p:cNvPr id="16389" name="Text Box 5">
            <a:extLst>
              <a:ext uri="{FF2B5EF4-FFF2-40B4-BE49-F238E27FC236}">
                <a16:creationId xmlns:a16="http://schemas.microsoft.com/office/drawing/2014/main" id="{38793A3A-03D2-46AF-A675-49D593D5A14B}"/>
              </a:ext>
            </a:extLst>
          </p:cNvPr>
          <p:cNvSpPr txBox="1">
            <a:spLocks noChangeArrowheads="1"/>
          </p:cNvSpPr>
          <p:nvPr/>
        </p:nvSpPr>
        <p:spPr bwMode="auto">
          <a:xfrm>
            <a:off x="609600" y="4267200"/>
            <a:ext cx="27781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int array[100];</a:t>
            </a:r>
          </a:p>
          <a:p>
            <a:pPr eaLnBrk="1" hangingPunct="1">
              <a:spcBef>
                <a:spcPct val="0"/>
              </a:spcBef>
              <a:buFontTx/>
              <a:buNone/>
            </a:pPr>
            <a:r>
              <a:rPr lang="en-US" altLang="en-US" sz="1800"/>
              <a:t>…</a:t>
            </a:r>
          </a:p>
          <a:p>
            <a:pPr eaLnBrk="1" hangingPunct="1">
              <a:spcBef>
                <a:spcPct val="0"/>
              </a:spcBef>
              <a:buFontTx/>
              <a:buNone/>
            </a:pPr>
            <a:r>
              <a:rPr lang="en-US" altLang="en-US" sz="1800"/>
              <a:t>afunction(array);</a:t>
            </a:r>
          </a:p>
          <a:p>
            <a:pPr eaLnBrk="1" hangingPunct="1">
              <a:spcBef>
                <a:spcPct val="0"/>
              </a:spcBef>
              <a:buFontTx/>
              <a:buNone/>
            </a:pPr>
            <a:r>
              <a:rPr lang="en-US" altLang="en-US" sz="1800"/>
              <a:t>…</a:t>
            </a:r>
          </a:p>
          <a:p>
            <a:pPr eaLnBrk="1" hangingPunct="1">
              <a:spcBef>
                <a:spcPct val="0"/>
              </a:spcBef>
              <a:buFontTx/>
              <a:buNone/>
            </a:pPr>
            <a:endParaRPr lang="en-US" altLang="en-US" sz="1800"/>
          </a:p>
          <a:p>
            <a:pPr eaLnBrk="1" hangingPunct="1">
              <a:spcBef>
                <a:spcPct val="0"/>
              </a:spcBef>
              <a:buFontTx/>
              <a:buNone/>
            </a:pPr>
            <a:r>
              <a:rPr lang="en-US" altLang="en-US" sz="1800"/>
              <a:t>void afunction(int *a) {…}</a:t>
            </a:r>
          </a:p>
          <a:p>
            <a:pPr eaLnBrk="1" hangingPunct="1">
              <a:spcBef>
                <a:spcPct val="0"/>
              </a:spcBef>
              <a:buFontTx/>
              <a:buNone/>
            </a:pPr>
            <a:r>
              <a:rPr lang="en-US" altLang="en-US" sz="1800"/>
              <a:t>or</a:t>
            </a:r>
          </a:p>
          <a:p>
            <a:pPr eaLnBrk="1" hangingPunct="1">
              <a:spcBef>
                <a:spcPct val="0"/>
              </a:spcBef>
              <a:buFontTx/>
              <a:buNone/>
            </a:pPr>
            <a:r>
              <a:rPr lang="en-US" altLang="en-US" sz="1800"/>
              <a:t>void afunction(int a[ ]) {…}</a:t>
            </a:r>
          </a:p>
        </p:txBody>
      </p:sp>
      <p:sp>
        <p:nvSpPr>
          <p:cNvPr id="16390" name="Text Box 6">
            <a:extLst>
              <a:ext uri="{FF2B5EF4-FFF2-40B4-BE49-F238E27FC236}">
                <a16:creationId xmlns:a16="http://schemas.microsoft.com/office/drawing/2014/main" id="{B27ED32D-45C0-4B0B-BFAA-2C0D89E5DC7E}"/>
              </a:ext>
            </a:extLst>
          </p:cNvPr>
          <p:cNvSpPr txBox="1">
            <a:spLocks noChangeArrowheads="1"/>
          </p:cNvSpPr>
          <p:nvPr/>
        </p:nvSpPr>
        <p:spPr bwMode="auto">
          <a:xfrm>
            <a:off x="4479925" y="4457700"/>
            <a:ext cx="40735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 int array[5][10][15];</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r>
              <a:rPr lang="en-US" altLang="en-US" sz="1800" dirty="0" err="1"/>
              <a:t>afunction</a:t>
            </a:r>
            <a:r>
              <a:rPr lang="en-US" altLang="en-US" sz="1800" dirty="0"/>
              <a:t>(array);</a:t>
            </a:r>
          </a:p>
          <a:p>
            <a:pPr eaLnBrk="1" hangingPunct="1">
              <a:spcBef>
                <a:spcPct val="0"/>
              </a:spcBef>
              <a:buFontTx/>
              <a:buNone/>
            </a:pPr>
            <a:r>
              <a:rPr lang="en-US" altLang="en-US" sz="1800" dirty="0"/>
              <a:t> …</a:t>
            </a:r>
          </a:p>
          <a:p>
            <a:pPr eaLnBrk="1" hangingPunct="1">
              <a:spcBef>
                <a:spcPct val="0"/>
              </a:spcBef>
              <a:buFontTx/>
              <a:buNone/>
            </a:pPr>
            <a:r>
              <a:rPr lang="en-US" altLang="en-US" sz="1800" dirty="0"/>
              <a:t> void </a:t>
            </a:r>
            <a:r>
              <a:rPr lang="en-US" altLang="en-US" sz="1800" dirty="0" err="1"/>
              <a:t>afunction</a:t>
            </a:r>
            <a:r>
              <a:rPr lang="en-US" altLang="en-US" sz="1800" dirty="0"/>
              <a:t>(int a[ ][10][15]) {…}    or</a:t>
            </a:r>
          </a:p>
          <a:p>
            <a:pPr eaLnBrk="1" hangingPunct="1">
              <a:spcBef>
                <a:spcPct val="0"/>
              </a:spcBef>
              <a:buFontTx/>
              <a:buNone/>
            </a:pPr>
            <a:r>
              <a:rPr lang="en-US" altLang="en-US" sz="1800" dirty="0"/>
              <a:t> void </a:t>
            </a:r>
            <a:r>
              <a:rPr lang="en-US" altLang="en-US" sz="1800" dirty="0" err="1"/>
              <a:t>afunction</a:t>
            </a:r>
            <a:r>
              <a:rPr lang="en-US" altLang="en-US" sz="1800" dirty="0"/>
              <a:t>(int *a[10][15]) {…}      or</a:t>
            </a:r>
          </a:p>
          <a:p>
            <a:pPr eaLnBrk="1" hangingPunct="1">
              <a:spcBef>
                <a:spcPct val="0"/>
              </a:spcBef>
              <a:buFontTx/>
              <a:buNone/>
            </a:pPr>
            <a:r>
              <a:rPr lang="en-US" altLang="en-US" sz="1800" dirty="0"/>
              <a:t> void </a:t>
            </a:r>
            <a:r>
              <a:rPr lang="en-US" altLang="en-US" sz="1800" dirty="0" err="1"/>
              <a:t>afunction</a:t>
            </a:r>
            <a:r>
              <a:rPr lang="en-US" altLang="en-US" sz="1800" dirty="0"/>
              <a:t>(int a[5][10][15]) {…}   or</a:t>
            </a:r>
          </a:p>
          <a:p>
            <a:pPr eaLnBrk="1" hangingPunct="1">
              <a:spcBef>
                <a:spcPct val="0"/>
              </a:spcBef>
              <a:buFontTx/>
              <a:buNone/>
            </a:pPr>
            <a:r>
              <a:rPr lang="en-US" altLang="en-US" sz="1800" dirty="0"/>
              <a:t> void </a:t>
            </a:r>
            <a:r>
              <a:rPr lang="en-US" altLang="en-US" sz="1800" dirty="0" err="1"/>
              <a:t>afunction</a:t>
            </a:r>
            <a:r>
              <a:rPr lang="en-US" altLang="en-US" sz="1800" dirty="0"/>
              <a:t>(int **a[15]) {…}          </a:t>
            </a:r>
            <a:r>
              <a:rPr lang="en-US" altLang="en-US" sz="1800" dirty="0" err="1"/>
              <a:t>etc</a:t>
            </a:r>
            <a:endParaRPr lang="en-US" alt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DF0A-211E-4D86-B903-6272AD839034}"/>
              </a:ext>
            </a:extLst>
          </p:cNvPr>
          <p:cNvSpPr>
            <a:spLocks noGrp="1"/>
          </p:cNvSpPr>
          <p:nvPr>
            <p:ph type="title"/>
          </p:nvPr>
        </p:nvSpPr>
        <p:spPr/>
        <p:txBody>
          <a:bodyPr/>
          <a:lstStyle/>
          <a:p>
            <a:r>
              <a:rPr lang="en-CA" dirty="0"/>
              <a:t>Questions /Comments?</a:t>
            </a:r>
          </a:p>
        </p:txBody>
      </p:sp>
    </p:spTree>
    <p:extLst>
      <p:ext uri="{BB962C8B-B14F-4D97-AF65-F5344CB8AC3E}">
        <p14:creationId xmlns:p14="http://schemas.microsoft.com/office/powerpoint/2010/main" val="204911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4FEA0C2-E207-426E-834B-0E5F8FD10472}"/>
              </a:ext>
            </a:extLst>
          </p:cNvPr>
          <p:cNvSpPr>
            <a:spLocks noGrp="1" noChangeArrowheads="1"/>
          </p:cNvSpPr>
          <p:nvPr>
            <p:ph type="title"/>
          </p:nvPr>
        </p:nvSpPr>
        <p:spPr/>
        <p:txBody>
          <a:bodyPr/>
          <a:lstStyle/>
          <a:p>
            <a:pPr algn="ctr"/>
            <a:r>
              <a:rPr lang="en-US" altLang="en-US" sz="4000"/>
              <a:t>Top-Down Design Using Functions</a:t>
            </a:r>
          </a:p>
        </p:txBody>
      </p:sp>
      <p:sp>
        <p:nvSpPr>
          <p:cNvPr id="49155" name="Rectangle 3">
            <a:extLst>
              <a:ext uri="{FF2B5EF4-FFF2-40B4-BE49-F238E27FC236}">
                <a16:creationId xmlns:a16="http://schemas.microsoft.com/office/drawing/2014/main" id="{80BDB5C4-FB73-4E1B-9B5A-451B20FBA97E}"/>
              </a:ext>
            </a:extLst>
          </p:cNvPr>
          <p:cNvSpPr>
            <a:spLocks noGrp="1" noChangeArrowheads="1"/>
          </p:cNvSpPr>
          <p:nvPr>
            <p:ph idx="1"/>
          </p:nvPr>
        </p:nvSpPr>
        <p:spPr/>
        <p:txBody>
          <a:bodyPr/>
          <a:lstStyle/>
          <a:p>
            <a:r>
              <a:rPr lang="en-US" altLang="en-US"/>
              <a:t>C programs normally consist of a collection of </a:t>
            </a:r>
            <a:r>
              <a:rPr lang="en-US" altLang="en-US">
                <a:solidFill>
                  <a:srgbClr val="FF9966"/>
                </a:solidFill>
              </a:rPr>
              <a:t>user-defined</a:t>
            </a:r>
            <a:r>
              <a:rPr lang="en-US" altLang="en-US"/>
              <a:t> functions.</a:t>
            </a:r>
          </a:p>
          <a:p>
            <a:pPr lvl="1"/>
            <a:r>
              <a:rPr lang="en-US" altLang="en-US"/>
              <a:t>Each function solves one of the small problems obtained using top-down design.</a:t>
            </a:r>
          </a:p>
          <a:p>
            <a:pPr lvl="1"/>
            <a:r>
              <a:rPr lang="en-US" altLang="en-US"/>
              <a:t>Functions </a:t>
            </a:r>
            <a:r>
              <a:rPr lang="en-US" altLang="en-US">
                <a:solidFill>
                  <a:srgbClr val="FF0000"/>
                </a:solidFill>
              </a:rPr>
              <a:t>call</a:t>
            </a:r>
            <a:r>
              <a:rPr lang="en-US" altLang="en-US"/>
              <a:t> or </a:t>
            </a:r>
            <a:r>
              <a:rPr lang="en-US" altLang="en-US">
                <a:solidFill>
                  <a:srgbClr val="FF0000"/>
                </a:solidFill>
              </a:rPr>
              <a:t>invoke</a:t>
            </a:r>
            <a:r>
              <a:rPr lang="en-US" altLang="en-US"/>
              <a:t> other functions as needed.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3401101-56CA-4AFB-BDB0-AE8FBB238CC5}"/>
              </a:ext>
            </a:extLst>
          </p:cNvPr>
          <p:cNvSpPr>
            <a:spLocks noGrp="1" noChangeArrowheads="1"/>
          </p:cNvSpPr>
          <p:nvPr>
            <p:ph type="title"/>
          </p:nvPr>
        </p:nvSpPr>
        <p:spPr/>
        <p:txBody>
          <a:bodyPr/>
          <a:lstStyle/>
          <a:p>
            <a:pPr algn="ctr">
              <a:lnSpc>
                <a:spcPct val="80000"/>
              </a:lnSpc>
            </a:pPr>
            <a:r>
              <a:rPr lang="en-US" altLang="en-US"/>
              <a:t>Function Definitions, </a:t>
            </a:r>
            <a:br>
              <a:rPr lang="en-US" altLang="en-US"/>
            </a:br>
            <a:r>
              <a:rPr lang="en-US" altLang="en-US"/>
              <a:t>Prototypes, and Calls </a:t>
            </a:r>
          </a:p>
        </p:txBody>
      </p:sp>
      <p:sp>
        <p:nvSpPr>
          <p:cNvPr id="50179" name="Text Box 3">
            <a:extLst>
              <a:ext uri="{FF2B5EF4-FFF2-40B4-BE49-F238E27FC236}">
                <a16:creationId xmlns:a16="http://schemas.microsoft.com/office/drawing/2014/main" id="{9CAB9D2D-BA64-4C5B-8845-AC188B7130EA}"/>
              </a:ext>
            </a:extLst>
          </p:cNvPr>
          <p:cNvSpPr txBox="1">
            <a:spLocks noChangeArrowheads="1"/>
          </p:cNvSpPr>
          <p:nvPr/>
        </p:nvSpPr>
        <p:spPr bwMode="auto">
          <a:xfrm>
            <a:off x="1127125" y="2005013"/>
            <a:ext cx="60071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stdio.h</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prn_message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a:t>
            </a:r>
          </a:p>
          <a:p>
            <a:r>
              <a:rPr lang="en-US" sz="1600" dirty="0">
                <a:solidFill>
                  <a:srgbClr val="008000"/>
                </a:solidFill>
                <a:highlight>
                  <a:srgbClr val="FFFF00"/>
                </a:highlight>
                <a:latin typeface="Consolas" panose="020B0609020204030204" pitchFamily="49" charset="0"/>
              </a:rPr>
              <a:t>/* </a:t>
            </a:r>
            <a:r>
              <a:rPr lang="en-US" sz="1600" dirty="0" err="1">
                <a:solidFill>
                  <a:srgbClr val="008000"/>
                </a:solidFill>
                <a:highlight>
                  <a:srgbClr val="FFFF00"/>
                </a:highlight>
                <a:latin typeface="Consolas" panose="020B0609020204030204" pitchFamily="49" charset="0"/>
              </a:rPr>
              <a:t>fct</a:t>
            </a:r>
            <a:r>
              <a:rPr lang="en-US" sz="1600" dirty="0">
                <a:solidFill>
                  <a:srgbClr val="008000"/>
                </a:solidFill>
                <a:highlight>
                  <a:srgbClr val="FFFF00"/>
                </a:highlight>
                <a:latin typeface="Consolas" panose="020B0609020204030204" pitchFamily="49" charset="0"/>
              </a:rPr>
              <a:t> prototype</a:t>
            </a:r>
            <a:endParaRPr lang="en-US" sz="1600" dirty="0">
              <a:solidFill>
                <a:srgbClr val="000000"/>
              </a:solidFill>
              <a:highlight>
                <a:srgbClr val="FFFF00"/>
              </a:highlight>
              <a:latin typeface="Consolas" panose="020B0609020204030204" pitchFamily="49" charset="0"/>
            </a:endParaRPr>
          </a:p>
          <a:p>
            <a:r>
              <a:rPr lang="en-US" sz="1600" dirty="0">
                <a:solidFill>
                  <a:srgbClr val="008000"/>
                </a:solidFill>
                <a:highlight>
                  <a:srgbClr val="FFFF00"/>
                </a:highlight>
                <a:latin typeface="Consolas" panose="020B0609020204030204" pitchFamily="49" charset="0"/>
              </a:rPr>
              <a:t>tells the compiler that this</a:t>
            </a:r>
            <a:endParaRPr lang="en-US" sz="1600" dirty="0">
              <a:solidFill>
                <a:srgbClr val="000000"/>
              </a:solidFill>
              <a:highlight>
                <a:srgbClr val="FFFF00"/>
              </a:highlight>
              <a:latin typeface="Consolas" panose="020B0609020204030204" pitchFamily="49" charset="0"/>
            </a:endParaRPr>
          </a:p>
          <a:p>
            <a:r>
              <a:rPr lang="en-US" sz="1600" dirty="0">
                <a:solidFill>
                  <a:srgbClr val="008000"/>
                </a:solidFill>
                <a:highlight>
                  <a:srgbClr val="FFFF00"/>
                </a:highlight>
                <a:latin typeface="Consolas" panose="020B0609020204030204" pitchFamily="49" charset="0"/>
              </a:rPr>
              <a:t>function takes no arguments</a:t>
            </a:r>
            <a:endParaRPr lang="en-US" sz="1600" dirty="0">
              <a:solidFill>
                <a:srgbClr val="000000"/>
              </a:solidFill>
              <a:highlight>
                <a:srgbClr val="FFFF00"/>
              </a:highlight>
              <a:latin typeface="Consolas" panose="020B0609020204030204" pitchFamily="49" charset="0"/>
            </a:endParaRPr>
          </a:p>
          <a:p>
            <a:r>
              <a:rPr lang="en-US" sz="1600" dirty="0">
                <a:solidFill>
                  <a:srgbClr val="008000"/>
                </a:solidFill>
                <a:highlight>
                  <a:srgbClr val="FFFF00"/>
                </a:highlight>
                <a:latin typeface="Consolas" panose="020B0609020204030204" pitchFamily="49" charset="0"/>
              </a:rPr>
              <a:t>and returns no value. */</a:t>
            </a:r>
            <a:endParaRPr lang="en-US" sz="1600" dirty="0">
              <a:solidFill>
                <a:srgbClr val="000000"/>
              </a:solidFill>
              <a:highlight>
                <a:srgbClr val="FFFF00"/>
              </a:highlight>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prn_message</a:t>
            </a:r>
            <a:r>
              <a:rPr lang="en-US" sz="1600" dirty="0">
                <a:solidFill>
                  <a:srgbClr val="000000"/>
                </a:solidFill>
                <a:latin typeface="Consolas" panose="020B0609020204030204" pitchFamily="49" charset="0"/>
              </a:rPr>
              <a:t>();   </a:t>
            </a:r>
            <a:r>
              <a:rPr lang="en-US" sz="1600" dirty="0">
                <a:solidFill>
                  <a:srgbClr val="008000"/>
                </a:solidFill>
                <a:highlight>
                  <a:srgbClr val="FFFF00"/>
                </a:highlight>
                <a:latin typeface="Consolas" panose="020B0609020204030204" pitchFamily="49" charset="0"/>
              </a:rPr>
              <a:t>/* </a:t>
            </a:r>
            <a:r>
              <a:rPr lang="en-US" sz="1600" dirty="0" err="1">
                <a:solidFill>
                  <a:srgbClr val="008000"/>
                </a:solidFill>
                <a:highlight>
                  <a:srgbClr val="FFFF00"/>
                </a:highlight>
                <a:latin typeface="Consolas" panose="020B0609020204030204" pitchFamily="49" charset="0"/>
              </a:rPr>
              <a:t>fct</a:t>
            </a:r>
            <a:r>
              <a:rPr lang="en-US" sz="1600" dirty="0">
                <a:solidFill>
                  <a:srgbClr val="008000"/>
                </a:solidFill>
                <a:highlight>
                  <a:srgbClr val="FFFF00"/>
                </a:highlight>
                <a:latin typeface="Consolas" panose="020B0609020204030204" pitchFamily="49" charset="0"/>
              </a:rPr>
              <a:t> invocation */</a:t>
            </a:r>
            <a:endParaRPr lang="en-US" sz="1600" dirty="0">
              <a:solidFill>
                <a:srgbClr val="000000"/>
              </a:solidFill>
              <a:highlight>
                <a:srgbClr val="FFFF00"/>
              </a:highlight>
              <a:latin typeface="Consolas" panose="020B0609020204030204" pitchFamily="49" charset="0"/>
            </a:endParaRP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prn_message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008000"/>
                </a:solidFill>
                <a:highlight>
                  <a:srgbClr val="FFFF00"/>
                </a:highlight>
                <a:latin typeface="Consolas" panose="020B0609020204030204" pitchFamily="49" charset="0"/>
              </a:rPr>
              <a:t>/* </a:t>
            </a:r>
            <a:r>
              <a:rPr lang="en-US" sz="1600" dirty="0" err="1">
                <a:solidFill>
                  <a:srgbClr val="008000"/>
                </a:solidFill>
                <a:highlight>
                  <a:srgbClr val="FFFF00"/>
                </a:highlight>
                <a:latin typeface="Consolas" panose="020B0609020204030204" pitchFamily="49" charset="0"/>
              </a:rPr>
              <a:t>fct</a:t>
            </a:r>
            <a:r>
              <a:rPr lang="en-US" sz="1600" dirty="0">
                <a:solidFill>
                  <a:srgbClr val="008000"/>
                </a:solidFill>
                <a:highlight>
                  <a:srgbClr val="FFFF00"/>
                </a:highlight>
                <a:latin typeface="Consolas" panose="020B0609020204030204" pitchFamily="49" charset="0"/>
              </a:rPr>
              <a:t> definition */</a:t>
            </a:r>
            <a:endParaRPr lang="en-US" sz="1600" dirty="0">
              <a:solidFill>
                <a:srgbClr val="000000"/>
              </a:solidFill>
              <a:highlight>
                <a:srgbClr val="FFFF00"/>
              </a:highlight>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printf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message for you: "</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printf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"Have a nice day!\n"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FF6788D-C79C-487F-8368-CCF317503496}"/>
              </a:ext>
            </a:extLst>
          </p:cNvPr>
          <p:cNvSpPr>
            <a:spLocks noGrp="1" noChangeArrowheads="1"/>
          </p:cNvSpPr>
          <p:nvPr>
            <p:ph type="title"/>
          </p:nvPr>
        </p:nvSpPr>
        <p:spPr/>
        <p:txBody>
          <a:bodyPr/>
          <a:lstStyle/>
          <a:p>
            <a:pPr algn="ctr"/>
            <a:r>
              <a:rPr lang="en-US" altLang="en-US"/>
              <a:t>Form of a Function Definition</a:t>
            </a:r>
          </a:p>
        </p:txBody>
      </p:sp>
      <p:sp>
        <p:nvSpPr>
          <p:cNvPr id="51204" name="Text Box 4">
            <a:extLst>
              <a:ext uri="{FF2B5EF4-FFF2-40B4-BE49-F238E27FC236}">
                <a16:creationId xmlns:a16="http://schemas.microsoft.com/office/drawing/2014/main" id="{23420052-282F-43F2-8DD3-F15695A6C4A6}"/>
              </a:ext>
            </a:extLst>
          </p:cNvPr>
          <p:cNvSpPr txBox="1">
            <a:spLocks noChangeArrowheads="1"/>
          </p:cNvSpPr>
          <p:nvPr/>
        </p:nvSpPr>
        <p:spPr bwMode="auto">
          <a:xfrm>
            <a:off x="1431925" y="2022475"/>
            <a:ext cx="756285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type function_name ( parameter type list )</a:t>
            </a:r>
          </a:p>
          <a:p>
            <a:r>
              <a:rPr lang="en-US" altLang="en-US"/>
              <a:t>{</a:t>
            </a:r>
          </a:p>
          <a:p>
            <a:r>
              <a:rPr lang="en-US" altLang="en-US"/>
              <a:t>    declarations</a:t>
            </a:r>
          </a:p>
          <a:p>
            <a:r>
              <a:rPr lang="en-US" altLang="en-US"/>
              <a:t>    statements</a:t>
            </a:r>
          </a:p>
          <a:p>
            <a:r>
              <a:rPr lang="en-US" altLang="en-US"/>
              <a:t>} </a:t>
            </a:r>
            <a:r>
              <a:rPr lang="en-US" altLang="en-US">
                <a:solidFill>
                  <a:srgbClr val="FF9966"/>
                </a:solidFill>
              </a:rPr>
              <a:t>		</a:t>
            </a:r>
          </a:p>
          <a:p>
            <a:r>
              <a:rPr lang="en-US" altLang="en-US">
                <a:solidFill>
                  <a:srgbClr val="FF9966"/>
                </a:solidFill>
              </a:rPr>
              <a:t>		Some Terminology</a:t>
            </a:r>
          </a:p>
          <a:p>
            <a:r>
              <a:rPr lang="en-US" altLang="en-US">
                <a:solidFill>
                  <a:srgbClr val="FF9966"/>
                </a:solidFill>
              </a:rPr>
              <a:t>Header:</a:t>
            </a:r>
            <a:r>
              <a:rPr lang="en-US" altLang="en-US"/>
              <a:t>  	Everything before the first brace.</a:t>
            </a:r>
          </a:p>
          <a:p>
            <a:r>
              <a:rPr lang="en-US" altLang="en-US">
                <a:solidFill>
                  <a:srgbClr val="FF9966"/>
                </a:solidFill>
              </a:rPr>
              <a:t>Body:	</a:t>
            </a:r>
            <a:r>
              <a:rPr lang="en-US" altLang="en-US"/>
              <a:t>	Everything between the braces.</a:t>
            </a:r>
          </a:p>
          <a:p>
            <a:r>
              <a:rPr lang="en-US" altLang="en-US">
                <a:solidFill>
                  <a:srgbClr val="FF9966"/>
                </a:solidFill>
              </a:rPr>
              <a:t>Type:	</a:t>
            </a:r>
            <a:r>
              <a:rPr lang="en-US" altLang="en-US"/>
              <a:t>	Type of the value returned by the function.</a:t>
            </a:r>
          </a:p>
          <a:p>
            <a:r>
              <a:rPr lang="en-US" altLang="en-US">
                <a:solidFill>
                  <a:srgbClr val="FF9966"/>
                </a:solidFill>
              </a:rPr>
              <a:t>Parameter List:</a:t>
            </a:r>
            <a:r>
              <a:rPr lang="en-US" altLang="en-US"/>
              <a:t>  A list of identifiers that provide information</a:t>
            </a:r>
          </a:p>
          <a:p>
            <a:r>
              <a:rPr lang="en-US" altLang="en-US"/>
              <a:t>		   for use within the body of the function.</a:t>
            </a:r>
          </a:p>
          <a:p>
            <a:r>
              <a:rPr lang="en-US" altLang="en-US"/>
              <a:t>		   Also called </a:t>
            </a:r>
            <a:r>
              <a:rPr lang="en-US" altLang="en-US">
                <a:solidFill>
                  <a:srgbClr val="FF0000"/>
                </a:solidFill>
              </a:rPr>
              <a:t>formal parameters</a:t>
            </a:r>
            <a:r>
              <a:rPr lang="en-US" alt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3F938AD-C37C-4193-8EE2-889C1E5DE43E}"/>
              </a:ext>
            </a:extLst>
          </p:cNvPr>
          <p:cNvSpPr>
            <a:spLocks noGrp="1" noChangeArrowheads="1"/>
          </p:cNvSpPr>
          <p:nvPr>
            <p:ph type="title"/>
          </p:nvPr>
        </p:nvSpPr>
        <p:spPr/>
        <p:txBody>
          <a:bodyPr/>
          <a:lstStyle/>
          <a:p>
            <a:pPr algn="ctr"/>
            <a:r>
              <a:rPr lang="en-US" altLang="en-US" sz="5400"/>
              <a:t>The </a:t>
            </a:r>
            <a:r>
              <a:rPr lang="en-US" altLang="en-US" sz="5400">
                <a:solidFill>
                  <a:schemeClr val="accent1"/>
                </a:solidFill>
              </a:rPr>
              <a:t>return</a:t>
            </a:r>
            <a:r>
              <a:rPr lang="en-US" altLang="en-US" sz="5400"/>
              <a:t> Statement</a:t>
            </a:r>
          </a:p>
        </p:txBody>
      </p:sp>
      <p:sp>
        <p:nvSpPr>
          <p:cNvPr id="54275" name="Rectangle 3">
            <a:extLst>
              <a:ext uri="{FF2B5EF4-FFF2-40B4-BE49-F238E27FC236}">
                <a16:creationId xmlns:a16="http://schemas.microsoft.com/office/drawing/2014/main" id="{5C805F88-8592-4445-992C-C27CD13DAC33}"/>
              </a:ext>
            </a:extLst>
          </p:cNvPr>
          <p:cNvSpPr>
            <a:spLocks noGrp="1" noChangeArrowheads="1"/>
          </p:cNvSpPr>
          <p:nvPr>
            <p:ph idx="1"/>
          </p:nvPr>
        </p:nvSpPr>
        <p:spPr/>
        <p:txBody>
          <a:bodyPr/>
          <a:lstStyle/>
          <a:p>
            <a:pPr>
              <a:lnSpc>
                <a:spcPct val="90000"/>
              </a:lnSpc>
            </a:pPr>
            <a:r>
              <a:rPr lang="en-US" altLang="en-US" sz="2800"/>
              <a:t>When a return statement is executed, program control is immediately passed back to the calling environment.</a:t>
            </a:r>
          </a:p>
          <a:p>
            <a:pPr lvl="1">
              <a:lnSpc>
                <a:spcPct val="90000"/>
              </a:lnSpc>
            </a:pPr>
            <a:r>
              <a:rPr lang="en-US" altLang="en-US" sz="2400"/>
              <a:t>If an expression follows the keyword </a:t>
            </a:r>
            <a:r>
              <a:rPr lang="en-US" altLang="en-US" sz="2400">
                <a:solidFill>
                  <a:schemeClr val="accent1"/>
                </a:solidFill>
              </a:rPr>
              <a:t>return</a:t>
            </a:r>
            <a:r>
              <a:rPr lang="en-US" altLang="en-US" sz="2400"/>
              <a:t>, the value of the expression is returned to the calling environment as well.</a:t>
            </a:r>
          </a:p>
          <a:p>
            <a:pPr lvl="1">
              <a:lnSpc>
                <a:spcPct val="90000"/>
              </a:lnSpc>
              <a:buFontTx/>
              <a:buNone/>
            </a:pPr>
            <a:r>
              <a:rPr lang="en-US" altLang="en-US" sz="2400"/>
              <a:t>			</a:t>
            </a:r>
            <a:r>
              <a:rPr lang="en-US" altLang="en-US">
                <a:solidFill>
                  <a:schemeClr val="accent1"/>
                </a:solidFill>
              </a:rPr>
              <a:t>return;</a:t>
            </a:r>
          </a:p>
          <a:p>
            <a:pPr lvl="1">
              <a:lnSpc>
                <a:spcPct val="90000"/>
              </a:lnSpc>
              <a:buFontTx/>
              <a:buNone/>
            </a:pPr>
            <a:r>
              <a:rPr lang="en-US" altLang="en-US"/>
              <a:t>			</a:t>
            </a:r>
            <a:r>
              <a:rPr lang="en-US" altLang="en-US">
                <a:solidFill>
                  <a:schemeClr val="accent1"/>
                </a:solidFill>
              </a:rPr>
              <a:t>return expression;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EC4B7C3-630E-4CEA-9607-3819D5BB064E}"/>
              </a:ext>
            </a:extLst>
          </p:cNvPr>
          <p:cNvSpPr>
            <a:spLocks noGrp="1" noChangeArrowheads="1"/>
          </p:cNvSpPr>
          <p:nvPr>
            <p:ph type="title"/>
          </p:nvPr>
        </p:nvSpPr>
        <p:spPr/>
        <p:txBody>
          <a:bodyPr/>
          <a:lstStyle/>
          <a:p>
            <a:pPr algn="ctr"/>
            <a:r>
              <a:rPr lang="en-US" altLang="en-US"/>
              <a:t>If There is </a:t>
            </a:r>
            <a:r>
              <a:rPr lang="en-US" altLang="en-US" u="sng"/>
              <a:t>No return</a:t>
            </a:r>
            <a:endParaRPr lang="en-US" altLang="en-US"/>
          </a:p>
        </p:txBody>
      </p:sp>
      <p:sp>
        <p:nvSpPr>
          <p:cNvPr id="55299" name="Rectangle 3">
            <a:extLst>
              <a:ext uri="{FF2B5EF4-FFF2-40B4-BE49-F238E27FC236}">
                <a16:creationId xmlns:a16="http://schemas.microsoft.com/office/drawing/2014/main" id="{4FB5C628-AB83-4ED1-8109-2CDECBC590F8}"/>
              </a:ext>
            </a:extLst>
          </p:cNvPr>
          <p:cNvSpPr>
            <a:spLocks noGrp="1" noChangeArrowheads="1"/>
          </p:cNvSpPr>
          <p:nvPr>
            <p:ph idx="1"/>
          </p:nvPr>
        </p:nvSpPr>
        <p:spPr/>
        <p:txBody>
          <a:bodyPr/>
          <a:lstStyle/>
          <a:p>
            <a:r>
              <a:rPr lang="en-US" altLang="en-US"/>
              <a:t>Control is passed back to the calling environment when the </a:t>
            </a:r>
            <a:r>
              <a:rPr lang="en-US" altLang="en-US">
                <a:solidFill>
                  <a:srgbClr val="FF9966"/>
                </a:solidFill>
              </a:rPr>
              <a:t>closing brace of the body</a:t>
            </a:r>
            <a:r>
              <a:rPr lang="en-US" altLang="en-US"/>
              <a:t> is encountered.</a:t>
            </a:r>
          </a:p>
          <a:p>
            <a:pPr lvl="1"/>
            <a:r>
              <a:rPr lang="en-US" altLang="en-US"/>
              <a:t>Known as “</a:t>
            </a:r>
            <a:r>
              <a:rPr lang="en-US" altLang="en-US">
                <a:solidFill>
                  <a:srgbClr val="FF9966"/>
                </a:solidFill>
              </a:rPr>
              <a:t>falling of the end</a:t>
            </a:r>
            <a:r>
              <a:rPr lang="en-US" altLang="en-US"/>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905F782D-5A55-47DC-A979-2DB1697092EE}"/>
              </a:ext>
            </a:extLst>
          </p:cNvPr>
          <p:cNvSpPr txBox="1">
            <a:spLocks noChangeArrowheads="1"/>
          </p:cNvSpPr>
          <p:nvPr/>
        </p:nvSpPr>
        <p:spPr bwMode="auto">
          <a:xfrm>
            <a:off x="2286000" y="0"/>
            <a:ext cx="4084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FF5050"/>
                </a:solidFill>
              </a:rPr>
              <a:t>Demo Program – Using a Function </a:t>
            </a:r>
          </a:p>
          <a:p>
            <a:pPr algn="ctr"/>
            <a:r>
              <a:rPr lang="en-US" altLang="en-US" sz="2000">
                <a:solidFill>
                  <a:srgbClr val="FF5050"/>
                </a:solidFill>
              </a:rPr>
              <a:t>to Calculate the Minimum of 2 Values</a:t>
            </a:r>
          </a:p>
        </p:txBody>
      </p:sp>
      <p:sp>
        <p:nvSpPr>
          <p:cNvPr id="56323" name="Text Box 3">
            <a:extLst>
              <a:ext uri="{FF2B5EF4-FFF2-40B4-BE49-F238E27FC236}">
                <a16:creationId xmlns:a16="http://schemas.microsoft.com/office/drawing/2014/main" id="{D5BF3A82-21B6-44B3-84E1-43207A7E5FDE}"/>
              </a:ext>
            </a:extLst>
          </p:cNvPr>
          <p:cNvSpPr txBox="1">
            <a:spLocks noChangeArrowheads="1"/>
          </p:cNvSpPr>
          <p:nvPr/>
        </p:nvSpPr>
        <p:spPr bwMode="auto">
          <a:xfrm>
            <a:off x="838200" y="1066800"/>
            <a:ext cx="512191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stdio.h</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sv-SE" sz="1600" dirty="0">
                <a:solidFill>
                  <a:srgbClr val="0000FF"/>
                </a:solidFill>
                <a:highlight>
                  <a:srgbClr val="FFFF00"/>
                </a:highlight>
                <a:latin typeface="Consolas" panose="020B0609020204030204" pitchFamily="49" charset="0"/>
              </a:rPr>
              <a:t>int</a:t>
            </a:r>
            <a:r>
              <a:rPr lang="sv-SE" sz="1600" dirty="0">
                <a:solidFill>
                  <a:srgbClr val="000000"/>
                </a:solidFill>
                <a:highlight>
                  <a:srgbClr val="FFFF00"/>
                </a:highlight>
                <a:latin typeface="Consolas" panose="020B0609020204030204" pitchFamily="49" charset="0"/>
              </a:rPr>
              <a:t>  min(</a:t>
            </a:r>
            <a:r>
              <a:rPr lang="sv-SE" sz="1600" dirty="0">
                <a:solidFill>
                  <a:srgbClr val="0000FF"/>
                </a:solidFill>
                <a:highlight>
                  <a:srgbClr val="FFFF00"/>
                </a:highlight>
                <a:latin typeface="Consolas" panose="020B0609020204030204" pitchFamily="49" charset="0"/>
              </a:rPr>
              <a:t>int</a:t>
            </a:r>
            <a:r>
              <a:rPr lang="sv-SE" sz="1600" dirty="0">
                <a:solidFill>
                  <a:srgbClr val="000000"/>
                </a:solidFill>
                <a:highlight>
                  <a:srgbClr val="FFFF00"/>
                </a:highlight>
                <a:latin typeface="Consolas" panose="020B0609020204030204" pitchFamily="49" charset="0"/>
              </a:rPr>
              <a:t> </a:t>
            </a:r>
            <a:r>
              <a:rPr lang="sv-SE" sz="1600" dirty="0">
                <a:solidFill>
                  <a:srgbClr val="808080"/>
                </a:solidFill>
                <a:highlight>
                  <a:srgbClr val="FFFF00"/>
                </a:highlight>
                <a:latin typeface="Consolas" panose="020B0609020204030204" pitchFamily="49" charset="0"/>
              </a:rPr>
              <a:t>a</a:t>
            </a:r>
            <a:r>
              <a:rPr lang="sv-SE" sz="1600" dirty="0">
                <a:solidFill>
                  <a:srgbClr val="000000"/>
                </a:solidFill>
                <a:highlight>
                  <a:srgbClr val="FFFF00"/>
                </a:highlight>
                <a:latin typeface="Consolas" panose="020B0609020204030204" pitchFamily="49" charset="0"/>
              </a:rPr>
              <a:t>, </a:t>
            </a:r>
            <a:r>
              <a:rPr lang="sv-SE" sz="1600" dirty="0">
                <a:solidFill>
                  <a:srgbClr val="0000FF"/>
                </a:solidFill>
                <a:highlight>
                  <a:srgbClr val="FFFF00"/>
                </a:highlight>
                <a:latin typeface="Consolas" panose="020B0609020204030204" pitchFamily="49" charset="0"/>
              </a:rPr>
              <a:t>int</a:t>
            </a:r>
            <a:r>
              <a:rPr lang="sv-SE" sz="1600" dirty="0">
                <a:solidFill>
                  <a:srgbClr val="000000"/>
                </a:solidFill>
                <a:highlight>
                  <a:srgbClr val="FFFF00"/>
                </a:highlight>
                <a:latin typeface="Consolas" panose="020B0609020204030204" pitchFamily="49" charset="0"/>
              </a:rPr>
              <a:t> </a:t>
            </a:r>
            <a:r>
              <a:rPr lang="sv-SE" sz="1600" dirty="0">
                <a:solidFill>
                  <a:srgbClr val="808080"/>
                </a:solidFill>
                <a:highlight>
                  <a:srgbClr val="FFFF00"/>
                </a:highlight>
                <a:latin typeface="Consolas" panose="020B0609020204030204" pitchFamily="49" charset="0"/>
              </a:rPr>
              <a:t>b</a:t>
            </a:r>
            <a:r>
              <a:rPr lang="sv-SE" sz="1600" dirty="0">
                <a:solidFill>
                  <a:srgbClr val="000000"/>
                </a:solidFill>
                <a:highlight>
                  <a:srgbClr val="FFFF00"/>
                </a:highligh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j, k, m;</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"Input two integers :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scanf_s</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 %d %d"</a:t>
            </a:r>
            <a:r>
              <a:rPr lang="en-US" sz="1600" dirty="0">
                <a:solidFill>
                  <a:srgbClr val="000000"/>
                </a:solidFill>
                <a:latin typeface="Consolas" panose="020B0609020204030204" pitchFamily="49" charset="0"/>
              </a:rPr>
              <a:t>, &amp;j, &amp;k);</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m = min(j, k);</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nOf</a:t>
            </a:r>
            <a:r>
              <a:rPr lang="en-US" sz="1600" dirty="0">
                <a:solidFill>
                  <a:srgbClr val="A31515"/>
                </a:solidFill>
                <a:latin typeface="Consolas" panose="020B0609020204030204" pitchFamily="49" charset="0"/>
              </a:rPr>
              <a:t> the two values %d and %d,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"the minimum is %d.\n\n"</a:t>
            </a:r>
            <a:r>
              <a:rPr lang="en-US" sz="1600" dirty="0">
                <a:solidFill>
                  <a:srgbClr val="000000"/>
                </a:solidFill>
                <a:latin typeface="Consolas" panose="020B0609020204030204" pitchFamily="49" charset="0"/>
              </a:rPr>
              <a:t>, j, k, m);</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sv-SE" sz="1600" dirty="0">
                <a:solidFill>
                  <a:srgbClr val="0000FF"/>
                </a:solidFill>
                <a:highlight>
                  <a:srgbClr val="FFFF00"/>
                </a:highlight>
                <a:latin typeface="Consolas" panose="020B0609020204030204" pitchFamily="49" charset="0"/>
              </a:rPr>
              <a:t>int</a:t>
            </a:r>
            <a:r>
              <a:rPr lang="sv-SE" sz="1600" dirty="0">
                <a:solidFill>
                  <a:srgbClr val="000000"/>
                </a:solidFill>
                <a:highlight>
                  <a:srgbClr val="FFFF00"/>
                </a:highlight>
                <a:latin typeface="Consolas" panose="020B0609020204030204" pitchFamily="49" charset="0"/>
              </a:rPr>
              <a:t> min(</a:t>
            </a:r>
            <a:r>
              <a:rPr lang="sv-SE" sz="1600" dirty="0">
                <a:solidFill>
                  <a:srgbClr val="0000FF"/>
                </a:solidFill>
                <a:highlight>
                  <a:srgbClr val="FFFF00"/>
                </a:highlight>
                <a:latin typeface="Consolas" panose="020B0609020204030204" pitchFamily="49" charset="0"/>
              </a:rPr>
              <a:t>int</a:t>
            </a:r>
            <a:r>
              <a:rPr lang="sv-SE" sz="1600" dirty="0">
                <a:solidFill>
                  <a:srgbClr val="000000"/>
                </a:solidFill>
                <a:highlight>
                  <a:srgbClr val="FFFF00"/>
                </a:highlight>
                <a:latin typeface="Consolas" panose="020B0609020204030204" pitchFamily="49" charset="0"/>
              </a:rPr>
              <a:t> </a:t>
            </a:r>
            <a:r>
              <a:rPr lang="sv-SE" sz="1600" dirty="0">
                <a:solidFill>
                  <a:srgbClr val="808080"/>
                </a:solidFill>
                <a:highlight>
                  <a:srgbClr val="FFFF00"/>
                </a:highlight>
                <a:latin typeface="Consolas" panose="020B0609020204030204" pitchFamily="49" charset="0"/>
              </a:rPr>
              <a:t>a</a:t>
            </a:r>
            <a:r>
              <a:rPr lang="sv-SE" sz="1600" dirty="0">
                <a:solidFill>
                  <a:srgbClr val="000000"/>
                </a:solidFill>
                <a:highlight>
                  <a:srgbClr val="FFFF00"/>
                </a:highlight>
                <a:latin typeface="Consolas" panose="020B0609020204030204" pitchFamily="49" charset="0"/>
              </a:rPr>
              <a:t>, </a:t>
            </a:r>
            <a:r>
              <a:rPr lang="sv-SE" sz="1600" dirty="0">
                <a:solidFill>
                  <a:srgbClr val="0000FF"/>
                </a:solidFill>
                <a:highlight>
                  <a:srgbClr val="FFFF00"/>
                </a:highlight>
                <a:latin typeface="Consolas" panose="020B0609020204030204" pitchFamily="49" charset="0"/>
              </a:rPr>
              <a:t>int</a:t>
            </a:r>
            <a:r>
              <a:rPr lang="sv-SE" sz="1600" dirty="0">
                <a:solidFill>
                  <a:srgbClr val="000000"/>
                </a:solidFill>
                <a:highlight>
                  <a:srgbClr val="FFFF00"/>
                </a:highlight>
                <a:latin typeface="Consolas" panose="020B0609020204030204" pitchFamily="49" charset="0"/>
              </a:rPr>
              <a:t> </a:t>
            </a:r>
            <a:r>
              <a:rPr lang="sv-SE" sz="1600" dirty="0">
                <a:solidFill>
                  <a:srgbClr val="808080"/>
                </a:solidFill>
                <a:highlight>
                  <a:srgbClr val="FFFF00"/>
                </a:highlight>
                <a:latin typeface="Consolas" panose="020B0609020204030204" pitchFamily="49" charset="0"/>
              </a:rPr>
              <a:t>b</a:t>
            </a:r>
            <a:r>
              <a:rPr lang="sv-SE"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dirty="0">
                <a:solidFill>
                  <a:srgbClr val="000000"/>
                </a:solidFill>
                <a:latin typeface="Consolas" panose="020B0609020204030204" pitchFamily="49" charset="0"/>
              </a:rPr>
              <a:t> &lt; </a:t>
            </a:r>
            <a:r>
              <a:rPr lang="en-US" sz="1600" dirty="0">
                <a:solidFill>
                  <a:srgbClr val="808080"/>
                </a:solidFill>
                <a:latin typeface="Consolas" panose="020B0609020204030204" pitchFamily="49" charset="0"/>
              </a:rPr>
              <a:t>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altLang="en-US"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1170F19-A0CB-48C1-B8BF-E609CAD1C235}"/>
              </a:ext>
            </a:extLst>
          </p:cNvPr>
          <p:cNvSpPr>
            <a:spLocks noGrp="1" noChangeArrowheads="1"/>
          </p:cNvSpPr>
          <p:nvPr>
            <p:ph type="title"/>
          </p:nvPr>
        </p:nvSpPr>
        <p:spPr/>
        <p:txBody>
          <a:bodyPr/>
          <a:lstStyle/>
          <a:p>
            <a:pPr algn="ctr"/>
            <a:r>
              <a:rPr lang="en-US" altLang="en-US"/>
              <a:t>Function Prototypes</a:t>
            </a:r>
          </a:p>
        </p:txBody>
      </p:sp>
      <p:sp>
        <p:nvSpPr>
          <p:cNvPr id="29699" name="Rectangle 3">
            <a:extLst>
              <a:ext uri="{FF2B5EF4-FFF2-40B4-BE49-F238E27FC236}">
                <a16:creationId xmlns:a16="http://schemas.microsoft.com/office/drawing/2014/main" id="{A1DC4F82-9E23-4B23-926E-C7D492B31DFB}"/>
              </a:ext>
            </a:extLst>
          </p:cNvPr>
          <p:cNvSpPr>
            <a:spLocks noGrp="1" noChangeArrowheads="1"/>
          </p:cNvSpPr>
          <p:nvPr>
            <p:ph idx="1"/>
          </p:nvPr>
        </p:nvSpPr>
        <p:spPr/>
        <p:txBody>
          <a:bodyPr/>
          <a:lstStyle/>
          <a:p>
            <a:pPr>
              <a:lnSpc>
                <a:spcPct val="90000"/>
              </a:lnSpc>
            </a:pPr>
            <a:r>
              <a:rPr lang="en-US" altLang="en-US" sz="2800"/>
              <a:t>A function prototype tells the compiler:</a:t>
            </a:r>
          </a:p>
          <a:p>
            <a:pPr lvl="1">
              <a:lnSpc>
                <a:spcPct val="90000"/>
              </a:lnSpc>
            </a:pPr>
            <a:r>
              <a:rPr lang="en-US" altLang="en-US" sz="2400"/>
              <a:t>The </a:t>
            </a:r>
            <a:r>
              <a:rPr lang="en-US" altLang="en-US" sz="2400">
                <a:solidFill>
                  <a:srgbClr val="FF5050"/>
                </a:solidFill>
              </a:rPr>
              <a:t>number</a:t>
            </a:r>
            <a:r>
              <a:rPr lang="en-US" altLang="en-US" sz="2400"/>
              <a:t> and </a:t>
            </a:r>
            <a:r>
              <a:rPr lang="en-US" altLang="en-US" sz="2400">
                <a:solidFill>
                  <a:srgbClr val="FF5050"/>
                </a:solidFill>
              </a:rPr>
              <a:t>type</a:t>
            </a:r>
            <a:r>
              <a:rPr lang="en-US" altLang="en-US" sz="2400"/>
              <a:t> of </a:t>
            </a:r>
            <a:r>
              <a:rPr lang="en-US" altLang="en-US" sz="2400">
                <a:solidFill>
                  <a:srgbClr val="FF9966"/>
                </a:solidFill>
              </a:rPr>
              <a:t>arguments</a:t>
            </a:r>
            <a:r>
              <a:rPr lang="en-US" altLang="en-US" sz="2400"/>
              <a:t> that are to be passed to the function.</a:t>
            </a:r>
          </a:p>
          <a:p>
            <a:pPr lvl="1">
              <a:lnSpc>
                <a:spcPct val="90000"/>
              </a:lnSpc>
            </a:pPr>
            <a:r>
              <a:rPr lang="en-US" altLang="en-US" sz="2400"/>
              <a:t>The </a:t>
            </a:r>
            <a:r>
              <a:rPr lang="en-US" altLang="en-US" sz="2400">
                <a:solidFill>
                  <a:srgbClr val="FF5050"/>
                </a:solidFill>
              </a:rPr>
              <a:t>type</a:t>
            </a:r>
            <a:r>
              <a:rPr lang="en-US" altLang="en-US" sz="2400"/>
              <a:t> of the </a:t>
            </a:r>
            <a:r>
              <a:rPr lang="en-US" altLang="en-US" sz="2400">
                <a:solidFill>
                  <a:srgbClr val="FF9966"/>
                </a:solidFill>
              </a:rPr>
              <a:t>value</a:t>
            </a:r>
            <a:r>
              <a:rPr lang="en-US" altLang="en-US" sz="2400"/>
              <a:t> that is to be </a:t>
            </a:r>
            <a:r>
              <a:rPr lang="en-US" altLang="en-US" sz="2400">
                <a:solidFill>
                  <a:srgbClr val="FF9966"/>
                </a:solidFill>
              </a:rPr>
              <a:t>returned</a:t>
            </a:r>
            <a:r>
              <a:rPr lang="en-US" altLang="en-US" sz="2400"/>
              <a:t> by the function.</a:t>
            </a:r>
          </a:p>
          <a:p>
            <a:pPr>
              <a:lnSpc>
                <a:spcPct val="90000"/>
              </a:lnSpc>
            </a:pPr>
            <a:r>
              <a:rPr lang="en-US" altLang="en-US" sz="2800"/>
              <a:t>General Form of a Function Prototype</a:t>
            </a:r>
          </a:p>
          <a:p>
            <a:pPr>
              <a:lnSpc>
                <a:spcPct val="90000"/>
              </a:lnSpc>
              <a:buFont typeface="Monotype Sorts" pitchFamily="2" charset="2"/>
              <a:buNone/>
            </a:pPr>
            <a:r>
              <a:rPr lang="en-US" altLang="en-US" sz="2400">
                <a:solidFill>
                  <a:srgbClr val="FF5050"/>
                </a:solidFill>
              </a:rPr>
              <a:t>type</a:t>
            </a:r>
            <a:r>
              <a:rPr lang="en-US" altLang="en-US" sz="2400"/>
              <a:t> </a:t>
            </a:r>
            <a:r>
              <a:rPr lang="en-US" altLang="en-US" sz="2400">
                <a:solidFill>
                  <a:srgbClr val="FF9966"/>
                </a:solidFill>
              </a:rPr>
              <a:t>function_name</a:t>
            </a:r>
            <a:r>
              <a:rPr lang="en-US" altLang="en-US" sz="2400"/>
              <a:t>( </a:t>
            </a:r>
            <a:r>
              <a:rPr lang="en-US" altLang="en-US" sz="2400">
                <a:solidFill>
                  <a:srgbClr val="FF5050"/>
                </a:solidFill>
              </a:rPr>
              <a:t>parameter type list</a:t>
            </a:r>
            <a:r>
              <a:rPr lang="en-US" altLang="en-US" sz="240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801</TotalTime>
  <Words>3955</Words>
  <Application>Microsoft Office PowerPoint</Application>
  <PresentationFormat>On-screen Show (4:3)</PresentationFormat>
  <Paragraphs>403</Paragraphs>
  <Slides>29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Calibri</vt:lpstr>
      <vt:lpstr>Consolas</vt:lpstr>
      <vt:lpstr>Courier New</vt:lpstr>
      <vt:lpstr>Monotype Sorts</vt:lpstr>
      <vt:lpstr>Times New Roman</vt:lpstr>
      <vt:lpstr>Tw Cen MT</vt:lpstr>
      <vt:lpstr>Tw Cen MT Condensed</vt:lpstr>
      <vt:lpstr>Wingdings 3</vt:lpstr>
      <vt:lpstr>Integral</vt:lpstr>
      <vt:lpstr>C programming-functions,arrays and pointers</vt:lpstr>
      <vt:lpstr>Structured Programming</vt:lpstr>
      <vt:lpstr>Top-Down Design Using Functions</vt:lpstr>
      <vt:lpstr>Function Definitions,  Prototypes, and Calls </vt:lpstr>
      <vt:lpstr>Form of a Function Definition</vt:lpstr>
      <vt:lpstr>The return Statement</vt:lpstr>
      <vt:lpstr>If There is No return</vt:lpstr>
      <vt:lpstr>PowerPoint Presentation</vt:lpstr>
      <vt:lpstr>Function Prototypes</vt:lpstr>
      <vt:lpstr>Examples of Function Prototypes</vt:lpstr>
      <vt:lpstr>The Keyword void </vt:lpstr>
      <vt:lpstr>Function Invocation</vt:lpstr>
      <vt:lpstr>Call-by-Value</vt:lpstr>
      <vt:lpstr>PowerPoint Presentation</vt:lpstr>
      <vt:lpstr>PowerPoint Presentation</vt:lpstr>
      <vt:lpstr>PowerPoint Presentation</vt:lpstr>
      <vt:lpstr>Common Programming Errors</vt:lpstr>
      <vt:lpstr>Function Style</vt:lpstr>
      <vt:lpstr>Arrays and Pointers</vt:lpstr>
      <vt:lpstr>C Arrays and Pointers</vt:lpstr>
      <vt:lpstr>   The Basics</vt:lpstr>
      <vt:lpstr>   Example Code</vt:lpstr>
      <vt:lpstr>    Arrays and Pointers</vt:lpstr>
      <vt:lpstr>    Using Pointers with Arrays</vt:lpstr>
      <vt:lpstr>  Iterating Through the Array</vt:lpstr>
      <vt:lpstr>  Array Example Using a Pointer</vt:lpstr>
      <vt:lpstr>  Multidimensional Arrays</vt:lpstr>
      <vt:lpstr>  Passing Arrays</vt:lpstr>
      <vt:lpstr>Questions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programming-Loops,Fuctions and Structures</dc:title>
  <dc:creator>Yogita Shangari</dc:creator>
  <cp:lastModifiedBy>Navya krishna Gottimukkala</cp:lastModifiedBy>
  <cp:revision>29</cp:revision>
  <dcterms:created xsi:type="dcterms:W3CDTF">2020-10-14T01:46:24Z</dcterms:created>
  <dcterms:modified xsi:type="dcterms:W3CDTF">2021-09-17T15:05:34Z</dcterms:modified>
</cp:coreProperties>
</file>