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5"/>
  </p:notesMasterIdLst>
  <p:sldIdLst>
    <p:sldId id="256" r:id="rId3"/>
    <p:sldId id="32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23" r:id="rId14"/>
    <p:sldId id="257" r:id="rId15"/>
    <p:sldId id="258" r:id="rId16"/>
    <p:sldId id="308" r:id="rId17"/>
    <p:sldId id="310" r:id="rId18"/>
    <p:sldId id="313" r:id="rId19"/>
    <p:sldId id="259" r:id="rId20"/>
    <p:sldId id="311" r:id="rId21"/>
    <p:sldId id="260" r:id="rId22"/>
    <p:sldId id="261" r:id="rId23"/>
    <p:sldId id="314" r:id="rId24"/>
    <p:sldId id="262" r:id="rId25"/>
    <p:sldId id="266" r:id="rId26"/>
    <p:sldId id="289" r:id="rId27"/>
    <p:sldId id="290" r:id="rId28"/>
    <p:sldId id="316" r:id="rId29"/>
    <p:sldId id="317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D4AE78-116B-43CB-BDDD-DA1CC0776938}">
          <p14:sldIdLst>
            <p14:sldId id="256"/>
            <p14:sldId id="32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23"/>
            <p14:sldId id="257"/>
            <p14:sldId id="258"/>
            <p14:sldId id="308"/>
            <p14:sldId id="310"/>
            <p14:sldId id="313"/>
            <p14:sldId id="259"/>
            <p14:sldId id="311"/>
            <p14:sldId id="260"/>
            <p14:sldId id="261"/>
            <p14:sldId id="314"/>
            <p14:sldId id="262"/>
            <p14:sldId id="266"/>
            <p14:sldId id="289"/>
            <p14:sldId id="290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7063-ABE9-4A10-8684-0BC73F720A51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79E3-4093-46BC-BC86-9162CCAD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8A61-0F47-4FA4-8ADE-D7D42862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AEA55-C561-4853-B0C5-700DB3B0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9B1D-57CB-4AD2-BDA5-BBBF8BCC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11AD-28F3-4E14-B24F-689FDA4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26C3-2798-4A11-93D3-3906BA5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191-9D22-410C-A73B-380263B9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756F-38C6-4CD9-A322-4909387D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B1B0-6E8B-4391-88FA-CB2F0177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82AC-47DA-49B3-A9D0-9C23FD4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3EE1-503D-42EF-93F4-F6C6F988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22EC-0A14-403E-BBD6-7761118B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5AE55-7E70-419D-9013-694B741C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3FE6-B3E8-408A-A360-2839A55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5D21-73FB-4AE3-B9CB-15194B88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0F0C-2E66-4891-B902-A962506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9960-8A52-4462-AA8B-F7482211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B9F2-77D6-4B02-8B62-E10B3766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43AE-DB35-4EA8-B36C-DA2F2763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78A2-5818-425F-994A-D0BB0AC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B105-ACC6-443B-BBA4-04EE825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5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4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35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671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9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F935-C223-4991-B0F4-11478DAD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0494-E0CF-444A-ADC6-5035E912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7C5C-D106-438A-BD3F-C26FEDA8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E90E-9D58-47F8-AF6F-3B271DA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2876-B3F8-4C79-8741-1748ABF7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9D06-557A-4292-B04E-7E46F59A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0814-C4DD-4866-8BCF-FDDAB0DB6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6DBB-EEB5-48B8-AC9E-2E6433C3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A213-5178-4F76-9AF1-C0450C53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796C-92AA-4262-BD83-1DD34C1A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8EA9-88A3-40C4-8001-3E281250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250-2ADA-417A-A5BE-83FC017B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4D75-9581-4F3C-99E8-BC52E95F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8F07D-B75C-49C6-97E6-2828D07D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FED8-6F8C-4B1C-87C5-6280A7439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4A852-1ABE-430D-B2FF-E86339B2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8AC0D-2652-496B-92EF-7EE868A5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E88EE-29C1-4555-9DBD-EE78E5AC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B4DB0-BE23-47DA-B24F-3BB6874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34B-5249-44B3-9090-14B97F29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37F53-D897-4799-92FE-A9D78DF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21CD6-6556-4E22-900C-477DEB7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A7EF1-8171-4776-8E2B-ABC4C225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7D8C-5617-403B-B8C9-212DE8D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A949-40E8-4800-A091-79E72E4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AFFC0-C0F0-42D7-8E0A-BDFD8E2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6F39-C873-4917-99B5-14B22ED2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8368-7F27-4449-8809-8AAF6E24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AE93-42BE-4F1A-8BE1-825F4751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7BA7-87CB-45E1-8567-3E678D4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A2E9A-D89A-4D52-BDA5-D8E8EF1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3049-93BA-4C69-B0F4-C22569D2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40F-5AD0-4468-A570-29CC6620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77B24-5717-491B-A37A-E5ED1107D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E8DE6-52C8-4BB2-A72F-F5B11969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B60D-7B20-486E-B513-12D7377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E5EA-265E-4A41-9B4C-EA14027A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E362-8880-4094-9183-EDA26D2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5BFFD-A69C-4527-8645-3342817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B225-B737-43B3-9C69-9A0E8BCE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94FB-B77E-47E9-A371-F1EBFC44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AA04-0066-4105-97CA-B709FEC1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9E97-6023-4136-A15E-96B3C0A4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8F4-4E93-47B4-B109-7680DDBF4EF7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k-statement-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F7E-879C-4375-8117-98EC01542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AB70-E2A8-4DEE-A6E8-78599E9F9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AD6310-25FF-44DD-A4A7-5269F1450C21}"/>
              </a:ext>
            </a:extLst>
          </p:cNvPr>
          <p:cNvSpPr/>
          <p:nvPr/>
        </p:nvSpPr>
        <p:spPr>
          <a:xfrm>
            <a:off x="0" y="45795"/>
            <a:ext cx="12033503" cy="6812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7B513-4643-41EC-8604-C8E8AC9F1D26}"/>
              </a:ext>
            </a:extLst>
          </p:cNvPr>
          <p:cNvSpPr txBox="1"/>
          <p:nvPr/>
        </p:nvSpPr>
        <p:spPr>
          <a:xfrm>
            <a:off x="4968536" y="2610555"/>
            <a:ext cx="729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DECISION CONTROL STATEMENTS</a:t>
            </a:r>
          </a:p>
          <a:p>
            <a:pPr algn="ctr"/>
            <a:r>
              <a:rPr lang="en-US" sz="3600" dirty="0"/>
              <a:t>&amp;</a:t>
            </a:r>
          </a:p>
          <a:p>
            <a:pPr algn="ctr"/>
            <a:r>
              <a:rPr lang="en-US" sz="3600" dirty="0"/>
              <a:t>LOOPS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88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30936"/>
            <a:ext cx="436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C </a:t>
            </a:r>
            <a:r>
              <a:rPr lang="en-US" spc="-825" dirty="0"/>
              <a:t>        </a:t>
            </a:r>
            <a:r>
              <a:rPr spc="-235" dirty="0"/>
              <a:t>Switch</a:t>
            </a:r>
            <a:r>
              <a:rPr spc="-49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423080" y="1463433"/>
            <a:ext cx="4971036" cy="513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6881"/>
            <a:ext cx="20920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9908540" cy="18649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71525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Q1)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make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simple </a:t>
            </a:r>
            <a:r>
              <a:rPr sz="2800" dirty="0">
                <a:latin typeface="Carlito"/>
                <a:cs typeface="Carlito"/>
              </a:rPr>
              <a:t>calculator </a:t>
            </a:r>
            <a:r>
              <a:rPr sz="2800" spc="-15" dirty="0">
                <a:latin typeface="Carlito"/>
                <a:cs typeface="Carlito"/>
              </a:rPr>
              <a:t>using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Switch  </a:t>
            </a:r>
            <a:r>
              <a:rPr sz="2800" spc="-1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Q2)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spc="-10" dirty="0">
                <a:latin typeface="Carlito"/>
                <a:cs typeface="Carlito"/>
              </a:rPr>
              <a:t>largest </a:t>
            </a:r>
            <a:r>
              <a:rPr sz="2800" spc="1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three</a:t>
            </a:r>
            <a:r>
              <a:rPr sz="2800" spc="-2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numbers.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Q3)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check </a:t>
            </a:r>
            <a:r>
              <a:rPr sz="2800" spc="-15" dirty="0">
                <a:latin typeface="Carlito"/>
                <a:cs typeface="Carlito"/>
              </a:rPr>
              <a:t>whether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number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prime </a:t>
            </a:r>
            <a:r>
              <a:rPr sz="2800" spc="15" dirty="0">
                <a:latin typeface="Carlito"/>
                <a:cs typeface="Carlito"/>
              </a:rPr>
              <a:t>or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1E454-E8B1-441A-8339-2677ADD2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3AD-5BD0-4B8A-A8CD-792334B76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CA" sz="1700" dirty="0">
                <a:solidFill>
                  <a:srgbClr val="FFFFFF"/>
                </a:solidFill>
              </a:rPr>
              <a:t>CSI 3130-Databases 2 </a:t>
            </a:r>
          </a:p>
        </p:txBody>
      </p:sp>
    </p:spTree>
    <p:extLst>
      <p:ext uri="{BB962C8B-B14F-4D97-AF65-F5344CB8AC3E}">
        <p14:creationId xmlns:p14="http://schemas.microsoft.com/office/powerpoint/2010/main" val="273509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2201" y="1524000"/>
            <a:ext cx="7278523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/>
                <a:cs typeface="Times New Roman"/>
              </a:rPr>
              <a:t>A loop is a sequence of instructions that is repeated until a certain condition is reached.</a:t>
            </a: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900" dirty="0">
              <a:latin typeface="Times New Roman"/>
              <a:cs typeface="Times New Roman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8671" y="580390"/>
            <a:ext cx="299021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25" dirty="0"/>
              <a:t>LOOPS</a:t>
            </a:r>
            <a:endParaRPr spc="25" dirty="0"/>
          </a:p>
        </p:txBody>
      </p:sp>
      <p:pic>
        <p:nvPicPr>
          <p:cNvPr id="1026" name="Picture 2" descr="for loop in C">
            <a:extLst>
              <a:ext uri="{FF2B5EF4-FFF2-40B4-BE49-F238E27FC236}">
                <a16:creationId xmlns:a16="http://schemas.microsoft.com/office/drawing/2014/main" id="{45F023A2-6369-4E49-81AB-07A2157A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6" y="3847595"/>
            <a:ext cx="5573395" cy="20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Basic </a:t>
            </a:r>
            <a:r>
              <a:rPr spc="-45" dirty="0"/>
              <a:t>execution </a:t>
            </a:r>
            <a:r>
              <a:rPr spc="140" dirty="0"/>
              <a:t>of</a:t>
            </a:r>
            <a:r>
              <a:rPr spc="-635" dirty="0"/>
              <a:t> </a:t>
            </a:r>
            <a:r>
              <a:rPr spc="-60" dirty="0"/>
              <a:t>loops</a:t>
            </a:r>
          </a:p>
        </p:txBody>
      </p:sp>
      <p:sp>
        <p:nvSpPr>
          <p:cNvPr id="4" name="object 4"/>
          <p:cNvSpPr/>
          <p:nvPr/>
        </p:nvSpPr>
        <p:spPr>
          <a:xfrm>
            <a:off x="2135123" y="2564892"/>
            <a:ext cx="367284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251" y="2992959"/>
            <a:ext cx="359029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 loop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allows us to  execute a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or group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statements </a:t>
            </a:r>
            <a:r>
              <a:rPr sz="2000" spc="-5" dirty="0">
                <a:latin typeface="Times New Roman"/>
                <a:cs typeface="Times New Roman"/>
              </a:rPr>
              <a:t>multiple times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Once </a:t>
            </a:r>
            <a:r>
              <a:rPr sz="2000" dirty="0">
                <a:latin typeface="Times New Roman"/>
                <a:cs typeface="Times New Roman"/>
              </a:rPr>
              <a:t>the condition </a:t>
            </a:r>
            <a:r>
              <a:rPr sz="2000" spc="-5" dirty="0">
                <a:latin typeface="Times New Roman"/>
                <a:cs typeface="Times New Roman"/>
              </a:rPr>
              <a:t>becomes  </a:t>
            </a:r>
            <a:r>
              <a:rPr sz="2000" dirty="0">
                <a:latin typeface="Times New Roman"/>
                <a:cs typeface="Times New Roman"/>
              </a:rPr>
              <a:t>false the loop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terminates.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650" y="1679447"/>
            <a:ext cx="7770877" cy="1368554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A for loop is a repetition control structure which allows us to write a loop that is executed a specific number of 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The loop enables us to perform n number of steps together in one line.</a:t>
            </a: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FOR </a:t>
            </a:r>
            <a:r>
              <a:rPr spc="-60" dirty="0"/>
              <a:t>loop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9630B67-6995-4B1A-AB4C-362FD28F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35180"/>
            <a:ext cx="6477000" cy="178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for (initialization expr; test expr; update expr)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// body of the loop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// statements we want to execute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8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FOR </a:t>
            </a:r>
            <a:r>
              <a:rPr spc="-60" dirty="0"/>
              <a:t>loop</a:t>
            </a:r>
            <a:r>
              <a:rPr lang="en-US" spc="-60" dirty="0"/>
              <a:t> FLOW</a:t>
            </a:r>
            <a:endParaRPr spc="-6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E67F789-0E89-4FE7-BA9C-E27C84E4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76984"/>
            <a:ext cx="34004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39624" y="1330452"/>
                </a:lnTo>
                <a:lnTo>
                  <a:pt x="39624" y="4447032"/>
                </a:lnTo>
                <a:lnTo>
                  <a:pt x="2488692" y="4447032"/>
                </a:lnTo>
                <a:lnTo>
                  <a:pt x="2488692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5460" y="2276855"/>
            <a:ext cx="2449195" cy="3850004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0805">
              <a:spcBef>
                <a:spcPts val="55"/>
              </a:spcBef>
            </a:pPr>
            <a:r>
              <a:rPr sz="2000" dirty="0">
                <a:latin typeface="Times New Roman"/>
                <a:cs typeface="Times New Roman"/>
              </a:rPr>
              <a:t>Print 1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</a:p>
          <a:p>
            <a:pPr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 marR="439420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&lt;stdio.h&gt;  void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For(int </a:t>
            </a:r>
            <a:r>
              <a:rPr sz="2000" spc="-5" dirty="0">
                <a:latin typeface="Times New Roman"/>
                <a:cs typeface="Times New Roman"/>
              </a:rPr>
              <a:t>i=1; i&lt;6;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i++)</a:t>
            </a:r>
            <a:endParaRPr sz="2000" dirty="0">
              <a:latin typeface="Times New Roman"/>
              <a:cs typeface="Times New Roman"/>
            </a:endParaRP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printf("%d\n",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i);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0805"/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0026" y="580390"/>
            <a:ext cx="4170679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For </a:t>
            </a:r>
            <a:r>
              <a:rPr spc="10" dirty="0"/>
              <a:t>loop</a:t>
            </a:r>
            <a:r>
              <a:rPr spc="-445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61433" y="2846577"/>
          <a:ext cx="6096000" cy="296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4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8"/>
            <a:ext cx="8723630" cy="4125595"/>
          </a:xfrm>
          <a:custGeom>
            <a:avLst/>
            <a:gdLst/>
            <a:ahLst/>
            <a:cxnLst/>
            <a:rect l="l" t="t" r="r" b="b"/>
            <a:pathLst>
              <a:path w="8723630" h="4125595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125468"/>
                </a:lnTo>
                <a:lnTo>
                  <a:pt x="2848343" y="4125468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2697" y="580390"/>
            <a:ext cx="254508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</a:t>
            </a:r>
            <a:r>
              <a:rPr spc="-330" dirty="0"/>
              <a:t> </a:t>
            </a:r>
            <a:r>
              <a:rPr lang="en-US" spc="-330" dirty="0"/>
              <a:t> </a:t>
            </a:r>
            <a:r>
              <a:rPr spc="10" dirty="0"/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5737" y="1447800"/>
            <a:ext cx="72390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statement(s)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statement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 are used in situations where we do not know the exact number of iterations of loop beforehand.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737" y="2936202"/>
            <a:ext cx="7239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First </a:t>
            </a:r>
            <a:r>
              <a:rPr dirty="0">
                <a:latin typeface="Times New Roman"/>
                <a:cs typeface="Times New Roman"/>
              </a:rPr>
              <a:t>Condition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evaluated.</a:t>
            </a:r>
          </a:p>
          <a:p>
            <a:pPr marL="355600" marR="544195" indent="-342900"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If the condition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true then statement part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  </a:t>
            </a:r>
            <a:r>
              <a:rPr dirty="0">
                <a:latin typeface="Times New Roman"/>
                <a:cs typeface="Times New Roman"/>
              </a:rPr>
              <a:t>executed then again it checks the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condition.</a:t>
            </a:r>
          </a:p>
          <a:p>
            <a:pPr marL="355600" indent="-342900"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If the condition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false then out of the while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loop.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A041092-8DA8-46A3-8BEC-7A2F3447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738" y="4052501"/>
            <a:ext cx="515644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initialization expression;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while (</a:t>
            </a:r>
            <a:r>
              <a:rPr lang="en-US" altLang="en-US" b="1" dirty="0" err="1">
                <a:solidFill>
                  <a:srgbClr val="273239"/>
                </a:solidFill>
                <a:latin typeface="Consolas" panose="020B0609020204030204" pitchFamily="49" charset="0"/>
              </a:rPr>
              <a:t>test_expression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// statements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273239"/>
                </a:solidFill>
                <a:latin typeface="Consolas" panose="020B0609020204030204" pitchFamily="49" charset="0"/>
              </a:rPr>
              <a:t>update_expression</a:t>
            </a: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9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8"/>
            <a:ext cx="8723630" cy="4125595"/>
          </a:xfrm>
          <a:custGeom>
            <a:avLst/>
            <a:gdLst/>
            <a:ahLst/>
            <a:cxnLst/>
            <a:rect l="l" t="t" r="r" b="b"/>
            <a:pathLst>
              <a:path w="8723630" h="4125595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125468"/>
                </a:lnTo>
                <a:lnTo>
                  <a:pt x="2848343" y="4125468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2697" y="244846"/>
            <a:ext cx="3254503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</a:t>
            </a:r>
            <a:r>
              <a:rPr spc="-330" dirty="0"/>
              <a:t> </a:t>
            </a:r>
            <a:r>
              <a:rPr lang="en-US" spc="-330" dirty="0"/>
              <a:t> </a:t>
            </a:r>
            <a:r>
              <a:rPr spc="10" dirty="0"/>
              <a:t>loop</a:t>
            </a:r>
            <a:r>
              <a:rPr lang="en-US" spc="10" dirty="0"/>
              <a:t> FLOW</a:t>
            </a:r>
            <a:endParaRPr spc="1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31E547-BF0E-4169-9BCE-1D4356CC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37" y="1504107"/>
            <a:ext cx="54864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4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631347-DB1C-47DA-A5E7-B7418FAE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DECISION CONTROL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r>
              <a:rPr lang="en-US" dirty="0"/>
              <a:t>FLOW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4137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39624" y="1330452"/>
                </a:lnTo>
                <a:lnTo>
                  <a:pt x="39624" y="4447032"/>
                </a:lnTo>
                <a:lnTo>
                  <a:pt x="2272284" y="4447032"/>
                </a:lnTo>
                <a:lnTo>
                  <a:pt x="2272284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75459" y="1988820"/>
            <a:ext cx="2232660" cy="4238724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spcBef>
                <a:spcPts val="305"/>
              </a:spcBef>
            </a:pPr>
            <a:r>
              <a:rPr lang="en-US" b="1" u="sng" spc="-5" dirty="0">
                <a:latin typeface="Times New Roman"/>
                <a:cs typeface="Times New Roman"/>
              </a:rPr>
              <a:t>Program to p</a:t>
            </a:r>
            <a:r>
              <a:rPr b="1" u="sng" spc="-5" dirty="0">
                <a:latin typeface="Times New Roman"/>
                <a:cs typeface="Times New Roman"/>
              </a:rPr>
              <a:t>rint 1 </a:t>
            </a:r>
            <a:r>
              <a:rPr b="1" u="sng" dirty="0">
                <a:latin typeface="Times New Roman"/>
                <a:cs typeface="Times New Roman"/>
              </a:rPr>
              <a:t>to</a:t>
            </a:r>
            <a:r>
              <a:rPr b="1" u="sng" spc="-10" dirty="0">
                <a:latin typeface="Times New Roman"/>
                <a:cs typeface="Times New Roman"/>
              </a:rPr>
              <a:t> </a:t>
            </a:r>
            <a:r>
              <a:rPr b="1" u="sng" spc="-5" dirty="0">
                <a:latin typeface="Times New Roman"/>
                <a:cs typeface="Times New Roman"/>
              </a:rPr>
              <a:t>5</a:t>
            </a:r>
            <a:r>
              <a:rPr lang="en-US" b="1" u="sng" spc="-5" dirty="0">
                <a:latin typeface="Times New Roman"/>
                <a:cs typeface="Times New Roman"/>
              </a:rPr>
              <a:t> numbers:</a:t>
            </a:r>
            <a:endParaRPr b="1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147320" marR="412750" indent="-56515">
              <a:lnSpc>
                <a:spcPct val="120000"/>
              </a:lnSpc>
              <a:spcBef>
                <a:spcPts val="5"/>
              </a:spcBef>
            </a:pPr>
            <a:r>
              <a:rPr dirty="0">
                <a:latin typeface="Times New Roman"/>
                <a:cs typeface="Times New Roman"/>
              </a:rPr>
              <a:t>#include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&lt;stdio.h&gt;  void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()</a:t>
            </a:r>
          </a:p>
          <a:p>
            <a:pPr marL="147320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90805" marR="900430">
              <a:lnSpc>
                <a:spcPct val="120000"/>
              </a:lnSpc>
            </a:pPr>
            <a:r>
              <a:rPr dirty="0">
                <a:latin typeface="Times New Roman"/>
                <a:cs typeface="Times New Roman"/>
              </a:rPr>
              <a:t>int a = 1;  while( a &lt; 6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)</a:t>
            </a:r>
          </a:p>
          <a:p>
            <a:pPr marL="90805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printf("%d\n",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a);</a:t>
            </a:r>
          </a:p>
          <a:p>
            <a:pPr marL="147320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a++;</a:t>
            </a:r>
          </a:p>
          <a:p>
            <a:pPr marL="147320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}</a:t>
            </a:r>
          </a:p>
          <a:p>
            <a:pPr marL="90805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4181" y="580390"/>
            <a:ext cx="47199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 </a:t>
            </a:r>
            <a:r>
              <a:rPr spc="10" dirty="0"/>
              <a:t>loop</a:t>
            </a:r>
            <a:r>
              <a:rPr spc="-480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407" y="2990596"/>
          <a:ext cx="60960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1&lt;6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447032"/>
                </a:lnTo>
                <a:lnTo>
                  <a:pt x="2848343" y="4447032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95728" y="2676144"/>
            <a:ext cx="2188845" cy="2512226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5760" indent="-274955"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  <a:tab pos="366395" algn="l"/>
              </a:tabLst>
            </a:pPr>
            <a:r>
              <a:rPr sz="2000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1440"/>
            <a:r>
              <a:rPr sz="2000" spc="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05"/>
              </a:spcBef>
            </a:pPr>
            <a:r>
              <a:rPr sz="1600" spc="-5" dirty="0">
                <a:latin typeface="Times New Roman"/>
                <a:cs typeface="Times New Roman"/>
              </a:rPr>
              <a:t>//Statements</a:t>
            </a:r>
            <a:endParaRPr sz="1600">
              <a:latin typeface="Times New Roman"/>
              <a:cs typeface="Times New Roman"/>
            </a:endParaRPr>
          </a:p>
          <a:p>
            <a:pPr marL="91440">
              <a:spcBef>
                <a:spcPts val="459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while(condition);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2096" y="989737"/>
            <a:ext cx="729005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6152" y="1889956"/>
            <a:ext cx="4991735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980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do...while </a:t>
            </a:r>
            <a:r>
              <a:rPr sz="2000" dirty="0">
                <a:latin typeface="Times New Roman"/>
                <a:cs typeface="Times New Roman"/>
              </a:rPr>
              <a:t>loop is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to a while loop,  except the fact that it is guaranteed to execute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least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lang="en-US" sz="2000" spc="-10" dirty="0">
                <a:latin typeface="Times New Roman"/>
                <a:cs typeface="Times New Roman"/>
              </a:rPr>
              <a:t> irrespective of test condition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12700" marR="93980"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marR="172085" indent="-342900"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part is executed and then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condition part 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evaluated.</a:t>
            </a:r>
          </a:p>
          <a:p>
            <a:pPr marL="355600" marR="5080" indent="-342900"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the condition is true then again </a:t>
            </a:r>
            <a:r>
              <a:rPr sz="2000" spc="-5" dirty="0">
                <a:latin typeface="Times New Roman"/>
                <a:cs typeface="Times New Roman"/>
              </a:rPr>
              <a:t>statement  </a:t>
            </a:r>
            <a:r>
              <a:rPr sz="2000" dirty="0">
                <a:latin typeface="Times New Roman"/>
                <a:cs typeface="Times New Roman"/>
              </a:rPr>
              <a:t>part executed and then again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condition  part.</a:t>
            </a:r>
          </a:p>
          <a:p>
            <a:pPr marL="355600" marR="160655" indent="-342900"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the condition is false then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do-while  loop.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000" b="1" u="sng" dirty="0">
                <a:latin typeface="Times New Roman"/>
                <a:cs typeface="Times New Roman"/>
              </a:rPr>
              <a:t>Note</a:t>
            </a:r>
            <a:r>
              <a:rPr lang="en-US" sz="2000" b="1" dirty="0">
                <a:latin typeface="Times New Roman"/>
                <a:cs typeface="Times New Roman"/>
              </a:rPr>
              <a:t>: </a:t>
            </a:r>
            <a:r>
              <a:rPr lang="en-US" sz="2000" b="1" i="1" dirty="0">
                <a:latin typeface="Times New Roman"/>
                <a:cs typeface="Times New Roman"/>
              </a:rPr>
              <a:t>Do-While is a exit controlled Loop.</a:t>
            </a: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semi – colon(“;”) in the end of loop.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447032"/>
                </a:lnTo>
                <a:lnTo>
                  <a:pt x="2848343" y="4447032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2096" y="989737"/>
            <a:ext cx="729005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  <a:r>
              <a:rPr lang="en-US" spc="-100" dirty="0"/>
              <a:t> FLOW</a:t>
            </a:r>
            <a:endParaRPr spc="-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17F85C-64A0-4981-8665-5BA9B4E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43193"/>
            <a:ext cx="54864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0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701540"/>
          </a:xfrm>
          <a:custGeom>
            <a:avLst/>
            <a:gdLst/>
            <a:ahLst/>
            <a:cxnLst/>
            <a:rect l="l" t="t" r="r" b="b"/>
            <a:pathLst>
              <a:path w="8723630" h="4701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111252" y="1330452"/>
                </a:lnTo>
                <a:lnTo>
                  <a:pt x="111252" y="4701540"/>
                </a:lnTo>
                <a:lnTo>
                  <a:pt x="2415540" y="4701540"/>
                </a:lnTo>
                <a:lnTo>
                  <a:pt x="241554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7089" y="1917192"/>
            <a:ext cx="2304415" cy="4464050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spcBef>
                <a:spcPts val="290"/>
              </a:spcBef>
            </a:pPr>
            <a:r>
              <a:rPr lang="en-US" sz="2000" b="1" u="sng" dirty="0">
                <a:latin typeface="Times New Roman"/>
                <a:cs typeface="Times New Roman"/>
              </a:rPr>
              <a:t>Print 0 </a:t>
            </a:r>
            <a:r>
              <a:rPr lang="en-US" sz="2000" b="1" u="sng" spc="-5" dirty="0">
                <a:latin typeface="Times New Roman"/>
                <a:cs typeface="Times New Roman"/>
              </a:rPr>
              <a:t>to</a:t>
            </a:r>
            <a:r>
              <a:rPr lang="en-US" sz="2000" b="1" u="sng" spc="-55" dirty="0">
                <a:latin typeface="Times New Roman"/>
                <a:cs typeface="Times New Roman"/>
              </a:rPr>
              <a:t> 5</a:t>
            </a:r>
            <a:endParaRPr sz="2000" b="1" u="sng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" marR="29400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&lt;stdio.h&gt;  void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int a 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</a:p>
          <a:p>
            <a:pPr marL="91440" marR="42100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do {  </a:t>
            </a:r>
            <a:r>
              <a:rPr sz="2000" spc="-5" dirty="0">
                <a:latin typeface="Times New Roman"/>
                <a:cs typeface="Times New Roman"/>
              </a:rPr>
              <a:t>printf("%d\n",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a);  a 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+;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91440"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while( a &lt; 6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636" y="580390"/>
            <a:ext cx="428244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  <a:r>
              <a:rPr spc="-295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442" y="2702561"/>
          <a:ext cx="5255892" cy="395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1&lt;6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1E454-E8B1-441A-8339-2677ADD2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3AD-5BD0-4B8A-A8CD-792334B76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CA" sz="1700" dirty="0">
                <a:solidFill>
                  <a:srgbClr val="FFFFFF"/>
                </a:solidFill>
              </a:rPr>
              <a:t>CSI 3130-Databases 2 </a:t>
            </a:r>
          </a:p>
        </p:txBody>
      </p:sp>
    </p:spTree>
    <p:extLst>
      <p:ext uri="{BB962C8B-B14F-4D97-AF65-F5344CB8AC3E}">
        <p14:creationId xmlns:p14="http://schemas.microsoft.com/office/powerpoint/2010/main" val="139147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9D5-26C8-4B20-B66F-011C9A2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153547-6A2F-48CE-86D2-4FBF2FAA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63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loop control statement which is used to terminate the loop.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soon as the break statement is encountered from within a loop, the loop iterations stops there, and control returns from the loop immediately to the first statement after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Basically, break statements are used in the situations when we are not sure about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of iterations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loop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we want to terminate the loop based on some condition.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0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06A6-CE0B-4DC8-A15C-98922A6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Break 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9172-9AB6-4E64-A6F2-2DE41F13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49" y="2100708"/>
            <a:ext cx="4451616" cy="42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CD4-E1E9-454E-99E7-480A9F2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E809-D16B-4A85-B6A5-56BC5194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marR="2251075">
              <a:lnSpc>
                <a:spcPct val="120000"/>
              </a:lnSpc>
              <a:spcBef>
                <a:spcPts val="100"/>
              </a:spcBef>
            </a:pPr>
            <a:r>
              <a:rPr lang="en-CA" b="1" spc="-5" dirty="0">
                <a:solidFill>
                  <a:srgbClr val="003300"/>
                </a:solidFill>
                <a:latin typeface="Calibri"/>
                <a:cs typeface="Calibri"/>
              </a:rPr>
              <a:t>// </a:t>
            </a:r>
            <a:r>
              <a:rPr lang="en-CA" b="1" dirty="0">
                <a:solidFill>
                  <a:srgbClr val="003300"/>
                </a:solidFill>
                <a:latin typeface="Calibri"/>
                <a:cs typeface="Calibri"/>
              </a:rPr>
              <a:t>Using </a:t>
            </a:r>
            <a:r>
              <a:rPr lang="en-CA" b="1" spc="-10" dirty="0">
                <a:solidFill>
                  <a:srgbClr val="003300"/>
                </a:solidFill>
                <a:latin typeface="Calibri"/>
                <a:cs typeface="Calibri"/>
              </a:rPr>
              <a:t>break to exit </a:t>
            </a:r>
            <a:r>
              <a:rPr lang="en-CA" b="1" dirty="0">
                <a:solidFill>
                  <a:srgbClr val="003300"/>
                </a:solidFill>
                <a:latin typeface="Calibri"/>
                <a:cs typeface="Calibri"/>
              </a:rPr>
              <a:t>a loop </a:t>
            </a:r>
            <a:endParaRPr lang="en-CA" b="1" spc="-5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12700" marR="2251075">
              <a:lnSpc>
                <a:spcPct val="120000"/>
              </a:lnSpc>
              <a:spcBef>
                <a:spcPts val="100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#include</a:t>
            </a:r>
            <a:r>
              <a:rPr lang="en-CA" spc="-6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&lt;</a:t>
            </a: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stdio.h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&gt;</a:t>
            </a:r>
            <a:endParaRPr lang="en-CA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main()</a:t>
            </a:r>
            <a:r>
              <a:rPr lang="en-CA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{</a:t>
            </a:r>
            <a:endParaRPr lang="en-CA" dirty="0">
              <a:latin typeface="Calibri"/>
              <a:cs typeface="Calibri"/>
            </a:endParaRPr>
          </a:p>
          <a:p>
            <a:pPr marL="848994">
              <a:lnSpc>
                <a:spcPct val="100000"/>
              </a:lnSpc>
              <a:spcBef>
                <a:spcPts val="430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int</a:t>
            </a:r>
            <a:r>
              <a:rPr lang="en-CA" spc="-2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i;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for(i=0; i&lt;100; </a:t>
            </a:r>
            <a:r>
              <a:rPr lang="en-CA" spc="5" dirty="0">
                <a:solidFill>
                  <a:srgbClr val="003300"/>
                </a:solidFill>
                <a:latin typeface="Calibri"/>
                <a:cs typeface="Calibri"/>
              </a:rPr>
              <a:t>i++)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 {</a:t>
            </a:r>
            <a:endParaRPr lang="en-CA" dirty="0">
              <a:latin typeface="Calibri"/>
              <a:cs typeface="Calibri"/>
            </a:endParaRPr>
          </a:p>
          <a:p>
            <a:pPr marL="1841500" marR="5080">
              <a:lnSpc>
                <a:spcPct val="120000"/>
              </a:lnSpc>
            </a:pPr>
            <a:r>
              <a:rPr lang="en-CA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if(i == 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10) </a:t>
            </a:r>
            <a:r>
              <a:rPr lang="en-CA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break;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// </a:t>
            </a:r>
            <a:r>
              <a:rPr lang="en-CA" spc="-10" dirty="0">
                <a:solidFill>
                  <a:srgbClr val="003300"/>
                </a:solidFill>
                <a:latin typeface="Calibri"/>
                <a:cs typeface="Calibri"/>
              </a:rPr>
              <a:t>terminate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loop if i is 10  </a:t>
            </a:r>
          </a:p>
          <a:p>
            <a:pPr marL="1841500" marR="5080">
              <a:lnSpc>
                <a:spcPct val="120000"/>
              </a:lnSpc>
            </a:pP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("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%d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\n",</a:t>
            </a:r>
            <a:r>
              <a:rPr lang="en-CA" spc="-3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 err="1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);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}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("Loop</a:t>
            </a:r>
            <a:r>
              <a:rPr lang="en-CA" spc="-1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spc="-10" dirty="0">
                <a:solidFill>
                  <a:srgbClr val="003300"/>
                </a:solidFill>
                <a:latin typeface="Calibri"/>
                <a:cs typeface="Calibri"/>
              </a:rPr>
              <a:t>complete.");</a:t>
            </a:r>
            <a:endParaRPr lang="en-CA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}</a:t>
            </a:r>
            <a:endParaRPr lang="en-CA" dirty="0">
              <a:latin typeface="Calibri"/>
              <a:cs typeface="Calibri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37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587-B41B-4FF5-8364-E74645BB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7F1F-33A3-44C0-ABB0-F1A09644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7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dirty="0"/>
              <a:t>OUTPUT: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Complete.</a:t>
            </a:r>
          </a:p>
        </p:txBody>
      </p:sp>
    </p:spTree>
    <p:extLst>
      <p:ext uri="{BB962C8B-B14F-4D97-AF65-F5344CB8AC3E}">
        <p14:creationId xmlns:p14="http://schemas.microsoft.com/office/powerpoint/2010/main" val="213769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E971-1989-442A-90C1-914B175E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8433-46B8-43A8-9F8F-015B8A02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7527"/>
            <a:ext cx="1051559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 loop control statement just like the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break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opposite to that of break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terminating the loop, it forces to execute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 the continue statement forces the loop to continue or execute the next iteration.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executed in the loop, the code inside the loop following the continue statement will be skipped and next iteration of the loop will begin.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25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Decision</a:t>
            </a:r>
            <a:r>
              <a:rPr spc="-180" dirty="0"/>
              <a:t> </a:t>
            </a:r>
            <a:r>
              <a:rPr spc="-2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377170" cy="11582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55"/>
              </a:spcBef>
            </a:pPr>
            <a:r>
              <a:rPr sz="2000" spc="-5" dirty="0">
                <a:latin typeface="Carlito"/>
                <a:cs typeface="Carlito"/>
              </a:rPr>
              <a:t>Decision making </a:t>
            </a:r>
            <a:r>
              <a:rPr sz="2000" dirty="0">
                <a:latin typeface="Carlito"/>
                <a:cs typeface="Carlito"/>
              </a:rPr>
              <a:t>structures require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programmer </a:t>
            </a:r>
            <a:r>
              <a:rPr sz="2000" spc="-5" dirty="0">
                <a:latin typeface="Carlito"/>
                <a:cs typeface="Carlito"/>
              </a:rPr>
              <a:t>specifies </a:t>
            </a:r>
            <a:r>
              <a:rPr sz="2000" b="1" spc="5" dirty="0">
                <a:latin typeface="Carlito"/>
                <a:cs typeface="Carlito"/>
              </a:rPr>
              <a:t>one </a:t>
            </a:r>
            <a:r>
              <a:rPr sz="2000" b="1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more </a:t>
            </a:r>
            <a:r>
              <a:rPr sz="2000" b="1" spc="-5" dirty="0">
                <a:latin typeface="Carlito"/>
                <a:cs typeface="Carlito"/>
              </a:rPr>
              <a:t>conditions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25" dirty="0">
                <a:latin typeface="Carlito"/>
                <a:cs typeface="Carlito"/>
              </a:rPr>
              <a:t>be  </a:t>
            </a:r>
            <a:r>
              <a:rPr sz="2000" spc="-5" dirty="0">
                <a:latin typeface="Carlito"/>
                <a:cs typeface="Carlito"/>
              </a:rPr>
              <a:t>evaluated </a:t>
            </a:r>
            <a:r>
              <a:rPr sz="2000" spc="1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tested </a:t>
            </a:r>
            <a:r>
              <a:rPr sz="2000" spc="1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program, </a:t>
            </a:r>
            <a:r>
              <a:rPr sz="2000" dirty="0">
                <a:latin typeface="Carlito"/>
                <a:cs typeface="Carlito"/>
              </a:rPr>
              <a:t>along </a:t>
            </a:r>
            <a:r>
              <a:rPr sz="2000" spc="-10" dirty="0">
                <a:latin typeface="Carlito"/>
                <a:cs typeface="Carlito"/>
              </a:rPr>
              <a:t>with </a:t>
            </a:r>
            <a:r>
              <a:rPr sz="2000" spc="5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spc="-2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statements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executed if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condition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determined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5" dirty="0">
                <a:latin typeface="Carlito"/>
                <a:cs typeface="Carlito"/>
              </a:rPr>
              <a:t>true, </a:t>
            </a:r>
            <a:r>
              <a:rPr sz="2000" spc="-25" dirty="0">
                <a:latin typeface="Carlito"/>
                <a:cs typeface="Carlito"/>
              </a:rPr>
              <a:t>and optionally, </a:t>
            </a:r>
            <a:r>
              <a:rPr sz="2000" spc="5" dirty="0">
                <a:latin typeface="Carlito"/>
                <a:cs typeface="Carlito"/>
              </a:rPr>
              <a:t>other </a:t>
            </a:r>
            <a:r>
              <a:rPr sz="2000" spc="-5" dirty="0">
                <a:latin typeface="Carlito"/>
                <a:cs typeface="Carlito"/>
              </a:rPr>
              <a:t>statements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executed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condition 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spc="5" dirty="0">
                <a:latin typeface="Carlito"/>
                <a:cs typeface="Carlito"/>
              </a:rPr>
              <a:t>determined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false.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4781" y="2826207"/>
            <a:ext cx="3276450" cy="356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49E8-8446-455A-A8C8-51BDAE1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B282B-97D1-4181-A197-0EE85C18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822" y="1981201"/>
            <a:ext cx="373599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CD4-E1E9-454E-99E7-480A9F2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continue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09BC08-0EBC-4E3A-A4CF-CEFC556CD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6117"/>
            <a:ext cx="7067550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{ for (int j=0; j&lt;=8; </a:t>
            </a:r>
            <a:r>
              <a:rPr lang="en-US" altLang="en-US" sz="2000" spc="-10" dirty="0" err="1">
                <a:solidFill>
                  <a:srgbClr val="003300"/>
                </a:solidFill>
                <a:latin typeface="Calibri"/>
                <a:cs typeface="Calibri"/>
              </a:rPr>
              <a:t>j++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{ </a:t>
            </a:r>
            <a:r>
              <a:rPr lang="en-US" altLang="en-US" sz="2000" b="1" spc="-10" dirty="0">
                <a:solidFill>
                  <a:srgbClr val="003300"/>
                </a:solidFill>
                <a:latin typeface="Calibri"/>
                <a:cs typeface="Calibri"/>
              </a:rPr>
              <a:t>if (j==4)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/* The continue statement is encountered when * the value of j is equal to 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r>
              <a:rPr lang="en-US" altLang="en-US" sz="2000" b="1" spc="-10" dirty="0">
                <a:solidFill>
                  <a:srgbClr val="003300"/>
                </a:solidFill>
                <a:latin typeface="Calibri"/>
                <a:cs typeface="Calibri"/>
              </a:rPr>
              <a:t> continue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; } /*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This print statement would not execute for the * loop iteration where j ==4 because in that case * this statement would be skipped. */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spc="-10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US" altLang="en-US" sz="2000" spc="-10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("%d ", j);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return 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spc="-10" dirty="0">
              <a:solidFill>
                <a:srgbClr val="0033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683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E680-BAC9-46F1-A066-5B7A776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3C5C-720C-479B-A8AF-17452B9D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7" y="1981200"/>
            <a:ext cx="729005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769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If</a:t>
            </a:r>
            <a:r>
              <a:rPr spc="-285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78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3845">
              <a:lnSpc>
                <a:spcPts val="271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  <a:tab pos="902335" algn="l"/>
                <a:tab pos="1213485" algn="l"/>
                <a:tab pos="2613660" algn="l"/>
                <a:tab pos="2952115" algn="l"/>
                <a:tab pos="3693795" algn="l"/>
                <a:tab pos="4105275" algn="l"/>
                <a:tab pos="4965700" algn="l"/>
                <a:tab pos="5789295" algn="l"/>
                <a:tab pos="6594475" algn="l"/>
                <a:tab pos="7903209" algn="l"/>
                <a:tab pos="8515985" algn="l"/>
                <a:tab pos="9678035" algn="l"/>
              </a:tabLst>
            </a:pPr>
            <a:r>
              <a:rPr spc="-195" dirty="0"/>
              <a:t>T</a:t>
            </a:r>
            <a:r>
              <a:rPr spc="-190" dirty="0"/>
              <a:t>h</a:t>
            </a:r>
            <a:r>
              <a:rPr spc="-135" dirty="0"/>
              <a:t>e</a:t>
            </a:r>
            <a:r>
              <a:rPr dirty="0"/>
              <a:t>	i</a:t>
            </a:r>
            <a:r>
              <a:rPr spc="30" dirty="0"/>
              <a:t>f</a:t>
            </a:r>
            <a:r>
              <a:rPr dirty="0"/>
              <a:t>	</a:t>
            </a:r>
            <a:r>
              <a:rPr spc="-250" dirty="0"/>
              <a:t>s</a:t>
            </a:r>
            <a:r>
              <a:rPr spc="130" dirty="0"/>
              <a:t>t</a:t>
            </a:r>
            <a:r>
              <a:rPr spc="-165" dirty="0"/>
              <a:t>a</a:t>
            </a:r>
            <a:r>
              <a:rPr spc="130" dirty="0"/>
              <a:t>t</a:t>
            </a:r>
            <a:r>
              <a:rPr spc="-160" dirty="0"/>
              <a:t>e</a:t>
            </a:r>
            <a:r>
              <a:rPr spc="-90" dirty="0"/>
              <a:t>m</a:t>
            </a:r>
            <a:r>
              <a:rPr spc="-160" dirty="0"/>
              <a:t>e</a:t>
            </a:r>
            <a:r>
              <a:rPr spc="-90" dirty="0"/>
              <a:t>n</a:t>
            </a:r>
            <a:r>
              <a:rPr spc="125" dirty="0"/>
              <a:t>t</a:t>
            </a:r>
            <a:r>
              <a:rPr lang="en-US" spc="125" dirty="0"/>
              <a:t> </a:t>
            </a:r>
            <a:r>
              <a:rPr spc="-105" dirty="0"/>
              <a:t>i</a:t>
            </a:r>
            <a:r>
              <a:rPr spc="-175" dirty="0"/>
              <a:t>s</a:t>
            </a:r>
            <a:r>
              <a:rPr dirty="0"/>
              <a:t>	</a:t>
            </a:r>
            <a:r>
              <a:rPr spc="-90" dirty="0"/>
              <a:t>u</a:t>
            </a:r>
            <a:r>
              <a:rPr spc="-175" dirty="0"/>
              <a:t>s</a:t>
            </a:r>
            <a:r>
              <a:rPr spc="-160" dirty="0"/>
              <a:t>e</a:t>
            </a:r>
            <a:r>
              <a:rPr spc="-75" dirty="0"/>
              <a:t>d</a:t>
            </a:r>
            <a:r>
              <a:rPr dirty="0"/>
              <a:t>	</a:t>
            </a:r>
            <a:r>
              <a:rPr spc="30" dirty="0"/>
              <a:t>t</a:t>
            </a:r>
            <a:r>
              <a:rPr spc="40" dirty="0"/>
              <a:t>o</a:t>
            </a:r>
            <a:r>
              <a:rPr dirty="0"/>
              <a:t>	</a:t>
            </a:r>
            <a:r>
              <a:rPr spc="-120" dirty="0"/>
              <a:t>c</a:t>
            </a:r>
            <a:r>
              <a:rPr spc="-75" dirty="0"/>
              <a:t>h</a:t>
            </a:r>
            <a:r>
              <a:rPr spc="-160" dirty="0"/>
              <a:t>e</a:t>
            </a:r>
            <a:r>
              <a:rPr spc="-150" dirty="0"/>
              <a:t>c</a:t>
            </a:r>
            <a:r>
              <a:rPr spc="-145" dirty="0"/>
              <a:t>k</a:t>
            </a:r>
            <a:r>
              <a:rPr dirty="0"/>
              <a:t>	</a:t>
            </a:r>
            <a:r>
              <a:rPr spc="-250" dirty="0"/>
              <a:t>s</a:t>
            </a:r>
            <a:r>
              <a:rPr spc="-90" dirty="0"/>
              <a:t>o</a:t>
            </a:r>
            <a:r>
              <a:rPr spc="-25" dirty="0"/>
              <a:t>m</a:t>
            </a:r>
            <a:r>
              <a:rPr spc="-135" dirty="0"/>
              <a:t>e</a:t>
            </a:r>
            <a:r>
              <a:rPr dirty="0"/>
              <a:t>	</a:t>
            </a:r>
            <a:r>
              <a:rPr spc="-165" dirty="0"/>
              <a:t>g</a:t>
            </a:r>
            <a:r>
              <a:rPr spc="-25" dirty="0"/>
              <a:t>i</a:t>
            </a:r>
            <a:r>
              <a:rPr spc="-100" dirty="0"/>
              <a:t>v</a:t>
            </a:r>
            <a:r>
              <a:rPr spc="-160" dirty="0"/>
              <a:t>e</a:t>
            </a:r>
            <a:r>
              <a:rPr spc="-75" dirty="0"/>
              <a:t>n</a:t>
            </a:r>
            <a:r>
              <a:rPr dirty="0"/>
              <a:t>	</a:t>
            </a:r>
            <a:r>
              <a:rPr spc="-114" dirty="0"/>
              <a:t>c</a:t>
            </a:r>
            <a:r>
              <a:rPr spc="-145" dirty="0"/>
              <a:t>o</a:t>
            </a:r>
            <a:r>
              <a:rPr spc="-20" dirty="0"/>
              <a:t>n</a:t>
            </a:r>
            <a:r>
              <a:rPr spc="-90" dirty="0"/>
              <a:t>d</a:t>
            </a:r>
            <a:r>
              <a:rPr spc="-25" dirty="0"/>
              <a:t>i</a:t>
            </a:r>
            <a:r>
              <a:rPr spc="130" dirty="0"/>
              <a:t>t</a:t>
            </a:r>
            <a:r>
              <a:rPr spc="45" dirty="0"/>
              <a:t>i</a:t>
            </a:r>
            <a:r>
              <a:rPr spc="-90" dirty="0"/>
              <a:t>o</a:t>
            </a:r>
            <a:r>
              <a:rPr spc="-75" dirty="0"/>
              <a:t>n</a:t>
            </a:r>
            <a:r>
              <a:rPr lang="en-US" spc="-75" dirty="0"/>
              <a:t> </a:t>
            </a:r>
            <a:r>
              <a:rPr spc="-165" dirty="0"/>
              <a:t>a</a:t>
            </a:r>
            <a:r>
              <a:rPr spc="-90" dirty="0"/>
              <a:t>n</a:t>
            </a:r>
            <a:r>
              <a:rPr spc="-75" dirty="0"/>
              <a:t>d</a:t>
            </a:r>
            <a:r>
              <a:rPr lang="en-US" spc="-75" dirty="0"/>
              <a:t> </a:t>
            </a:r>
            <a:r>
              <a:rPr spc="-15" dirty="0"/>
              <a:t>p</a:t>
            </a:r>
            <a:r>
              <a:rPr spc="-160" dirty="0"/>
              <a:t>e</a:t>
            </a:r>
            <a:r>
              <a:rPr spc="5" dirty="0"/>
              <a:t>r</a:t>
            </a:r>
            <a:r>
              <a:rPr spc="60" dirty="0"/>
              <a:t>f</a:t>
            </a:r>
            <a:r>
              <a:rPr spc="-85" dirty="0"/>
              <a:t>o</a:t>
            </a:r>
            <a:r>
              <a:rPr spc="75" dirty="0"/>
              <a:t>r</a:t>
            </a:r>
            <a:r>
              <a:rPr spc="-80" dirty="0"/>
              <a:t>m</a:t>
            </a:r>
            <a:r>
              <a:rPr dirty="0"/>
              <a:t>	</a:t>
            </a:r>
            <a:r>
              <a:rPr spc="-250" dirty="0"/>
              <a:t>s</a:t>
            </a:r>
            <a:r>
              <a:rPr spc="-90" dirty="0"/>
              <a:t>o</a:t>
            </a:r>
            <a:r>
              <a:rPr spc="-20" dirty="0"/>
              <a:t>m</a:t>
            </a:r>
            <a:r>
              <a:rPr spc="-135" dirty="0"/>
              <a:t>e</a:t>
            </a:r>
            <a:r>
              <a:rPr lang="en-US" spc="-135" dirty="0"/>
              <a:t> </a:t>
            </a:r>
            <a:r>
              <a:rPr spc="-90" dirty="0"/>
              <a:t>operations </a:t>
            </a:r>
            <a:r>
              <a:rPr spc="-110" dirty="0"/>
              <a:t>depending </a:t>
            </a:r>
            <a:r>
              <a:rPr spc="-85" dirty="0"/>
              <a:t>upon </a:t>
            </a:r>
            <a:r>
              <a:rPr spc="-30" dirty="0"/>
              <a:t>the </a:t>
            </a:r>
            <a:r>
              <a:rPr spc="-110" dirty="0"/>
              <a:t>correctness </a:t>
            </a:r>
            <a:r>
              <a:rPr spc="-15" dirty="0"/>
              <a:t>of </a:t>
            </a:r>
            <a:r>
              <a:rPr spc="5" dirty="0"/>
              <a:t>that</a:t>
            </a:r>
            <a:r>
              <a:rPr spc="-204" dirty="0"/>
              <a:t> </a:t>
            </a:r>
            <a:r>
              <a:rPr spc="-60" dirty="0"/>
              <a:t>condition.</a:t>
            </a:r>
          </a:p>
          <a:p>
            <a:pPr marL="297815" marR="8890" indent="-283845">
              <a:lnSpc>
                <a:spcPts val="2600"/>
              </a:lnSpc>
              <a:spcBef>
                <a:spcPts val="1055"/>
              </a:spcBef>
              <a:buChar char="•"/>
              <a:tabLst>
                <a:tab pos="298450" algn="l"/>
                <a:tab pos="299085" algn="l"/>
                <a:tab pos="636905" algn="l"/>
                <a:tab pos="984885" algn="l"/>
                <a:tab pos="1964055" algn="l"/>
                <a:tab pos="2713990" algn="l"/>
                <a:tab pos="3107690" algn="l"/>
                <a:tab pos="3675379" algn="l"/>
                <a:tab pos="4873625" algn="l"/>
                <a:tab pos="5816600" algn="l"/>
                <a:tab pos="6347460" algn="l"/>
                <a:tab pos="7125334" algn="l"/>
                <a:tab pos="7555230" algn="l"/>
                <a:tab pos="8717280" algn="l"/>
                <a:tab pos="9293860" algn="l"/>
              </a:tabLst>
            </a:pPr>
            <a:r>
              <a:rPr spc="15" dirty="0"/>
              <a:t>I</a:t>
            </a:r>
            <a:r>
              <a:rPr spc="25" dirty="0"/>
              <a:t>t</a:t>
            </a:r>
            <a:r>
              <a:rPr dirty="0"/>
              <a:t>	</a:t>
            </a:r>
            <a:r>
              <a:rPr spc="-105" dirty="0"/>
              <a:t>i</a:t>
            </a:r>
            <a:r>
              <a:rPr spc="-175" dirty="0"/>
              <a:t>s</a:t>
            </a:r>
            <a:r>
              <a:rPr dirty="0"/>
              <a:t>	</a:t>
            </a:r>
            <a:r>
              <a:rPr spc="-85" dirty="0"/>
              <a:t>m</a:t>
            </a:r>
            <a:r>
              <a:rPr spc="-90" dirty="0"/>
              <a:t>o</a:t>
            </a:r>
            <a:r>
              <a:rPr spc="-245" dirty="0"/>
              <a:t>s</a:t>
            </a:r>
            <a:r>
              <a:rPr spc="130" dirty="0"/>
              <a:t>t</a:t>
            </a:r>
            <a:r>
              <a:rPr spc="-25" dirty="0"/>
              <a:t>l</a:t>
            </a:r>
            <a:r>
              <a:rPr spc="-130" dirty="0"/>
              <a:t>y</a:t>
            </a:r>
            <a:r>
              <a:rPr dirty="0"/>
              <a:t>	</a:t>
            </a:r>
            <a:r>
              <a:rPr spc="-85" dirty="0"/>
              <a:t>u</a:t>
            </a:r>
            <a:r>
              <a:rPr spc="-245" dirty="0"/>
              <a:t>s</a:t>
            </a:r>
            <a:r>
              <a:rPr spc="-95" dirty="0"/>
              <a:t>e</a:t>
            </a:r>
            <a:r>
              <a:rPr spc="-70" dirty="0"/>
              <a:t>d</a:t>
            </a:r>
            <a:r>
              <a:rPr dirty="0"/>
              <a:t>	</a:t>
            </a:r>
            <a:r>
              <a:rPr spc="-45" dirty="0"/>
              <a:t>i</a:t>
            </a:r>
            <a:r>
              <a:rPr spc="-50" dirty="0"/>
              <a:t>n</a:t>
            </a:r>
            <a:r>
              <a:rPr dirty="0"/>
              <a:t>	</a:t>
            </a:r>
            <a:r>
              <a:rPr spc="135" dirty="0"/>
              <a:t>t</a:t>
            </a:r>
            <a:r>
              <a:rPr spc="-85" dirty="0"/>
              <a:t>h</a:t>
            </a:r>
            <a:r>
              <a:rPr spc="-135" dirty="0"/>
              <a:t>e</a:t>
            </a:r>
            <a:r>
              <a:rPr dirty="0"/>
              <a:t>	</a:t>
            </a:r>
            <a:r>
              <a:rPr spc="-245" dirty="0"/>
              <a:t>s</a:t>
            </a:r>
            <a:r>
              <a:rPr spc="-100" dirty="0"/>
              <a:t>c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-165" dirty="0"/>
              <a:t>a</a:t>
            </a:r>
            <a:r>
              <a:rPr spc="75" dirty="0"/>
              <a:t>r</a:t>
            </a:r>
            <a:r>
              <a:rPr spc="-25" dirty="0"/>
              <a:t>i</a:t>
            </a:r>
            <a:r>
              <a:rPr spc="-70" dirty="0"/>
              <a:t>o</a:t>
            </a:r>
            <a:r>
              <a:rPr dirty="0"/>
              <a:t>	</a:t>
            </a:r>
            <a:r>
              <a:rPr spc="25" dirty="0"/>
              <a:t>w</a:t>
            </a:r>
            <a:r>
              <a:rPr spc="-85" dirty="0"/>
              <a:t>h</a:t>
            </a:r>
            <a:r>
              <a:rPr spc="-160" dirty="0"/>
              <a:t>e</a:t>
            </a:r>
            <a:r>
              <a:rPr spc="75" dirty="0"/>
              <a:t>r</a:t>
            </a:r>
            <a:r>
              <a:rPr spc="-135" dirty="0"/>
              <a:t>e</a:t>
            </a:r>
            <a:r>
              <a:rPr dirty="0"/>
              <a:t>	</a:t>
            </a:r>
            <a:r>
              <a:rPr spc="-105" dirty="0"/>
              <a:t>w</a:t>
            </a:r>
            <a:r>
              <a:rPr spc="-75" dirty="0"/>
              <a:t>e</a:t>
            </a:r>
            <a:r>
              <a:rPr dirty="0"/>
              <a:t>	</a:t>
            </a:r>
            <a:r>
              <a:rPr spc="-85" dirty="0"/>
              <a:t>n</a:t>
            </a:r>
            <a:r>
              <a:rPr spc="-95" dirty="0"/>
              <a:t>e</a:t>
            </a:r>
            <a:r>
              <a:rPr spc="-160" dirty="0"/>
              <a:t>e</a:t>
            </a:r>
            <a:r>
              <a:rPr spc="-70" dirty="0"/>
              <a:t>d</a:t>
            </a:r>
            <a:r>
              <a:rPr dirty="0"/>
              <a:t>	</a:t>
            </a:r>
            <a:r>
              <a:rPr spc="25" dirty="0"/>
              <a:t>t</a:t>
            </a:r>
            <a:r>
              <a:rPr spc="40" dirty="0"/>
              <a:t>o</a:t>
            </a:r>
            <a:r>
              <a:rPr dirty="0"/>
              <a:t>	</a:t>
            </a:r>
            <a:r>
              <a:rPr spc="-85" dirty="0"/>
              <a:t>p</a:t>
            </a:r>
            <a:r>
              <a:rPr spc="-160" dirty="0"/>
              <a:t>e</a:t>
            </a:r>
            <a:r>
              <a:rPr spc="75" dirty="0"/>
              <a:t>r</a:t>
            </a:r>
            <a:r>
              <a:rPr spc="-10" dirty="0"/>
              <a:t>f</a:t>
            </a:r>
            <a:r>
              <a:rPr spc="-90" dirty="0"/>
              <a:t>o</a:t>
            </a:r>
            <a:r>
              <a:rPr spc="75" dirty="0"/>
              <a:t>r</a:t>
            </a:r>
            <a:r>
              <a:rPr spc="-75" dirty="0"/>
              <a:t>m</a:t>
            </a:r>
            <a:r>
              <a:rPr dirty="0"/>
              <a:t>	</a:t>
            </a:r>
            <a:r>
              <a:rPr spc="130" dirty="0"/>
              <a:t>t</a:t>
            </a:r>
            <a:r>
              <a:rPr spc="-15" dirty="0"/>
              <a:t>h</a:t>
            </a:r>
            <a:r>
              <a:rPr spc="-135" dirty="0"/>
              <a:t>e</a:t>
            </a:r>
            <a:r>
              <a:rPr dirty="0"/>
              <a:t>	</a:t>
            </a:r>
            <a:r>
              <a:rPr spc="-85" dirty="0"/>
              <a:t>d</a:t>
            </a:r>
            <a:r>
              <a:rPr spc="-25" dirty="0"/>
              <a:t>i</a:t>
            </a:r>
            <a:r>
              <a:rPr spc="130" dirty="0"/>
              <a:t>f</a:t>
            </a:r>
            <a:r>
              <a:rPr spc="-10" dirty="0"/>
              <a:t>f</a:t>
            </a:r>
            <a:r>
              <a:rPr spc="-160" dirty="0"/>
              <a:t>e</a:t>
            </a:r>
            <a:r>
              <a:rPr spc="5" dirty="0"/>
              <a:t>r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125" dirty="0"/>
              <a:t>t  </a:t>
            </a:r>
            <a:r>
              <a:rPr spc="-90" dirty="0"/>
              <a:t>operations </a:t>
            </a:r>
            <a:r>
              <a:rPr spc="-20" dirty="0"/>
              <a:t>for </a:t>
            </a:r>
            <a:r>
              <a:rPr spc="-30" dirty="0"/>
              <a:t>the </a:t>
            </a:r>
            <a:r>
              <a:rPr spc="-35" dirty="0"/>
              <a:t>different</a:t>
            </a:r>
            <a:r>
              <a:rPr spc="30" dirty="0"/>
              <a:t> </a:t>
            </a:r>
            <a:r>
              <a:rPr spc="-75" dirty="0"/>
              <a:t>conditions.</a:t>
            </a:r>
          </a:p>
          <a:p>
            <a:pPr marL="297815" indent="-283845">
              <a:lnSpc>
                <a:spcPct val="100000"/>
              </a:lnSpc>
              <a:spcBef>
                <a:spcPts val="735"/>
              </a:spcBef>
              <a:buChar char="•"/>
              <a:tabLst>
                <a:tab pos="298450" algn="l"/>
                <a:tab pos="299085" algn="l"/>
              </a:tabLst>
            </a:pPr>
            <a:r>
              <a:rPr spc="-170" dirty="0"/>
              <a:t>The </a:t>
            </a:r>
            <a:r>
              <a:rPr spc="-120" dirty="0"/>
              <a:t>syntax </a:t>
            </a:r>
            <a:r>
              <a:rPr spc="-15" dirty="0"/>
              <a:t>of </a:t>
            </a:r>
            <a:r>
              <a:rPr spc="-30" dirty="0"/>
              <a:t>the </a:t>
            </a:r>
            <a:r>
              <a:rPr spc="15" dirty="0"/>
              <a:t>if </a:t>
            </a:r>
            <a:r>
              <a:rPr spc="-55" dirty="0"/>
              <a:t>statement </a:t>
            </a:r>
            <a:r>
              <a:rPr spc="-140" dirty="0"/>
              <a:t>is </a:t>
            </a:r>
            <a:r>
              <a:rPr spc="-120" dirty="0"/>
              <a:t>given</a:t>
            </a:r>
            <a:r>
              <a:rPr spc="-325" dirty="0"/>
              <a:t> </a:t>
            </a:r>
            <a:r>
              <a:rPr spc="-70" dirty="0"/>
              <a:t>below:</a:t>
            </a:r>
          </a:p>
          <a:p>
            <a:pPr marL="1905">
              <a:lnSpc>
                <a:spcPct val="100000"/>
              </a:lnSpc>
            </a:pPr>
            <a:endParaRPr sz="2700" dirty="0"/>
          </a:p>
          <a:p>
            <a:pPr marL="14604">
              <a:lnSpc>
                <a:spcPct val="100000"/>
              </a:lnSpc>
              <a:spcBef>
                <a:spcPts val="1764"/>
              </a:spcBef>
            </a:pPr>
            <a:r>
              <a:rPr sz="1800" b="1" spc="75" dirty="0">
                <a:solidFill>
                  <a:srgbClr val="006699"/>
                </a:solidFill>
                <a:cs typeface="Georgia"/>
              </a:rPr>
              <a:t>if</a:t>
            </a:r>
            <a:r>
              <a:rPr sz="1800" spc="75" dirty="0">
                <a:cs typeface="Times New Roman"/>
              </a:rPr>
              <a:t>(expression){</a:t>
            </a:r>
            <a:endParaRPr sz="1800" dirty="0"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cs typeface="Times New Roman"/>
              </a:rPr>
              <a:t>be</a:t>
            </a:r>
            <a:r>
              <a:rPr sz="1800" spc="-125" dirty="0">
                <a:solidFill>
                  <a:srgbClr val="008200"/>
                </a:solidFill>
                <a:cs typeface="Times New Roman"/>
              </a:rPr>
              <a:t> </a:t>
            </a:r>
            <a:r>
              <a:rPr sz="1800" spc="165" dirty="0">
                <a:solidFill>
                  <a:srgbClr val="008200"/>
                </a:solidFill>
                <a:cs typeface="Times New Roman"/>
              </a:rPr>
              <a:t>executed</a:t>
            </a:r>
            <a:endParaRPr sz="1800" dirty="0"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1800" spc="-360" dirty="0">
                <a:cs typeface="Times New Roman"/>
              </a:rPr>
              <a:t>}</a:t>
            </a:r>
            <a:endParaRPr sz="18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0289" y="3548533"/>
            <a:ext cx="2953511" cy="3065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If-else</a:t>
            </a:r>
            <a:r>
              <a:rPr spc="-28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35061"/>
            <a:ext cx="10361295" cy="48025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1850" dirty="0">
                <a:latin typeface="Verdana"/>
                <a:cs typeface="Verdana"/>
              </a:rPr>
              <a:t>The </a:t>
            </a:r>
            <a:r>
              <a:rPr sz="1850" spc="-10" dirty="0">
                <a:latin typeface="Verdana"/>
                <a:cs typeface="Verdana"/>
              </a:rPr>
              <a:t>if-else </a:t>
            </a:r>
            <a:r>
              <a:rPr sz="1850" dirty="0">
                <a:latin typeface="Verdana"/>
                <a:cs typeface="Verdana"/>
              </a:rPr>
              <a:t>statement is used to perform two operations </a:t>
            </a:r>
            <a:r>
              <a:rPr sz="1850" spc="5" dirty="0">
                <a:latin typeface="Verdana"/>
                <a:cs typeface="Verdana"/>
              </a:rPr>
              <a:t>for </a:t>
            </a:r>
            <a:r>
              <a:rPr sz="1850" spc="10" dirty="0">
                <a:latin typeface="Verdana"/>
                <a:cs typeface="Verdana"/>
              </a:rPr>
              <a:t>a </a:t>
            </a:r>
            <a:r>
              <a:rPr sz="1850" dirty="0">
                <a:latin typeface="Verdana"/>
                <a:cs typeface="Verdana"/>
              </a:rPr>
              <a:t>single</a:t>
            </a:r>
            <a:r>
              <a:rPr sz="1850" spc="17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marR="5080" indent="-228600" algn="just">
              <a:lnSpc>
                <a:spcPct val="828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1850" spc="25" dirty="0">
                <a:latin typeface="Verdana"/>
                <a:cs typeface="Verdana"/>
              </a:rPr>
              <a:t>The if-else </a:t>
            </a:r>
            <a:r>
              <a:rPr sz="1850" spc="30" dirty="0">
                <a:latin typeface="Verdana"/>
                <a:cs typeface="Verdana"/>
              </a:rPr>
              <a:t>statement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60" dirty="0">
                <a:latin typeface="Verdana"/>
                <a:cs typeface="Verdana"/>
              </a:rPr>
              <a:t>an </a:t>
            </a:r>
            <a:r>
              <a:rPr sz="1850" spc="20" dirty="0">
                <a:latin typeface="Verdana"/>
                <a:cs typeface="Verdana"/>
              </a:rPr>
              <a:t>extension </a:t>
            </a:r>
            <a:r>
              <a:rPr sz="1850" dirty="0">
                <a:latin typeface="Verdana"/>
                <a:cs typeface="Verdana"/>
              </a:rPr>
              <a:t>to </a:t>
            </a:r>
            <a:r>
              <a:rPr sz="1850" spc="40" dirty="0">
                <a:latin typeface="Verdana"/>
                <a:cs typeface="Verdana"/>
              </a:rPr>
              <a:t>the </a:t>
            </a:r>
            <a:r>
              <a:rPr sz="1850" dirty="0">
                <a:latin typeface="Verdana"/>
                <a:cs typeface="Verdana"/>
              </a:rPr>
              <a:t>if </a:t>
            </a:r>
            <a:r>
              <a:rPr sz="1850" spc="30" dirty="0">
                <a:latin typeface="Verdana"/>
                <a:cs typeface="Verdana"/>
              </a:rPr>
              <a:t>statement </a:t>
            </a:r>
            <a:r>
              <a:rPr sz="1850" spc="15" dirty="0">
                <a:latin typeface="Verdana"/>
                <a:cs typeface="Verdana"/>
              </a:rPr>
              <a:t>using </a:t>
            </a:r>
            <a:r>
              <a:rPr sz="1850" spc="20" dirty="0">
                <a:latin typeface="Verdana"/>
                <a:cs typeface="Verdana"/>
              </a:rPr>
              <a:t>which, </a:t>
            </a:r>
            <a:r>
              <a:rPr sz="1850" spc="5" dirty="0">
                <a:latin typeface="Verdana"/>
                <a:cs typeface="Verdana"/>
              </a:rPr>
              <a:t>we </a:t>
            </a:r>
            <a:r>
              <a:rPr sz="1850" spc="30" dirty="0">
                <a:latin typeface="Verdana"/>
                <a:cs typeface="Verdana"/>
              </a:rPr>
              <a:t>can  </a:t>
            </a:r>
            <a:r>
              <a:rPr sz="1850" spc="20" dirty="0">
                <a:latin typeface="Verdana"/>
                <a:cs typeface="Verdana"/>
              </a:rPr>
              <a:t>perform two different </a:t>
            </a:r>
            <a:r>
              <a:rPr sz="1850" spc="15" dirty="0">
                <a:latin typeface="Verdana"/>
                <a:cs typeface="Verdana"/>
              </a:rPr>
              <a:t>operations, </a:t>
            </a:r>
            <a:r>
              <a:rPr sz="1850" spc="-5" dirty="0">
                <a:latin typeface="Verdana"/>
                <a:cs typeface="Verdana"/>
              </a:rPr>
              <a:t>i.e., </a:t>
            </a:r>
            <a:r>
              <a:rPr sz="1850" spc="30" dirty="0">
                <a:latin typeface="Verdana"/>
                <a:cs typeface="Verdana"/>
              </a:rPr>
              <a:t>one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5" dirty="0">
                <a:latin typeface="Verdana"/>
                <a:cs typeface="Verdana"/>
              </a:rPr>
              <a:t>for </a:t>
            </a:r>
            <a:r>
              <a:rPr sz="1850" spc="40" dirty="0">
                <a:latin typeface="Verdana"/>
                <a:cs typeface="Verdana"/>
              </a:rPr>
              <a:t>the </a:t>
            </a:r>
            <a:r>
              <a:rPr sz="1850" spc="20" dirty="0">
                <a:latin typeface="Verdana"/>
                <a:cs typeface="Verdana"/>
              </a:rPr>
              <a:t>correctness </a:t>
            </a:r>
            <a:r>
              <a:rPr sz="1850" spc="15" dirty="0">
                <a:latin typeface="Verdana"/>
                <a:cs typeface="Verdana"/>
              </a:rPr>
              <a:t>of </a:t>
            </a:r>
            <a:r>
              <a:rPr sz="1850" spc="20" dirty="0">
                <a:latin typeface="Verdana"/>
                <a:cs typeface="Verdana"/>
              </a:rPr>
              <a:t>that condition,  </a:t>
            </a:r>
            <a:r>
              <a:rPr sz="1850" spc="10" dirty="0">
                <a:latin typeface="Verdana"/>
                <a:cs typeface="Verdana"/>
              </a:rPr>
              <a:t>and </a:t>
            </a:r>
            <a:r>
              <a:rPr sz="1850" spc="-10" dirty="0">
                <a:latin typeface="Verdana"/>
                <a:cs typeface="Verdana"/>
              </a:rPr>
              <a:t>the </a:t>
            </a:r>
            <a:r>
              <a:rPr sz="1850" spc="-5" dirty="0">
                <a:latin typeface="Verdana"/>
                <a:cs typeface="Verdana"/>
              </a:rPr>
              <a:t>other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10" dirty="0">
                <a:latin typeface="Verdana"/>
                <a:cs typeface="Verdana"/>
              </a:rPr>
              <a:t>for </a:t>
            </a:r>
            <a:r>
              <a:rPr sz="1850" spc="-5" dirty="0">
                <a:latin typeface="Verdana"/>
                <a:cs typeface="Verdana"/>
              </a:rPr>
              <a:t>the </a:t>
            </a:r>
            <a:r>
              <a:rPr sz="1850" spc="5" dirty="0">
                <a:latin typeface="Verdana"/>
                <a:cs typeface="Verdana"/>
              </a:rPr>
              <a:t>incorrectness </a:t>
            </a:r>
            <a:r>
              <a:rPr sz="1850" spc="20" dirty="0">
                <a:latin typeface="Verdana"/>
                <a:cs typeface="Verdana"/>
              </a:rPr>
              <a:t>of </a:t>
            </a:r>
            <a:r>
              <a:rPr sz="1850" spc="-5" dirty="0">
                <a:latin typeface="Verdana"/>
                <a:cs typeface="Verdana"/>
              </a:rPr>
              <a:t>the</a:t>
            </a:r>
            <a:r>
              <a:rPr sz="1850" spc="19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marR="5080" indent="-228600" algn="just">
              <a:lnSpc>
                <a:spcPct val="828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1850" spc="15" dirty="0">
                <a:latin typeface="Verdana"/>
                <a:cs typeface="Verdana"/>
              </a:rPr>
              <a:t>Here, </a:t>
            </a:r>
            <a:r>
              <a:rPr sz="1850" spc="40" dirty="0">
                <a:latin typeface="Verdana"/>
                <a:cs typeface="Verdana"/>
              </a:rPr>
              <a:t>we </a:t>
            </a:r>
            <a:r>
              <a:rPr sz="1850" spc="25" dirty="0">
                <a:latin typeface="Verdana"/>
                <a:cs typeface="Verdana"/>
              </a:rPr>
              <a:t>must </a:t>
            </a:r>
            <a:r>
              <a:rPr sz="1850" spc="15" dirty="0">
                <a:latin typeface="Verdana"/>
                <a:cs typeface="Verdana"/>
              </a:rPr>
              <a:t>notice </a:t>
            </a:r>
            <a:r>
              <a:rPr sz="1850" spc="20" dirty="0">
                <a:latin typeface="Verdana"/>
                <a:cs typeface="Verdana"/>
              </a:rPr>
              <a:t>that </a:t>
            </a:r>
            <a:r>
              <a:rPr sz="1850" dirty="0">
                <a:latin typeface="Verdana"/>
                <a:cs typeface="Verdana"/>
              </a:rPr>
              <a:t>if </a:t>
            </a:r>
            <a:r>
              <a:rPr sz="1850" spc="35" dirty="0">
                <a:latin typeface="Verdana"/>
                <a:cs typeface="Verdana"/>
              </a:rPr>
              <a:t>and </a:t>
            </a:r>
            <a:r>
              <a:rPr sz="1850" spc="5" dirty="0">
                <a:latin typeface="Verdana"/>
                <a:cs typeface="Verdana"/>
              </a:rPr>
              <a:t>else </a:t>
            </a:r>
            <a:r>
              <a:rPr sz="1850" spc="25" dirty="0">
                <a:latin typeface="Verdana"/>
                <a:cs typeface="Verdana"/>
              </a:rPr>
              <a:t>block </a:t>
            </a:r>
            <a:r>
              <a:rPr sz="1850" spc="35" dirty="0">
                <a:latin typeface="Verdana"/>
                <a:cs typeface="Verdana"/>
              </a:rPr>
              <a:t>cannot </a:t>
            </a:r>
            <a:r>
              <a:rPr sz="1850" spc="5" dirty="0">
                <a:latin typeface="Verdana"/>
                <a:cs typeface="Verdana"/>
              </a:rPr>
              <a:t>be </a:t>
            </a:r>
            <a:r>
              <a:rPr sz="1850" spc="15" dirty="0">
                <a:latin typeface="Verdana"/>
                <a:cs typeface="Verdana"/>
              </a:rPr>
              <a:t>executed simultaneously.  </a:t>
            </a:r>
            <a:r>
              <a:rPr sz="1850" spc="5" dirty="0">
                <a:latin typeface="Verdana"/>
                <a:cs typeface="Verdana"/>
              </a:rPr>
              <a:t>Using </a:t>
            </a:r>
            <a:r>
              <a:rPr sz="1850" spc="15" dirty="0">
                <a:latin typeface="Verdana"/>
                <a:cs typeface="Verdana"/>
              </a:rPr>
              <a:t>if-else </a:t>
            </a:r>
            <a:r>
              <a:rPr sz="1850" spc="20" dirty="0">
                <a:latin typeface="Verdana"/>
                <a:cs typeface="Verdana"/>
              </a:rPr>
              <a:t>statement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20" dirty="0">
                <a:latin typeface="Verdana"/>
                <a:cs typeface="Verdana"/>
              </a:rPr>
              <a:t>always </a:t>
            </a:r>
            <a:r>
              <a:rPr sz="1850" spc="25" dirty="0">
                <a:latin typeface="Verdana"/>
                <a:cs typeface="Verdana"/>
              </a:rPr>
              <a:t>preferable since </a:t>
            </a:r>
            <a:r>
              <a:rPr sz="1850" dirty="0">
                <a:latin typeface="Verdana"/>
                <a:cs typeface="Verdana"/>
              </a:rPr>
              <a:t>it </a:t>
            </a:r>
            <a:r>
              <a:rPr sz="1850" spc="10" dirty="0">
                <a:latin typeface="Verdana"/>
                <a:cs typeface="Verdana"/>
              </a:rPr>
              <a:t>always </a:t>
            </a:r>
            <a:r>
              <a:rPr sz="1850" dirty="0">
                <a:latin typeface="Verdana"/>
                <a:cs typeface="Verdana"/>
              </a:rPr>
              <a:t>invokes </a:t>
            </a:r>
            <a:r>
              <a:rPr sz="1850" spc="25" dirty="0">
                <a:latin typeface="Verdana"/>
                <a:cs typeface="Verdana"/>
              </a:rPr>
              <a:t>an </a:t>
            </a:r>
            <a:r>
              <a:rPr sz="1850" spc="20" dirty="0">
                <a:latin typeface="Verdana"/>
                <a:cs typeface="Verdana"/>
              </a:rPr>
              <a:t>otherwise  </a:t>
            </a:r>
            <a:r>
              <a:rPr sz="1850" spc="35" dirty="0">
                <a:latin typeface="Verdana"/>
                <a:cs typeface="Verdana"/>
              </a:rPr>
              <a:t>case </a:t>
            </a:r>
            <a:r>
              <a:rPr sz="1850" spc="-5" dirty="0">
                <a:latin typeface="Verdana"/>
                <a:cs typeface="Verdana"/>
              </a:rPr>
              <a:t>with </a:t>
            </a:r>
            <a:r>
              <a:rPr sz="1850" spc="-10" dirty="0">
                <a:latin typeface="Verdana"/>
                <a:cs typeface="Verdana"/>
              </a:rPr>
              <a:t>every </a:t>
            </a:r>
            <a:r>
              <a:rPr sz="1850" dirty="0">
                <a:latin typeface="Verdana"/>
                <a:cs typeface="Verdana"/>
              </a:rPr>
              <a:t>if</a:t>
            </a:r>
            <a:r>
              <a:rPr sz="1850" spc="27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1850" dirty="0">
                <a:latin typeface="Verdana"/>
                <a:cs typeface="Verdana"/>
              </a:rPr>
              <a:t>The </a:t>
            </a:r>
            <a:r>
              <a:rPr sz="1850" spc="5" dirty="0">
                <a:latin typeface="Verdana"/>
                <a:cs typeface="Verdana"/>
              </a:rPr>
              <a:t>syntax </a:t>
            </a:r>
            <a:r>
              <a:rPr sz="1850" spc="15" dirty="0">
                <a:latin typeface="Verdana"/>
                <a:cs typeface="Verdana"/>
              </a:rPr>
              <a:t>of </a:t>
            </a:r>
            <a:r>
              <a:rPr sz="1850" spc="-10" dirty="0">
                <a:latin typeface="Verdana"/>
                <a:cs typeface="Verdana"/>
              </a:rPr>
              <a:t>the if-else </a:t>
            </a:r>
            <a:r>
              <a:rPr sz="1850" dirty="0">
                <a:latin typeface="Verdana"/>
                <a:cs typeface="Verdana"/>
              </a:rPr>
              <a:t>statement is </a:t>
            </a:r>
            <a:r>
              <a:rPr sz="1850" spc="-10" dirty="0">
                <a:latin typeface="Verdana"/>
                <a:cs typeface="Verdana"/>
              </a:rPr>
              <a:t>given</a:t>
            </a:r>
            <a:r>
              <a:rPr sz="1850" spc="31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below: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80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700" spc="80" dirty="0">
                <a:latin typeface="Times New Roman"/>
                <a:cs typeface="Times New Roman"/>
              </a:rPr>
              <a:t>(expression){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700" spc="175" dirty="0">
                <a:solidFill>
                  <a:srgbClr val="008200"/>
                </a:solidFill>
                <a:latin typeface="Times New Roman"/>
                <a:cs typeface="Times New Roman"/>
              </a:rPr>
              <a:t>executed</a:t>
            </a:r>
            <a:r>
              <a:rPr sz="1700" spc="-2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condition </a:t>
            </a:r>
            <a:r>
              <a:rPr sz="1700" spc="130" dirty="0">
                <a:solidFill>
                  <a:srgbClr val="008200"/>
                </a:solidFill>
                <a:latin typeface="Times New Roman"/>
                <a:cs typeface="Times New Roman"/>
              </a:rPr>
              <a:t>is </a:t>
            </a:r>
            <a:r>
              <a:rPr sz="1700" spc="204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b="1" spc="-6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700" spc="-6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700" spc="175" dirty="0">
                <a:solidFill>
                  <a:srgbClr val="008200"/>
                </a:solidFill>
                <a:latin typeface="Times New Roman"/>
                <a:cs typeface="Times New Roman"/>
              </a:rPr>
              <a:t>executed</a:t>
            </a:r>
            <a:r>
              <a:rPr sz="1700" spc="-2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condition </a:t>
            </a:r>
            <a:r>
              <a:rPr sz="1700" spc="130" dirty="0">
                <a:solidFill>
                  <a:srgbClr val="008200"/>
                </a:solidFill>
                <a:latin typeface="Times New Roman"/>
                <a:cs typeface="Times New Roman"/>
              </a:rPr>
              <a:t>is </a:t>
            </a:r>
            <a:r>
              <a:rPr sz="1700" spc="125" dirty="0">
                <a:solidFill>
                  <a:srgbClr val="0082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6135" y="3548760"/>
            <a:ext cx="3401568" cy="3054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Nested </a:t>
            </a:r>
            <a:r>
              <a:rPr spc="-100" dirty="0"/>
              <a:t>If/If-else</a:t>
            </a:r>
            <a:r>
              <a:rPr spc="-140" dirty="0"/>
              <a:t> </a:t>
            </a:r>
            <a:r>
              <a:rPr spc="-204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434274"/>
            <a:ext cx="10358120" cy="5154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It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is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always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legal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C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programming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nest</a:t>
            </a:r>
            <a:r>
              <a:rPr sz="2000" b="1" spc="70" dirty="0">
                <a:latin typeface="Carlito"/>
                <a:cs typeface="Carlito"/>
              </a:rPr>
              <a:t> </a:t>
            </a:r>
            <a:r>
              <a:rPr sz="2000" b="1" spc="10" dirty="0">
                <a:latin typeface="Carlito"/>
                <a:cs typeface="Carlito"/>
              </a:rPr>
              <a:t>if/if-else</a:t>
            </a:r>
            <a:r>
              <a:rPr sz="2000" b="1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statements,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means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you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use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one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if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15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else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dirty="0">
                <a:latin typeface="Carlito"/>
                <a:cs typeface="Carlito"/>
              </a:rPr>
              <a:t>inside </a:t>
            </a:r>
            <a:r>
              <a:rPr sz="2000" spc="5" dirty="0">
                <a:latin typeface="Carlito"/>
                <a:cs typeface="Carlito"/>
              </a:rPr>
              <a:t>another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spc="1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else </a:t>
            </a:r>
            <a:r>
              <a:rPr sz="2000" spc="-15" dirty="0">
                <a:latin typeface="Carlito"/>
                <a:cs typeface="Carlito"/>
              </a:rPr>
              <a:t>if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statement(s).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2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syntax </a:t>
            </a:r>
            <a:r>
              <a:rPr sz="2000" spc="1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5" dirty="0">
                <a:latin typeface="Carlito"/>
                <a:cs typeface="Carlito"/>
              </a:rPr>
              <a:t>if-else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given</a:t>
            </a:r>
            <a:r>
              <a:rPr sz="2000" spc="-30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below: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1800" spc="500" dirty="0">
                <a:latin typeface="Arial"/>
                <a:cs typeface="Arial"/>
              </a:rPr>
              <a:t>if(	</a:t>
            </a:r>
            <a:r>
              <a:rPr sz="1800" spc="85" dirty="0">
                <a:latin typeface="Arial"/>
                <a:cs typeface="Arial"/>
              </a:rPr>
              <a:t>boolean_expression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6875" marR="3429000">
              <a:lnSpc>
                <a:spcPct val="273800"/>
              </a:lnSpc>
              <a:tabLst>
                <a:tab pos="3032125" algn="l"/>
                <a:tab pos="3160395" algn="l"/>
                <a:tab pos="4038600" algn="l"/>
                <a:tab pos="5667375" algn="l"/>
                <a:tab pos="6675120" algn="l"/>
              </a:tabLst>
            </a:pPr>
            <a:r>
              <a:rPr sz="1800" spc="500" dirty="0">
                <a:solidFill>
                  <a:srgbClr val="538235"/>
                </a:solidFill>
                <a:latin typeface="Arial"/>
                <a:cs typeface="Arial"/>
              </a:rPr>
              <a:t>/</a:t>
            </a:r>
            <a:r>
              <a:rPr sz="1800" spc="290" dirty="0">
                <a:solidFill>
                  <a:srgbClr val="538235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30" dirty="0">
                <a:solidFill>
                  <a:srgbClr val="538235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0" dirty="0">
                <a:solidFill>
                  <a:srgbClr val="5382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u</a:t>
            </a:r>
            <a:r>
              <a:rPr sz="1800" spc="430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90" dirty="0">
                <a:solidFill>
                  <a:srgbClr val="538235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300" dirty="0">
                <a:solidFill>
                  <a:srgbClr val="53823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he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00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b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600" dirty="0">
                <a:solidFill>
                  <a:srgbClr val="538235"/>
                </a:solidFill>
                <a:latin typeface="Arial"/>
                <a:cs typeface="Arial"/>
              </a:rPr>
              <a:t>l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-7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5" dirty="0">
                <a:solidFill>
                  <a:srgbClr val="538235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p</a:t>
            </a:r>
            <a:r>
              <a:rPr sz="1800" spc="335" dirty="0">
                <a:solidFill>
                  <a:srgbClr val="538235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5" dirty="0">
                <a:solidFill>
                  <a:srgbClr val="538235"/>
                </a:solidFill>
                <a:latin typeface="Arial"/>
                <a:cs typeface="Arial"/>
              </a:rPr>
              <a:t>ss</a:t>
            </a:r>
            <a:r>
              <a:rPr sz="1800" spc="535" dirty="0">
                <a:solidFill>
                  <a:srgbClr val="53823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605" dirty="0">
                <a:solidFill>
                  <a:srgbClr val="538235"/>
                </a:solidFill>
                <a:latin typeface="Arial"/>
                <a:cs typeface="Arial"/>
              </a:rPr>
              <a:t>i</a:t>
            </a:r>
            <a:r>
              <a:rPr sz="1800" spc="90" dirty="0">
                <a:solidFill>
                  <a:srgbClr val="538235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05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405" dirty="0">
                <a:solidFill>
                  <a:srgbClr val="538235"/>
                </a:solidFill>
                <a:latin typeface="Arial"/>
                <a:cs typeface="Arial"/>
              </a:rPr>
              <a:t>r</a:t>
            </a:r>
            <a:r>
              <a:rPr sz="1800" spc="-70" dirty="0">
                <a:solidFill>
                  <a:srgbClr val="538235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235" dirty="0">
                <a:solidFill>
                  <a:srgbClr val="538235"/>
                </a:solidFill>
                <a:latin typeface="Arial"/>
                <a:cs typeface="Arial"/>
              </a:rPr>
              <a:t>*</a:t>
            </a:r>
            <a:r>
              <a:rPr sz="1800" spc="490" dirty="0">
                <a:solidFill>
                  <a:srgbClr val="538235"/>
                </a:solidFill>
                <a:latin typeface="Arial"/>
                <a:cs typeface="Arial"/>
              </a:rPr>
              <a:t>/  </a:t>
            </a:r>
            <a:r>
              <a:rPr sz="1800" spc="140" dirty="0">
                <a:latin typeface="Arial"/>
                <a:cs typeface="Arial"/>
              </a:rPr>
              <a:t>if(boolean_expression		</a:t>
            </a:r>
            <a:r>
              <a:rPr sz="1800" spc="160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800"/>
              </a:spcBef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  <a:spcBef>
                <a:spcPts val="1605"/>
              </a:spcBef>
              <a:tabLst>
                <a:tab pos="2277745" algn="l"/>
                <a:tab pos="3407410" algn="l"/>
                <a:tab pos="4413885" algn="l"/>
                <a:tab pos="5795645" algn="l"/>
                <a:tab pos="7049134" algn="l"/>
              </a:tabLst>
            </a:pPr>
            <a:r>
              <a:rPr sz="1800" spc="395" dirty="0">
                <a:solidFill>
                  <a:srgbClr val="538235"/>
                </a:solidFill>
                <a:latin typeface="Arial"/>
                <a:cs typeface="Arial"/>
              </a:rPr>
              <a:t>/*</a:t>
            </a:r>
            <a:r>
              <a:rPr sz="1800" spc="45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38235"/>
                </a:solidFill>
                <a:latin typeface="Arial"/>
                <a:cs typeface="Arial"/>
              </a:rPr>
              <a:t>Executes	</a:t>
            </a:r>
            <a:r>
              <a:rPr sz="1800" spc="-95" dirty="0">
                <a:solidFill>
                  <a:srgbClr val="538235"/>
                </a:solidFill>
                <a:latin typeface="Arial"/>
                <a:cs typeface="Arial"/>
              </a:rPr>
              <a:t>when </a:t>
            </a:r>
            <a:r>
              <a:rPr sz="1800" spc="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160" dirty="0">
                <a:solidFill>
                  <a:srgbClr val="538235"/>
                </a:solidFill>
                <a:latin typeface="Arial"/>
                <a:cs typeface="Arial"/>
              </a:rPr>
              <a:t>the	</a:t>
            </a:r>
            <a:r>
              <a:rPr sz="1800" spc="60" dirty="0">
                <a:solidFill>
                  <a:srgbClr val="538235"/>
                </a:solidFill>
                <a:latin typeface="Arial"/>
                <a:cs typeface="Arial"/>
              </a:rPr>
              <a:t>boolean	</a:t>
            </a:r>
            <a:r>
              <a:rPr sz="1800" spc="110" dirty="0">
                <a:solidFill>
                  <a:srgbClr val="538235"/>
                </a:solidFill>
                <a:latin typeface="Arial"/>
                <a:cs typeface="Arial"/>
              </a:rPr>
              <a:t>expression	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2</a:t>
            </a:r>
            <a:r>
              <a:rPr sz="1800" spc="459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345" dirty="0">
                <a:solidFill>
                  <a:srgbClr val="538235"/>
                </a:solidFill>
                <a:latin typeface="Arial"/>
                <a:cs typeface="Arial"/>
              </a:rPr>
              <a:t>is</a:t>
            </a:r>
            <a:r>
              <a:rPr sz="1800" spc="459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204" dirty="0">
                <a:solidFill>
                  <a:srgbClr val="538235"/>
                </a:solidFill>
                <a:latin typeface="Arial"/>
                <a:cs typeface="Arial"/>
              </a:rPr>
              <a:t>true	</a:t>
            </a:r>
            <a:r>
              <a:rPr sz="1800" spc="405" dirty="0">
                <a:solidFill>
                  <a:srgbClr val="538235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8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868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If-else-If </a:t>
            </a:r>
            <a:r>
              <a:rPr spc="-160" dirty="0"/>
              <a:t>ladder</a:t>
            </a:r>
            <a:r>
              <a:rPr spc="-32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34675"/>
            <a:ext cx="10166350" cy="42791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Verdana"/>
              </a:rPr>
              <a:t>The </a:t>
            </a:r>
            <a:r>
              <a:rPr sz="2400" spc="-5" dirty="0">
                <a:cs typeface="Verdana"/>
              </a:rPr>
              <a:t>if-else-if </a:t>
            </a:r>
            <a:r>
              <a:rPr sz="2400" dirty="0">
                <a:cs typeface="Verdana"/>
              </a:rPr>
              <a:t>ladder </a:t>
            </a:r>
            <a:r>
              <a:rPr sz="2400" spc="-5" dirty="0">
                <a:cs typeface="Verdana"/>
              </a:rPr>
              <a:t>statement </a:t>
            </a:r>
            <a:r>
              <a:rPr sz="2400" dirty="0">
                <a:cs typeface="Verdana"/>
              </a:rPr>
              <a:t>is </a:t>
            </a:r>
            <a:r>
              <a:rPr sz="2400" spc="25" dirty="0">
                <a:cs typeface="Verdana"/>
              </a:rPr>
              <a:t>an </a:t>
            </a:r>
            <a:r>
              <a:rPr sz="2400" spc="-5" dirty="0">
                <a:cs typeface="Verdana"/>
              </a:rPr>
              <a:t>extension </a:t>
            </a:r>
            <a:r>
              <a:rPr sz="2400" dirty="0">
                <a:cs typeface="Verdana"/>
              </a:rPr>
              <a:t>to </a:t>
            </a:r>
            <a:r>
              <a:rPr sz="2400" spc="-10" dirty="0">
                <a:cs typeface="Verdana"/>
              </a:rPr>
              <a:t>the </a:t>
            </a:r>
            <a:r>
              <a:rPr sz="2400" dirty="0">
                <a:cs typeface="Verdana"/>
              </a:rPr>
              <a:t>if-else</a:t>
            </a:r>
            <a:r>
              <a:rPr sz="2400" spc="6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statement.</a:t>
            </a:r>
            <a:endParaRPr sz="2400" dirty="0">
              <a:cs typeface="Verdana"/>
            </a:endParaRPr>
          </a:p>
          <a:p>
            <a:pPr marL="241300" marR="603250" indent="-228600">
              <a:lnSpc>
                <a:spcPts val="2090"/>
              </a:lnSpc>
              <a:spcBef>
                <a:spcPts val="9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10" dirty="0">
                <a:cs typeface="Verdana"/>
              </a:rPr>
              <a:t>It </a:t>
            </a:r>
            <a:r>
              <a:rPr sz="2400" spc="5" dirty="0">
                <a:cs typeface="Verdana"/>
              </a:rPr>
              <a:t>is </a:t>
            </a:r>
            <a:r>
              <a:rPr sz="2400" dirty="0">
                <a:cs typeface="Verdana"/>
              </a:rPr>
              <a:t>used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spc="10" dirty="0">
                <a:cs typeface="Verdana"/>
              </a:rPr>
              <a:t>scenario </a:t>
            </a:r>
            <a:r>
              <a:rPr sz="2400" spc="-10" dirty="0">
                <a:cs typeface="Verdana"/>
              </a:rPr>
              <a:t>where there </a:t>
            </a:r>
            <a:r>
              <a:rPr sz="2400" spc="15" dirty="0">
                <a:cs typeface="Verdana"/>
              </a:rPr>
              <a:t>are </a:t>
            </a:r>
            <a:r>
              <a:rPr sz="2400" spc="-5" dirty="0">
                <a:cs typeface="Verdana"/>
              </a:rPr>
              <a:t>multiple </a:t>
            </a:r>
            <a:r>
              <a:rPr sz="2400" spc="20" dirty="0">
                <a:cs typeface="Verdana"/>
              </a:rPr>
              <a:t>cases </a:t>
            </a:r>
            <a:r>
              <a:rPr sz="2400" dirty="0">
                <a:cs typeface="Verdana"/>
              </a:rPr>
              <a:t>to </a:t>
            </a:r>
            <a:r>
              <a:rPr sz="2400" spc="5" dirty="0">
                <a:cs typeface="Verdana"/>
              </a:rPr>
              <a:t>be </a:t>
            </a:r>
            <a:r>
              <a:rPr sz="2400" spc="-5" dirty="0">
                <a:cs typeface="Verdana"/>
              </a:rPr>
              <a:t>performed </a:t>
            </a:r>
            <a:r>
              <a:rPr sz="2400" spc="10" dirty="0">
                <a:cs typeface="Verdana"/>
              </a:rPr>
              <a:t>for  </a:t>
            </a:r>
            <a:r>
              <a:rPr sz="2400" spc="-10" dirty="0">
                <a:cs typeface="Verdana"/>
              </a:rPr>
              <a:t>different</a:t>
            </a:r>
            <a:r>
              <a:rPr sz="2400" spc="260" dirty="0">
                <a:cs typeface="Verdana"/>
              </a:rPr>
              <a:t> </a:t>
            </a:r>
            <a:r>
              <a:rPr sz="2400" spc="5" dirty="0">
                <a:cs typeface="Verdana"/>
              </a:rPr>
              <a:t>conditions.</a:t>
            </a:r>
            <a:endParaRPr sz="2400" dirty="0">
              <a:cs typeface="Verdana"/>
            </a:endParaRPr>
          </a:p>
          <a:p>
            <a:pPr marL="241300" marR="5080" indent="-228600">
              <a:lnSpc>
                <a:spcPct val="92500"/>
              </a:lnSpc>
              <a:spcBef>
                <a:spcPts val="9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10" dirty="0">
                <a:cs typeface="Verdana"/>
              </a:rPr>
              <a:t>In </a:t>
            </a:r>
            <a:r>
              <a:rPr sz="2400" spc="-5" dirty="0">
                <a:cs typeface="Verdana"/>
              </a:rPr>
              <a:t>if-else-if </a:t>
            </a:r>
            <a:r>
              <a:rPr sz="2400" dirty="0">
                <a:cs typeface="Verdana"/>
              </a:rPr>
              <a:t>ladder </a:t>
            </a:r>
            <a:r>
              <a:rPr sz="2400" spc="-5" dirty="0">
                <a:cs typeface="Verdana"/>
              </a:rPr>
              <a:t>statement, </a:t>
            </a:r>
            <a:r>
              <a:rPr sz="2400" dirty="0">
                <a:cs typeface="Verdana"/>
              </a:rPr>
              <a:t>if </a:t>
            </a:r>
            <a:r>
              <a:rPr sz="2400" spc="10" dirty="0">
                <a:cs typeface="Verdana"/>
              </a:rPr>
              <a:t>a </a:t>
            </a:r>
            <a:r>
              <a:rPr sz="2400" spc="5" dirty="0">
                <a:cs typeface="Verdana"/>
              </a:rPr>
              <a:t>condition </a:t>
            </a:r>
            <a:r>
              <a:rPr sz="2400" dirty="0">
                <a:cs typeface="Verdana"/>
              </a:rPr>
              <a:t>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dirty="0">
                <a:cs typeface="Verdana"/>
              </a:rPr>
              <a:t>in 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if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executed, </a:t>
            </a:r>
            <a:r>
              <a:rPr sz="2400" dirty="0">
                <a:cs typeface="Verdana"/>
              </a:rPr>
              <a:t>otherwise </a:t>
            </a:r>
            <a:r>
              <a:rPr sz="2400" spc="5" dirty="0">
                <a:cs typeface="Verdana"/>
              </a:rPr>
              <a:t>if </a:t>
            </a:r>
            <a:r>
              <a:rPr sz="2400" spc="20" dirty="0">
                <a:cs typeface="Verdana"/>
              </a:rPr>
              <a:t>some </a:t>
            </a:r>
            <a:r>
              <a:rPr sz="2400" spc="-5" dirty="0">
                <a:cs typeface="Verdana"/>
              </a:rPr>
              <a:t>other </a:t>
            </a:r>
            <a:r>
              <a:rPr sz="2400" spc="5" dirty="0">
                <a:cs typeface="Verdana"/>
              </a:rPr>
              <a:t>condition 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dirty="0">
                <a:cs typeface="Verdana"/>
              </a:rPr>
              <a:t>else-if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</a:t>
            </a:r>
            <a:r>
              <a:rPr sz="2400" spc="-17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executed.</a:t>
            </a:r>
            <a:endParaRPr sz="2400" dirty="0">
              <a:cs typeface="Verdana"/>
            </a:endParaRPr>
          </a:p>
          <a:p>
            <a:pPr marL="241300" marR="50165" indent="-228600">
              <a:lnSpc>
                <a:spcPct val="92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20" dirty="0">
                <a:cs typeface="Verdana"/>
              </a:rPr>
              <a:t>At </a:t>
            </a:r>
            <a:r>
              <a:rPr sz="2400" spc="-10" dirty="0">
                <a:cs typeface="Verdana"/>
              </a:rPr>
              <a:t>the </a:t>
            </a:r>
            <a:r>
              <a:rPr sz="2400" spc="20" dirty="0">
                <a:cs typeface="Verdana"/>
              </a:rPr>
              <a:t>last </a:t>
            </a:r>
            <a:r>
              <a:rPr sz="2400" spc="5" dirty="0">
                <a:cs typeface="Verdana"/>
              </a:rPr>
              <a:t>if </a:t>
            </a:r>
            <a:r>
              <a:rPr sz="2400" dirty="0">
                <a:cs typeface="Verdana"/>
              </a:rPr>
              <a:t>none </a:t>
            </a:r>
            <a:r>
              <a:rPr sz="2400" spc="15" dirty="0">
                <a:cs typeface="Verdana"/>
              </a:rPr>
              <a:t>of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condition 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else  </a:t>
            </a:r>
            <a:r>
              <a:rPr sz="2400" spc="15" dirty="0">
                <a:cs typeface="Verdana"/>
              </a:rPr>
              <a:t>block </a:t>
            </a:r>
            <a:r>
              <a:rPr sz="2400" spc="-5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executed. </a:t>
            </a:r>
            <a:endParaRPr lang="en-US" sz="2400" spc="-10" dirty="0">
              <a:cs typeface="Verdana"/>
            </a:endParaRPr>
          </a:p>
          <a:p>
            <a:pPr marL="241300" marR="50165" indent="-228600">
              <a:lnSpc>
                <a:spcPct val="92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Verdana"/>
              </a:rPr>
              <a:t>There </a:t>
            </a:r>
            <a:r>
              <a:rPr sz="2400" spc="15" dirty="0">
                <a:cs typeface="Verdana"/>
              </a:rPr>
              <a:t>are </a:t>
            </a:r>
            <a:r>
              <a:rPr sz="2400" spc="-5" dirty="0">
                <a:cs typeface="Verdana"/>
              </a:rPr>
              <a:t>multiple else-if </a:t>
            </a:r>
            <a:r>
              <a:rPr sz="2400" spc="5" dirty="0">
                <a:cs typeface="Verdana"/>
              </a:rPr>
              <a:t>blocks possible. </a:t>
            </a:r>
            <a:r>
              <a:rPr sz="2400" spc="10" dirty="0">
                <a:cs typeface="Verdana"/>
              </a:rPr>
              <a:t>It </a:t>
            </a:r>
            <a:r>
              <a:rPr sz="2400" dirty="0">
                <a:cs typeface="Verdana"/>
              </a:rPr>
              <a:t>is </a:t>
            </a:r>
            <a:r>
              <a:rPr sz="2400" spc="10" dirty="0">
                <a:cs typeface="Verdana"/>
              </a:rPr>
              <a:t>similar </a:t>
            </a:r>
            <a:r>
              <a:rPr sz="2400" dirty="0">
                <a:cs typeface="Verdana"/>
              </a:rPr>
              <a:t>to  </a:t>
            </a:r>
            <a:r>
              <a:rPr sz="2400" spc="-10" dirty="0">
                <a:cs typeface="Verdana"/>
              </a:rPr>
              <a:t>the </a:t>
            </a:r>
            <a:r>
              <a:rPr sz="2400" spc="10" dirty="0">
                <a:cs typeface="Verdana"/>
              </a:rPr>
              <a:t>switch </a:t>
            </a:r>
            <a:r>
              <a:rPr sz="2400" spc="35" dirty="0">
                <a:cs typeface="Verdana"/>
              </a:rPr>
              <a:t>case </a:t>
            </a:r>
            <a:r>
              <a:rPr sz="2400" dirty="0">
                <a:cs typeface="Verdana"/>
              </a:rPr>
              <a:t>statement </a:t>
            </a:r>
            <a:r>
              <a:rPr sz="2400" spc="-10" dirty="0">
                <a:cs typeface="Verdana"/>
              </a:rPr>
              <a:t>where the </a:t>
            </a:r>
            <a:r>
              <a:rPr sz="2400" dirty="0">
                <a:cs typeface="Verdana"/>
              </a:rPr>
              <a:t>default </a:t>
            </a:r>
            <a:r>
              <a:rPr sz="2400" spc="5" dirty="0">
                <a:cs typeface="Verdana"/>
              </a:rPr>
              <a:t>is </a:t>
            </a:r>
            <a:r>
              <a:rPr sz="2400" spc="-10" dirty="0">
                <a:cs typeface="Verdana"/>
              </a:rPr>
              <a:t>executed </a:t>
            </a:r>
            <a:r>
              <a:rPr sz="2400" dirty="0">
                <a:cs typeface="Verdana"/>
              </a:rPr>
              <a:t>instead </a:t>
            </a:r>
            <a:r>
              <a:rPr sz="2400" spc="15" dirty="0">
                <a:cs typeface="Verdana"/>
              </a:rPr>
              <a:t>of </a:t>
            </a:r>
            <a:r>
              <a:rPr sz="2400" spc="5" dirty="0">
                <a:cs typeface="Verdana"/>
              </a:rPr>
              <a:t>else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if  none </a:t>
            </a:r>
            <a:r>
              <a:rPr sz="2400" spc="15" dirty="0">
                <a:cs typeface="Verdana"/>
              </a:rPr>
              <a:t>of </a:t>
            </a:r>
            <a:r>
              <a:rPr sz="2400" spc="-10" dirty="0">
                <a:cs typeface="Verdana"/>
              </a:rPr>
              <a:t>the </a:t>
            </a:r>
            <a:r>
              <a:rPr sz="2400" spc="20" dirty="0">
                <a:cs typeface="Verdana"/>
              </a:rPr>
              <a:t>cases </a:t>
            </a:r>
            <a:r>
              <a:rPr sz="2400" spc="5" dirty="0">
                <a:cs typeface="Verdana"/>
              </a:rPr>
              <a:t>is</a:t>
            </a:r>
            <a:r>
              <a:rPr sz="2400" spc="290" dirty="0">
                <a:cs typeface="Verdana"/>
              </a:rPr>
              <a:t> </a:t>
            </a:r>
            <a:r>
              <a:rPr sz="2400" spc="5" dirty="0">
                <a:cs typeface="Verdana"/>
              </a:rPr>
              <a:t>matched.</a:t>
            </a:r>
            <a:endParaRPr sz="2400" dirty="0"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817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If </a:t>
            </a:r>
            <a:r>
              <a:rPr spc="-165" dirty="0"/>
              <a:t>else-if </a:t>
            </a:r>
            <a:r>
              <a:rPr spc="-155" dirty="0"/>
              <a:t>ladder</a:t>
            </a:r>
            <a:r>
              <a:rPr spc="-484" dirty="0"/>
              <a:t> </a:t>
            </a:r>
            <a:r>
              <a:rPr spc="-204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4088"/>
            <a:ext cx="5727065" cy="4522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(condition1){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condition1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70" dirty="0">
                <a:latin typeface="Times New Roman"/>
                <a:cs typeface="Times New Roman"/>
              </a:rPr>
              <a:t>}</a:t>
            </a:r>
            <a:r>
              <a:rPr sz="1800" b="1" spc="-7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b="1" spc="15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(condition2){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condition2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5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b="1" spc="15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(condition3){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70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condition3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195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120" dirty="0"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6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spc="-6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05" dirty="0">
                <a:solidFill>
                  <a:srgbClr val="008200"/>
                </a:solidFill>
                <a:latin typeface="Times New Roman"/>
                <a:cs typeface="Times New Roman"/>
              </a:rPr>
              <a:t>all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the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conditions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are</a:t>
            </a:r>
            <a:r>
              <a:rPr sz="1800" spc="-10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30936"/>
            <a:ext cx="436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C </a:t>
            </a:r>
            <a:r>
              <a:rPr lang="en-US" spc="-825" dirty="0"/>
              <a:t>          </a:t>
            </a:r>
            <a:r>
              <a:rPr spc="-235" dirty="0"/>
              <a:t>Switch</a:t>
            </a:r>
            <a:r>
              <a:rPr spc="-49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439989"/>
            <a:ext cx="9916160" cy="4813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9525" indent="-228600" algn="just">
              <a:lnSpc>
                <a:spcPct val="901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1700" spc="1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switch </a:t>
            </a:r>
            <a:r>
              <a:rPr sz="1700" spc="-5" dirty="0">
                <a:latin typeface="Verdana"/>
                <a:cs typeface="Verdana"/>
              </a:rPr>
              <a:t>statement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20" dirty="0">
                <a:latin typeface="Verdana"/>
                <a:cs typeface="Verdana"/>
              </a:rPr>
              <a:t>C </a:t>
            </a:r>
            <a:r>
              <a:rPr sz="1700" spc="-1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alternate to if-else-if </a:t>
            </a:r>
            <a:r>
              <a:rPr sz="1700" spc="5" dirty="0">
                <a:latin typeface="Verdana"/>
                <a:cs typeface="Verdana"/>
              </a:rPr>
              <a:t>ladder </a:t>
            </a:r>
            <a:r>
              <a:rPr sz="1700" spc="-5" dirty="0">
                <a:latin typeface="Verdana"/>
                <a:cs typeface="Verdana"/>
              </a:rPr>
              <a:t>statement </a:t>
            </a:r>
            <a:r>
              <a:rPr sz="1700" spc="1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allows </a:t>
            </a:r>
            <a:r>
              <a:rPr sz="1700" spc="-5" dirty="0">
                <a:latin typeface="Verdana"/>
                <a:cs typeface="Verdana"/>
              </a:rPr>
              <a:t>us  to </a:t>
            </a:r>
            <a:r>
              <a:rPr sz="1700" dirty="0">
                <a:latin typeface="Verdana"/>
                <a:cs typeface="Verdana"/>
              </a:rPr>
              <a:t>execute </a:t>
            </a:r>
            <a:r>
              <a:rPr sz="1700" spc="-15" dirty="0">
                <a:latin typeface="Verdana"/>
                <a:cs typeface="Verdana"/>
              </a:rPr>
              <a:t>multiple </a:t>
            </a:r>
            <a:r>
              <a:rPr sz="1700" dirty="0">
                <a:latin typeface="Verdana"/>
                <a:cs typeface="Verdana"/>
              </a:rPr>
              <a:t>operations </a:t>
            </a:r>
            <a:r>
              <a:rPr sz="1700" spc="1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different </a:t>
            </a:r>
            <a:r>
              <a:rPr sz="1700" spc="10" dirty="0">
                <a:latin typeface="Verdana"/>
                <a:cs typeface="Verdana"/>
              </a:rPr>
              <a:t>possible </a:t>
            </a:r>
            <a:r>
              <a:rPr sz="1700" spc="-10" dirty="0">
                <a:latin typeface="Verdana"/>
                <a:cs typeface="Verdana"/>
              </a:rPr>
              <a:t>values </a:t>
            </a:r>
            <a:r>
              <a:rPr sz="1700" spc="25" dirty="0">
                <a:latin typeface="Verdana"/>
                <a:cs typeface="Verdana"/>
              </a:rPr>
              <a:t>of </a:t>
            </a:r>
            <a:r>
              <a:rPr sz="1700" spc="15" dirty="0">
                <a:latin typeface="Verdana"/>
                <a:cs typeface="Verdana"/>
              </a:rPr>
              <a:t>a </a:t>
            </a:r>
            <a:r>
              <a:rPr sz="1700" dirty="0">
                <a:latin typeface="Verdana"/>
                <a:cs typeface="Verdana"/>
              </a:rPr>
              <a:t>single </a:t>
            </a:r>
            <a:r>
              <a:rPr sz="1700" spc="-10" dirty="0">
                <a:latin typeface="Verdana"/>
                <a:cs typeface="Verdana"/>
              </a:rPr>
              <a:t>variable </a:t>
            </a:r>
            <a:r>
              <a:rPr sz="1700" spc="5" dirty="0">
                <a:latin typeface="Verdana"/>
                <a:cs typeface="Verdana"/>
              </a:rPr>
              <a:t>called  </a:t>
            </a:r>
            <a:r>
              <a:rPr sz="1700" spc="15" dirty="0">
                <a:latin typeface="Verdana"/>
                <a:cs typeface="Verdana"/>
              </a:rPr>
              <a:t>switch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variable.</a:t>
            </a:r>
            <a:endParaRPr sz="1700" dirty="0">
              <a:latin typeface="Verdana"/>
              <a:cs typeface="Verdana"/>
            </a:endParaRPr>
          </a:p>
          <a:p>
            <a:pPr marL="241300" marR="5080" indent="-228600" algn="just">
              <a:lnSpc>
                <a:spcPts val="18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1700" dirty="0">
                <a:latin typeface="Verdana"/>
                <a:cs typeface="Verdana"/>
              </a:rPr>
              <a:t>Here, </a:t>
            </a:r>
            <a:r>
              <a:rPr sz="1700" spc="-5" dirty="0">
                <a:latin typeface="Verdana"/>
                <a:cs typeface="Verdana"/>
              </a:rPr>
              <a:t>We </a:t>
            </a:r>
            <a:r>
              <a:rPr sz="1700" spc="15" dirty="0">
                <a:latin typeface="Verdana"/>
                <a:cs typeface="Verdana"/>
              </a:rPr>
              <a:t>can </a:t>
            </a:r>
            <a:r>
              <a:rPr sz="1700" spc="-5" dirty="0">
                <a:latin typeface="Verdana"/>
                <a:cs typeface="Verdana"/>
              </a:rPr>
              <a:t>define various statements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5" dirty="0">
                <a:latin typeface="Verdana"/>
                <a:cs typeface="Verdana"/>
              </a:rPr>
              <a:t>multiple </a:t>
            </a:r>
            <a:r>
              <a:rPr sz="1700" spc="15" dirty="0">
                <a:latin typeface="Verdana"/>
                <a:cs typeface="Verdana"/>
              </a:rPr>
              <a:t>cases </a:t>
            </a:r>
            <a:r>
              <a:rPr sz="1700" spc="1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different </a:t>
            </a:r>
            <a:r>
              <a:rPr sz="1700" spc="-10" dirty="0">
                <a:latin typeface="Verdana"/>
                <a:cs typeface="Verdana"/>
              </a:rPr>
              <a:t>values </a:t>
            </a:r>
            <a:r>
              <a:rPr sz="1700" spc="35" dirty="0">
                <a:latin typeface="Verdana"/>
                <a:cs typeface="Verdana"/>
              </a:rPr>
              <a:t>of  </a:t>
            </a:r>
            <a:r>
              <a:rPr sz="1700" spc="15" dirty="0">
                <a:latin typeface="Verdana"/>
                <a:cs typeface="Verdana"/>
              </a:rPr>
              <a:t>a </a:t>
            </a:r>
            <a:r>
              <a:rPr sz="1700" dirty="0">
                <a:latin typeface="Verdana"/>
                <a:cs typeface="Verdana"/>
              </a:rPr>
              <a:t>single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variable.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50" dirty="0">
              <a:latin typeface="Verdana"/>
              <a:cs typeface="Verdana"/>
            </a:endParaRPr>
          </a:p>
          <a:p>
            <a:pPr marL="12700" marR="7822565">
              <a:lnSpc>
                <a:spcPts val="2020"/>
              </a:lnSpc>
            </a:pPr>
            <a:r>
              <a:rPr sz="1700" b="1" spc="-15" dirty="0">
                <a:solidFill>
                  <a:srgbClr val="006699"/>
                </a:solidFill>
                <a:latin typeface="Georgia"/>
                <a:cs typeface="Georgia"/>
              </a:rPr>
              <a:t>s</a:t>
            </a:r>
            <a:r>
              <a:rPr sz="1700" b="1" spc="-105" dirty="0">
                <a:solidFill>
                  <a:srgbClr val="006699"/>
                </a:solidFill>
                <a:latin typeface="Georgia"/>
                <a:cs typeface="Georgia"/>
              </a:rPr>
              <a:t>w</a:t>
            </a:r>
            <a:r>
              <a:rPr sz="1700" b="1" spc="40" dirty="0">
                <a:solidFill>
                  <a:srgbClr val="006699"/>
                </a:solidFill>
                <a:latin typeface="Georgia"/>
                <a:cs typeface="Georgia"/>
              </a:rPr>
              <a:t>i</a:t>
            </a:r>
            <a:r>
              <a:rPr sz="1700" b="1" spc="70" dirty="0">
                <a:solidFill>
                  <a:srgbClr val="006699"/>
                </a:solidFill>
                <a:latin typeface="Georgia"/>
                <a:cs typeface="Georgia"/>
              </a:rPr>
              <a:t>tc</a:t>
            </a:r>
            <a:r>
              <a:rPr sz="1700" b="1" spc="80" dirty="0">
                <a:solidFill>
                  <a:srgbClr val="006699"/>
                </a:solidFill>
                <a:latin typeface="Georgia"/>
                <a:cs typeface="Georgia"/>
              </a:rPr>
              <a:t>h</a:t>
            </a:r>
            <a:r>
              <a:rPr sz="1700" spc="-70" dirty="0">
                <a:latin typeface="Times New Roman"/>
                <a:cs typeface="Times New Roman"/>
              </a:rPr>
              <a:t>(</a:t>
            </a:r>
            <a:r>
              <a:rPr sz="1700" spc="175" dirty="0"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Times New Roman"/>
                <a:cs typeface="Times New Roman"/>
              </a:rPr>
              <a:t>x</a:t>
            </a:r>
            <a:r>
              <a:rPr sz="1700" spc="225" dirty="0">
                <a:latin typeface="Times New Roman"/>
                <a:cs typeface="Times New Roman"/>
              </a:rPr>
              <a:t>p</a:t>
            </a:r>
            <a:r>
              <a:rPr sz="1700" spc="220" dirty="0">
                <a:latin typeface="Times New Roman"/>
                <a:cs typeface="Times New Roman"/>
              </a:rPr>
              <a:t>r</a:t>
            </a:r>
            <a:r>
              <a:rPr sz="1700" spc="175" dirty="0">
                <a:latin typeface="Times New Roman"/>
                <a:cs typeface="Times New Roman"/>
              </a:rPr>
              <a:t>e</a:t>
            </a:r>
            <a:r>
              <a:rPr sz="1700" spc="195" dirty="0">
                <a:latin typeface="Times New Roman"/>
                <a:cs typeface="Times New Roman"/>
              </a:rPr>
              <a:t>ss</a:t>
            </a:r>
            <a:r>
              <a:rPr sz="1700" spc="2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Times New Roman"/>
                <a:cs typeface="Times New Roman"/>
              </a:rPr>
              <a:t>o</a:t>
            </a:r>
            <a:r>
              <a:rPr sz="1700" spc="295" dirty="0">
                <a:latin typeface="Times New Roman"/>
                <a:cs typeface="Times New Roman"/>
              </a:rPr>
              <a:t>n</a:t>
            </a:r>
            <a:r>
              <a:rPr sz="1700" spc="-70" dirty="0">
                <a:latin typeface="Times New Roman"/>
                <a:cs typeface="Times New Roman"/>
              </a:rPr>
              <a:t>)</a:t>
            </a:r>
            <a:r>
              <a:rPr sz="1700" spc="-229" dirty="0">
                <a:latin typeface="Times New Roman"/>
                <a:cs typeface="Times New Roman"/>
              </a:rPr>
              <a:t>{  </a:t>
            </a:r>
            <a:r>
              <a:rPr sz="1700" b="1" spc="25" dirty="0">
                <a:solidFill>
                  <a:srgbClr val="006699"/>
                </a:solidFill>
                <a:latin typeface="Georgia"/>
                <a:cs typeface="Georgia"/>
              </a:rPr>
              <a:t>case</a:t>
            </a:r>
            <a:r>
              <a:rPr sz="1700" b="1" spc="7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value1:</a:t>
            </a:r>
            <a:endParaRPr sz="1700" dirty="0">
              <a:latin typeface="Times New Roman"/>
              <a:cs typeface="Times New Roman"/>
            </a:endParaRPr>
          </a:p>
          <a:p>
            <a:pPr marL="12700" marR="7408545" indent="63500">
              <a:lnSpc>
                <a:spcPts val="2020"/>
              </a:lnSpc>
              <a:spcBef>
                <a:spcPts val="70"/>
              </a:spcBef>
              <a:tabLst>
                <a:tab pos="845185" algn="l"/>
              </a:tabLst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</a:t>
            </a:r>
            <a:r>
              <a:rPr sz="1700" spc="-114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executed;  </a:t>
            </a:r>
            <a:r>
              <a:rPr sz="1700" b="1" dirty="0">
                <a:solidFill>
                  <a:srgbClr val="006699"/>
                </a:solidFill>
                <a:latin typeface="Georgia"/>
                <a:cs typeface="Georgia"/>
              </a:rPr>
              <a:t>break</a:t>
            </a:r>
            <a:r>
              <a:rPr sz="1700" dirty="0">
                <a:latin typeface="Times New Roman"/>
                <a:cs typeface="Times New Roman"/>
              </a:rPr>
              <a:t>;	</a:t>
            </a:r>
            <a:r>
              <a:rPr sz="1700" spc="220" dirty="0">
                <a:solidFill>
                  <a:srgbClr val="008200"/>
                </a:solidFill>
                <a:latin typeface="Times New Roman"/>
                <a:cs typeface="Times New Roman"/>
              </a:rPr>
              <a:t>//optional  </a:t>
            </a:r>
            <a:r>
              <a:rPr sz="1700" b="1" spc="25" dirty="0">
                <a:solidFill>
                  <a:srgbClr val="006699"/>
                </a:solidFill>
                <a:latin typeface="Georgia"/>
                <a:cs typeface="Georgia"/>
              </a:rPr>
              <a:t>case</a:t>
            </a:r>
            <a:r>
              <a:rPr sz="1700" b="1" spc="75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value2:</a:t>
            </a:r>
            <a:endParaRPr sz="1700" dirty="0">
              <a:latin typeface="Times New Roman"/>
              <a:cs typeface="Times New Roman"/>
            </a:endParaRPr>
          </a:p>
          <a:p>
            <a:pPr marL="76200">
              <a:lnSpc>
                <a:spcPts val="2014"/>
              </a:lnSpc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</a:t>
            </a:r>
            <a:r>
              <a:rPr sz="1700" spc="-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008200"/>
                </a:solidFill>
                <a:latin typeface="Times New Roman"/>
                <a:cs typeface="Times New Roman"/>
              </a:rPr>
              <a:t>executed;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845185" algn="l"/>
              </a:tabLst>
            </a:pPr>
            <a:r>
              <a:rPr sz="1700" b="1" dirty="0">
                <a:solidFill>
                  <a:srgbClr val="006699"/>
                </a:solidFill>
                <a:latin typeface="Georgia"/>
                <a:cs typeface="Georgia"/>
              </a:rPr>
              <a:t>break</a:t>
            </a:r>
            <a:r>
              <a:rPr sz="1700" dirty="0">
                <a:latin typeface="Times New Roman"/>
                <a:cs typeface="Times New Roman"/>
              </a:rPr>
              <a:t>;	</a:t>
            </a:r>
            <a:r>
              <a:rPr sz="1700" spc="220" dirty="0">
                <a:solidFill>
                  <a:srgbClr val="008200"/>
                </a:solidFill>
                <a:latin typeface="Times New Roman"/>
                <a:cs typeface="Times New Roman"/>
              </a:rPr>
              <a:t>//optional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700" spc="145" dirty="0">
                <a:latin typeface="Times New Roman"/>
                <a:cs typeface="Times New Roman"/>
              </a:rPr>
              <a:t>......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5"/>
              </a:spcBef>
            </a:pPr>
            <a:r>
              <a:rPr sz="1700" b="1" spc="15" dirty="0">
                <a:solidFill>
                  <a:srgbClr val="006699"/>
                </a:solidFill>
                <a:latin typeface="Georgia"/>
                <a:cs typeface="Georgia"/>
              </a:rPr>
              <a:t>default</a:t>
            </a:r>
            <a:r>
              <a:rPr sz="1700" spc="15" dirty="0">
                <a:latin typeface="Times New Roman"/>
                <a:cs typeface="Times New Roman"/>
              </a:rPr>
              <a:t>:</a:t>
            </a:r>
            <a:endParaRPr sz="1700" dirty="0">
              <a:latin typeface="Times New Roman"/>
              <a:cs typeface="Times New Roman"/>
            </a:endParaRPr>
          </a:p>
          <a:p>
            <a:pPr marL="76200">
              <a:lnSpc>
                <a:spcPts val="2030"/>
              </a:lnSpc>
            </a:pPr>
            <a:r>
              <a:rPr sz="1700" spc="140" dirty="0">
                <a:latin typeface="Times New Roman"/>
                <a:cs typeface="Times New Roman"/>
              </a:rPr>
              <a:t>code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to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85" dirty="0">
                <a:latin typeface="Times New Roman"/>
                <a:cs typeface="Times New Roman"/>
              </a:rPr>
              <a:t>be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75" dirty="0">
                <a:latin typeface="Times New Roman"/>
                <a:cs typeface="Times New Roman"/>
              </a:rPr>
              <a:t>executed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700" b="1" spc="65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all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cases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200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85" dirty="0">
                <a:latin typeface="Times New Roman"/>
                <a:cs typeface="Times New Roman"/>
              </a:rPr>
              <a:t>not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200" dirty="0">
                <a:latin typeface="Times New Roman"/>
                <a:cs typeface="Times New Roman"/>
              </a:rPr>
              <a:t>matched;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1648</Words>
  <Application>Microsoft Office PowerPoint</Application>
  <PresentationFormat>Widescreen</PresentationFormat>
  <Paragraphs>286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Carlito</vt:lpstr>
      <vt:lpstr>Consolas</vt:lpstr>
      <vt:lpstr>Georgia</vt:lpstr>
      <vt:lpstr>Symbol</vt:lpstr>
      <vt:lpstr>Times New Roman</vt:lpstr>
      <vt:lpstr>Trebuchet MS</vt:lpstr>
      <vt:lpstr>urw-din</vt:lpstr>
      <vt:lpstr>Verdana</vt:lpstr>
      <vt:lpstr>Wingdings 3</vt:lpstr>
      <vt:lpstr>Office Theme</vt:lpstr>
      <vt:lpstr>Facet</vt:lpstr>
      <vt:lpstr>PowerPoint Presentation</vt:lpstr>
      <vt:lpstr>DECISION CONTROL /  FLOW CONTROL STATEMENTS</vt:lpstr>
      <vt:lpstr>Decision Controls</vt:lpstr>
      <vt:lpstr>If Statement</vt:lpstr>
      <vt:lpstr>If-else Statement</vt:lpstr>
      <vt:lpstr>Nested If/If-else Statement</vt:lpstr>
      <vt:lpstr>If-else-If ladder Statement</vt:lpstr>
      <vt:lpstr>If else-if ladder Statement</vt:lpstr>
      <vt:lpstr>C           Switch Statement</vt:lpstr>
      <vt:lpstr>C         Switch Statement</vt:lpstr>
      <vt:lpstr>Exercises</vt:lpstr>
      <vt:lpstr>LOOPS</vt:lpstr>
      <vt:lpstr>LOOPS</vt:lpstr>
      <vt:lpstr>Basic execution of loops</vt:lpstr>
      <vt:lpstr>FOR loop</vt:lpstr>
      <vt:lpstr>FOR loop FLOW</vt:lpstr>
      <vt:lpstr>For loop program</vt:lpstr>
      <vt:lpstr>While  loop</vt:lpstr>
      <vt:lpstr>While  loop FLOW</vt:lpstr>
      <vt:lpstr>While loop program</vt:lpstr>
      <vt:lpstr>Do-while</vt:lpstr>
      <vt:lpstr>Do-while FLOW</vt:lpstr>
      <vt:lpstr>Do-while program</vt:lpstr>
      <vt:lpstr>BREAK AND CONTINUE</vt:lpstr>
      <vt:lpstr>Break </vt:lpstr>
      <vt:lpstr>The Break Flow </vt:lpstr>
      <vt:lpstr>Example of Break</vt:lpstr>
      <vt:lpstr>OUTPUT OF PROGRAM</vt:lpstr>
      <vt:lpstr>Continue</vt:lpstr>
      <vt:lpstr>Continue Workflow</vt:lpstr>
      <vt:lpstr>Example of continue</vt:lpstr>
      <vt:lpstr>OUTPUT OF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krishna Gottimukkala</dc:creator>
  <cp:lastModifiedBy>Daniel Lobo</cp:lastModifiedBy>
  <cp:revision>11</cp:revision>
  <dcterms:created xsi:type="dcterms:W3CDTF">2021-09-17T14:53:44Z</dcterms:created>
  <dcterms:modified xsi:type="dcterms:W3CDTF">2022-10-03T19:17:05Z</dcterms:modified>
</cp:coreProperties>
</file>