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rotWithShape="1">
          <a:gsLst>
            <a:gs pos="50000">
              <a:schemeClr val="tx1">
                <a:lumMod val="85000"/>
              </a:schemeClr>
            </a:gs>
            <a:gs pos="0">
              <a:schemeClr val="tx1"/>
            </a:gs>
            <a:gs pos="100000">
              <a:schemeClr val="tx1"/>
            </a:gs>
          </a:gsLst>
          <a:lin ang="2520000" scaled="0"/>
        </a:gradFill>
        <a:effectLst/>
      </p:bgPr>
    </p:bg>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rgbClr val="4E4D4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rgbClr val="FF9228"/>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ctrTitle"/>
          </p:nvPr>
        </p:nvSpPr>
        <p:spPr>
          <a:xfrm>
            <a:off x="680322" y="2733709"/>
            <a:ext cx="8144134" cy="1373070"/>
          </a:xfrm>
          <a:noFill/>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sz="1200" baseline="0">
                <a:solidFill>
                  <a:schemeClr val="accent1"/>
                </a:solidFill>
              </a:defRPr>
            </a:lvl1pPr>
          </a:lstStyle>
          <a:p>
            <a:fld id="{CC006DDB-86EE-4E7B-85C3-6FF9500085FB}" type="datetimeFigureOut">
              <a:rPr lang="en-US" smtClean="0"/>
              <a:t>3/16/2016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136564" y="4280428"/>
            <a:ext cx="1157617" cy="1233129"/>
          </a:xfrm>
        </p:spPr>
        <p:txBody>
          <a:bodyPr/>
          <a:lstStyle/>
          <a:p>
            <a:fld id="{34FC055A-C38A-4939-B20A-A06DA4A446D0}" type="slidenum">
              <a:rPr lang="en-US" smtClean="0"/>
              <a:t>‹#›</a:t>
            </a:fld>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1565" y="2648621"/>
            <a:ext cx="2737408" cy="1536682"/>
          </a:xfrm>
          <a:prstGeom prst="rect">
            <a:avLst/>
          </a:prstGeom>
        </p:spPr>
      </p:pic>
    </p:spTree>
    <p:extLst>
      <p:ext uri="{BB962C8B-B14F-4D97-AF65-F5344CB8AC3E}">
        <p14:creationId xmlns:p14="http://schemas.microsoft.com/office/powerpoint/2010/main" val="68731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680321" y="1291846"/>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1875715"/>
            <a:ext cx="3049702" cy="443232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75400" y="1291846"/>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1875715"/>
            <a:ext cx="3063240" cy="443232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43531" y="1291846"/>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1875715"/>
            <a:ext cx="3070025" cy="443232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pic>
        <p:nvPicPr>
          <p:cNvPr id="23" name="Picture 2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63076"/>
            <a:ext cx="10437812" cy="321164"/>
          </a:xfrm>
          <a:prstGeom prst="rect">
            <a:avLst/>
          </a:prstGeom>
        </p:spPr>
      </p:pic>
      <p:pic>
        <p:nvPicPr>
          <p:cNvPr id="24" name="Picture 2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7814" y="950749"/>
            <a:ext cx="1751010" cy="157591"/>
          </a:xfrm>
          <a:prstGeom prst="rect">
            <a:avLst/>
          </a:prstGeom>
        </p:spPr>
      </p:pic>
      <p:sp>
        <p:nvSpPr>
          <p:cNvPr id="25" name="Rectangle 24"/>
          <p:cNvSpPr/>
          <p:nvPr/>
        </p:nvSpPr>
        <p:spPr>
          <a:xfrm>
            <a:off x="1" y="-12766"/>
            <a:ext cx="10308250" cy="968236"/>
          </a:xfrm>
          <a:prstGeom prst="rect">
            <a:avLst/>
          </a:prstGeom>
          <a:solidFill>
            <a:srgbClr val="4E4D4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0437813" y="-12766"/>
            <a:ext cx="1751009" cy="968236"/>
          </a:xfrm>
          <a:prstGeom prst="rect">
            <a:avLst/>
          </a:prstGeom>
          <a:solidFill>
            <a:srgbClr val="FF922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Title 1"/>
          <p:cNvSpPr>
            <a:spLocks noGrp="1"/>
          </p:cNvSpPr>
          <p:nvPr>
            <p:ph type="title"/>
          </p:nvPr>
        </p:nvSpPr>
        <p:spPr>
          <a:xfrm>
            <a:off x="0" y="-12767"/>
            <a:ext cx="10294181" cy="968237"/>
          </a:xfrm>
        </p:spPr>
        <p:txBody>
          <a:bodyPr/>
          <a:lstStyle>
            <a:lvl1pPr algn="l">
              <a:defRPr/>
            </a:lvl1pPr>
          </a:lstStyle>
          <a:p>
            <a:r>
              <a:rPr lang="en-US"/>
              <a:t>Click to edit Master title style</a:t>
            </a:r>
            <a:endParaRPr lang="en-US" dirty="0"/>
          </a:p>
        </p:txBody>
      </p:sp>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135" y="-12766"/>
            <a:ext cx="1724792" cy="968236"/>
          </a:xfrm>
          <a:prstGeom prst="rect">
            <a:avLst/>
          </a:prstGeom>
        </p:spPr>
      </p:pic>
    </p:spTree>
    <p:extLst>
      <p:ext uri="{BB962C8B-B14F-4D97-AF65-F5344CB8AC3E}">
        <p14:creationId xmlns:p14="http://schemas.microsoft.com/office/powerpoint/2010/main" val="238498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63076"/>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7814" y="950749"/>
            <a:ext cx="1751010" cy="157591"/>
          </a:xfrm>
          <a:prstGeom prst="rect">
            <a:avLst/>
          </a:prstGeom>
        </p:spPr>
      </p:pic>
      <p:sp>
        <p:nvSpPr>
          <p:cNvPr id="19" name="Text Placeholder 2"/>
          <p:cNvSpPr>
            <a:spLocks noGrp="1"/>
          </p:cNvSpPr>
          <p:nvPr>
            <p:ph type="body" idx="1"/>
          </p:nvPr>
        </p:nvSpPr>
        <p:spPr>
          <a:xfrm>
            <a:off x="678964" y="3093650"/>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132421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3669912"/>
            <a:ext cx="3049705" cy="262486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4117" y="3093650"/>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132421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3669912"/>
            <a:ext cx="3067297" cy="262487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29324" y="3093650"/>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132421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3669909"/>
            <a:ext cx="3067563" cy="262487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9" name="Rectangle 28"/>
          <p:cNvSpPr/>
          <p:nvPr/>
        </p:nvSpPr>
        <p:spPr>
          <a:xfrm>
            <a:off x="1" y="-12766"/>
            <a:ext cx="10308250" cy="968236"/>
          </a:xfrm>
          <a:prstGeom prst="rect">
            <a:avLst/>
          </a:prstGeom>
          <a:solidFill>
            <a:srgbClr val="4E4D4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10437813" y="-12766"/>
            <a:ext cx="1751009" cy="968236"/>
          </a:xfrm>
          <a:prstGeom prst="rect">
            <a:avLst/>
          </a:prstGeom>
          <a:solidFill>
            <a:srgbClr val="FF922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Title 1"/>
          <p:cNvSpPr>
            <a:spLocks noGrp="1"/>
          </p:cNvSpPr>
          <p:nvPr>
            <p:ph type="title"/>
          </p:nvPr>
        </p:nvSpPr>
        <p:spPr>
          <a:xfrm>
            <a:off x="0" y="-12767"/>
            <a:ext cx="10294181" cy="968237"/>
          </a:xfrm>
        </p:spPr>
        <p:txBody>
          <a:bodyPr/>
          <a:lstStyle>
            <a:lvl1pPr algn="l">
              <a:defRPr/>
            </a:lvl1pPr>
          </a:lstStyle>
          <a:p>
            <a:r>
              <a:rPr lang="en-US"/>
              <a:t>Click to edit Master title style</a:t>
            </a:r>
            <a:endParaRPr lang="en-US" dirty="0"/>
          </a:p>
        </p:txBody>
      </p:sp>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135" y="-12766"/>
            <a:ext cx="1724792" cy="968236"/>
          </a:xfrm>
          <a:prstGeom prst="rect">
            <a:avLst/>
          </a:prstGeom>
        </p:spPr>
      </p:pic>
    </p:spTree>
    <p:extLst>
      <p:ext uri="{BB962C8B-B14F-4D97-AF65-F5344CB8AC3E}">
        <p14:creationId xmlns:p14="http://schemas.microsoft.com/office/powerpoint/2010/main" val="395149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1291846"/>
            <a:ext cx="9613861" cy="5016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63076"/>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7814" y="950749"/>
            <a:ext cx="1751010" cy="157591"/>
          </a:xfrm>
          <a:prstGeom prst="rect">
            <a:avLst/>
          </a:prstGeom>
        </p:spPr>
      </p:pic>
      <p:sp>
        <p:nvSpPr>
          <p:cNvPr id="19" name="Rectangle 18"/>
          <p:cNvSpPr/>
          <p:nvPr/>
        </p:nvSpPr>
        <p:spPr>
          <a:xfrm>
            <a:off x="1" y="-12766"/>
            <a:ext cx="10308250" cy="968236"/>
          </a:xfrm>
          <a:prstGeom prst="rect">
            <a:avLst/>
          </a:prstGeom>
          <a:solidFill>
            <a:srgbClr val="4E4D4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0437813" y="-12766"/>
            <a:ext cx="1751009" cy="968236"/>
          </a:xfrm>
          <a:prstGeom prst="rect">
            <a:avLst/>
          </a:prstGeom>
          <a:solidFill>
            <a:srgbClr val="FF922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itle 1"/>
          <p:cNvSpPr>
            <a:spLocks noGrp="1"/>
          </p:cNvSpPr>
          <p:nvPr>
            <p:ph type="title"/>
          </p:nvPr>
        </p:nvSpPr>
        <p:spPr>
          <a:xfrm>
            <a:off x="0" y="-12767"/>
            <a:ext cx="10294181" cy="968237"/>
          </a:xfrm>
        </p:spPr>
        <p:txBody>
          <a:bodyPr/>
          <a:lstStyle>
            <a:lvl1pPr algn="l">
              <a:defRPr/>
            </a:lvl1pPr>
          </a:lstStyle>
          <a:p>
            <a:r>
              <a:rPr lang="en-US"/>
              <a:t>Click to edit Master title style</a:t>
            </a:r>
            <a:endParaRPr lang="en-US" dirty="0"/>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135" y="-12766"/>
            <a:ext cx="1724792" cy="968236"/>
          </a:xfrm>
          <a:prstGeom prst="rect">
            <a:avLst/>
          </a:prstGeom>
        </p:spPr>
      </p:pic>
    </p:spTree>
    <p:extLst>
      <p:ext uri="{BB962C8B-B14F-4D97-AF65-F5344CB8AC3E}">
        <p14:creationId xmlns:p14="http://schemas.microsoft.com/office/powerpoint/2010/main" val="411467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0322" y="4232171"/>
            <a:ext cx="9613860" cy="2049359"/>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2" name="Picture 11"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958064"/>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7814" y="3945737"/>
            <a:ext cx="1751010" cy="157591"/>
          </a:xfrm>
          <a:prstGeom prst="rect">
            <a:avLst/>
          </a:prstGeom>
        </p:spPr>
      </p:pic>
      <p:sp>
        <p:nvSpPr>
          <p:cNvPr id="14" name="Rectangle 13"/>
          <p:cNvSpPr/>
          <p:nvPr/>
        </p:nvSpPr>
        <p:spPr>
          <a:xfrm>
            <a:off x="1" y="2982222"/>
            <a:ext cx="10308250" cy="968236"/>
          </a:xfrm>
          <a:prstGeom prst="rect">
            <a:avLst/>
          </a:prstGeom>
          <a:solidFill>
            <a:srgbClr val="4E4D4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437813" y="2982222"/>
            <a:ext cx="1751009" cy="968236"/>
          </a:xfrm>
          <a:prstGeom prst="rect">
            <a:avLst/>
          </a:prstGeom>
          <a:solidFill>
            <a:srgbClr val="FF922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itle 1"/>
          <p:cNvSpPr txBox="1">
            <a:spLocks/>
          </p:cNvSpPr>
          <p:nvPr/>
        </p:nvSpPr>
        <p:spPr>
          <a:xfrm>
            <a:off x="0" y="2982221"/>
            <a:ext cx="10294181" cy="968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t>Click to edit Master title style</a:t>
            </a: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135" y="2982222"/>
            <a:ext cx="1724791" cy="968236"/>
          </a:xfrm>
          <a:prstGeom prst="rect">
            <a:avLst/>
          </a:prstGeom>
        </p:spPr>
      </p:pic>
    </p:spTree>
    <p:extLst>
      <p:ext uri="{BB962C8B-B14F-4D97-AF65-F5344CB8AC3E}">
        <p14:creationId xmlns:p14="http://schemas.microsoft.com/office/powerpoint/2010/main" val="46161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0320" y="1284240"/>
            <a:ext cx="4698358" cy="50105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1291846"/>
            <a:ext cx="4700058" cy="50029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63076"/>
            <a:ext cx="10437812" cy="321164"/>
          </a:xfrm>
          <a:prstGeom prst="rect">
            <a:avLst/>
          </a:prstGeom>
        </p:spPr>
      </p:pic>
      <p:pic>
        <p:nvPicPr>
          <p:cNvPr id="18" name="Picture 1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7814" y="950749"/>
            <a:ext cx="1751010" cy="157591"/>
          </a:xfrm>
          <a:prstGeom prst="rect">
            <a:avLst/>
          </a:prstGeom>
        </p:spPr>
      </p:pic>
      <p:sp>
        <p:nvSpPr>
          <p:cNvPr id="19" name="Rectangle 18"/>
          <p:cNvSpPr/>
          <p:nvPr/>
        </p:nvSpPr>
        <p:spPr>
          <a:xfrm>
            <a:off x="1" y="-12766"/>
            <a:ext cx="10308250" cy="968236"/>
          </a:xfrm>
          <a:prstGeom prst="rect">
            <a:avLst/>
          </a:prstGeom>
          <a:solidFill>
            <a:srgbClr val="4E4D4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0437813" y="-12766"/>
            <a:ext cx="1751009" cy="968236"/>
          </a:xfrm>
          <a:prstGeom prst="rect">
            <a:avLst/>
          </a:prstGeom>
          <a:solidFill>
            <a:srgbClr val="FF922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itle 1"/>
          <p:cNvSpPr>
            <a:spLocks noGrp="1"/>
          </p:cNvSpPr>
          <p:nvPr>
            <p:ph type="title"/>
          </p:nvPr>
        </p:nvSpPr>
        <p:spPr>
          <a:xfrm>
            <a:off x="0" y="-12767"/>
            <a:ext cx="10294181" cy="968237"/>
          </a:xfrm>
        </p:spPr>
        <p:txBody>
          <a:bodyPr/>
          <a:lstStyle>
            <a:lvl1pPr algn="l">
              <a:defRPr/>
            </a:lvl1pPr>
          </a:lstStyle>
          <a:p>
            <a:r>
              <a:rPr lang="en-US"/>
              <a:t>Click to edit Master title style</a:t>
            </a:r>
            <a:endParaRPr lang="en-US" dirty="0"/>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135" y="-12766"/>
            <a:ext cx="1724792" cy="968236"/>
          </a:xfrm>
          <a:prstGeom prst="rect">
            <a:avLst/>
          </a:prstGeom>
        </p:spPr>
      </p:pic>
    </p:spTree>
    <p:extLst>
      <p:ext uri="{BB962C8B-B14F-4D97-AF65-F5344CB8AC3E}">
        <p14:creationId xmlns:p14="http://schemas.microsoft.com/office/powerpoint/2010/main" val="156184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73828" y="1291846"/>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1992587"/>
            <a:ext cx="4698355" cy="43021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87632" y="1291846"/>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1991528"/>
            <a:ext cx="4700059" cy="43032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9" name="Picture 1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63076"/>
            <a:ext cx="10437812" cy="321164"/>
          </a:xfrm>
          <a:prstGeom prst="rect">
            <a:avLst/>
          </a:prstGeom>
        </p:spPr>
      </p:pic>
      <p:pic>
        <p:nvPicPr>
          <p:cNvPr id="20" name="Picture 1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7814" y="950749"/>
            <a:ext cx="1751010" cy="157591"/>
          </a:xfrm>
          <a:prstGeom prst="rect">
            <a:avLst/>
          </a:prstGeom>
        </p:spPr>
      </p:pic>
      <p:sp>
        <p:nvSpPr>
          <p:cNvPr id="21" name="Rectangle 20"/>
          <p:cNvSpPr/>
          <p:nvPr/>
        </p:nvSpPr>
        <p:spPr>
          <a:xfrm>
            <a:off x="1" y="-12766"/>
            <a:ext cx="10308250" cy="968236"/>
          </a:xfrm>
          <a:prstGeom prst="rect">
            <a:avLst/>
          </a:prstGeom>
          <a:solidFill>
            <a:srgbClr val="4E4D4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10437813" y="-12766"/>
            <a:ext cx="1751009" cy="968236"/>
          </a:xfrm>
          <a:prstGeom prst="rect">
            <a:avLst/>
          </a:prstGeom>
          <a:solidFill>
            <a:srgbClr val="FF922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itle 1"/>
          <p:cNvSpPr>
            <a:spLocks noGrp="1"/>
          </p:cNvSpPr>
          <p:nvPr>
            <p:ph type="title"/>
          </p:nvPr>
        </p:nvSpPr>
        <p:spPr>
          <a:xfrm>
            <a:off x="0" y="-12767"/>
            <a:ext cx="10294181" cy="968237"/>
          </a:xfrm>
        </p:spPr>
        <p:txBody>
          <a:bodyPr/>
          <a:lstStyle>
            <a:lvl1pPr algn="l">
              <a:defRPr/>
            </a:lvl1pPr>
          </a:lstStyle>
          <a:p>
            <a:r>
              <a:rPr lang="en-US"/>
              <a:t>Click to edit Master title style</a:t>
            </a:r>
            <a:endParaRPr lang="en-US" dirty="0"/>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135" y="-12766"/>
            <a:ext cx="1724792" cy="968236"/>
          </a:xfrm>
          <a:prstGeom prst="rect">
            <a:avLst/>
          </a:prstGeom>
        </p:spPr>
      </p:pic>
    </p:spTree>
    <p:extLst>
      <p:ext uri="{BB962C8B-B14F-4D97-AF65-F5344CB8AC3E}">
        <p14:creationId xmlns:p14="http://schemas.microsoft.com/office/powerpoint/2010/main" val="3599738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63076"/>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7814" y="950749"/>
            <a:ext cx="1751010" cy="157591"/>
          </a:xfrm>
          <a:prstGeom prst="rect">
            <a:avLst/>
          </a:prstGeom>
        </p:spPr>
      </p:pic>
      <p:sp>
        <p:nvSpPr>
          <p:cNvPr id="17" name="Rectangle 16"/>
          <p:cNvSpPr/>
          <p:nvPr/>
        </p:nvSpPr>
        <p:spPr>
          <a:xfrm>
            <a:off x="1" y="-12766"/>
            <a:ext cx="10308250" cy="968236"/>
          </a:xfrm>
          <a:prstGeom prst="rect">
            <a:avLst/>
          </a:prstGeom>
          <a:solidFill>
            <a:srgbClr val="4E4D4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437813" y="-12766"/>
            <a:ext cx="1751009" cy="968236"/>
          </a:xfrm>
          <a:prstGeom prst="rect">
            <a:avLst/>
          </a:prstGeom>
          <a:solidFill>
            <a:srgbClr val="FF922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itle 1"/>
          <p:cNvSpPr>
            <a:spLocks noGrp="1"/>
          </p:cNvSpPr>
          <p:nvPr>
            <p:ph type="title"/>
          </p:nvPr>
        </p:nvSpPr>
        <p:spPr>
          <a:xfrm>
            <a:off x="0" y="-12767"/>
            <a:ext cx="10294181" cy="968237"/>
          </a:xfrm>
        </p:spPr>
        <p:txBody>
          <a:bodyPr/>
          <a:lstStyle>
            <a:lvl1pPr algn="l">
              <a:defRPr/>
            </a:lvl1pPr>
          </a:lstStyle>
          <a:p>
            <a:r>
              <a:rPr lang="en-US"/>
              <a:t>Click to edit Master title style</a:t>
            </a:r>
            <a:endParaRPr lang="en-US" dirty="0"/>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135" y="-12766"/>
            <a:ext cx="1724792" cy="968236"/>
          </a:xfrm>
          <a:prstGeom prst="rect">
            <a:avLst/>
          </a:prstGeom>
        </p:spPr>
      </p:pic>
    </p:spTree>
    <p:extLst>
      <p:ext uri="{BB962C8B-B14F-4D97-AF65-F5344CB8AC3E}">
        <p14:creationId xmlns:p14="http://schemas.microsoft.com/office/powerpoint/2010/main" val="139486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8" name="Picture 7"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7814" y="950749"/>
            <a:ext cx="1751010" cy="157591"/>
          </a:xfrm>
          <a:prstGeom prst="rect">
            <a:avLst/>
          </a:prstGeom>
        </p:spPr>
      </p:pic>
      <p:sp>
        <p:nvSpPr>
          <p:cNvPr id="10" name="Rectangle 9"/>
          <p:cNvSpPr/>
          <p:nvPr/>
        </p:nvSpPr>
        <p:spPr>
          <a:xfrm>
            <a:off x="10437813" y="-12766"/>
            <a:ext cx="1751009" cy="968236"/>
          </a:xfrm>
          <a:prstGeom prst="rect">
            <a:avLst/>
          </a:prstGeom>
          <a:solidFill>
            <a:srgbClr val="FF9228"/>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51883" y="-12766"/>
            <a:ext cx="1724792" cy="968236"/>
          </a:xfrm>
          <a:prstGeom prst="rect">
            <a:avLst/>
          </a:prstGeom>
        </p:spPr>
      </p:pic>
    </p:spTree>
    <p:extLst>
      <p:ext uri="{BB962C8B-B14F-4D97-AF65-F5344CB8AC3E}">
        <p14:creationId xmlns:p14="http://schemas.microsoft.com/office/powerpoint/2010/main" val="107550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5846" y="1284241"/>
            <a:ext cx="5608336" cy="50237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1284240"/>
            <a:ext cx="3790078" cy="502379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17" name="Picture 1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63076"/>
            <a:ext cx="10437812" cy="321164"/>
          </a:xfrm>
          <a:prstGeom prst="rect">
            <a:avLst/>
          </a:prstGeom>
        </p:spPr>
      </p:pic>
      <p:pic>
        <p:nvPicPr>
          <p:cNvPr id="18" name="Picture 1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7814" y="950749"/>
            <a:ext cx="1751010" cy="157591"/>
          </a:xfrm>
          <a:prstGeom prst="rect">
            <a:avLst/>
          </a:prstGeom>
        </p:spPr>
      </p:pic>
      <p:sp>
        <p:nvSpPr>
          <p:cNvPr id="19" name="Rectangle 18"/>
          <p:cNvSpPr/>
          <p:nvPr/>
        </p:nvSpPr>
        <p:spPr>
          <a:xfrm>
            <a:off x="1" y="-12766"/>
            <a:ext cx="10308250" cy="968236"/>
          </a:xfrm>
          <a:prstGeom prst="rect">
            <a:avLst/>
          </a:prstGeom>
          <a:solidFill>
            <a:srgbClr val="4E4D4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0437813" y="-12766"/>
            <a:ext cx="1751009" cy="968236"/>
          </a:xfrm>
          <a:prstGeom prst="rect">
            <a:avLst/>
          </a:prstGeom>
          <a:solidFill>
            <a:srgbClr val="FF922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itle 1"/>
          <p:cNvSpPr>
            <a:spLocks noGrp="1"/>
          </p:cNvSpPr>
          <p:nvPr>
            <p:ph type="title"/>
          </p:nvPr>
        </p:nvSpPr>
        <p:spPr>
          <a:xfrm>
            <a:off x="0" y="-12767"/>
            <a:ext cx="10294181" cy="968237"/>
          </a:xfrm>
        </p:spPr>
        <p:txBody>
          <a:bodyPr/>
          <a:lstStyle>
            <a:lvl1pPr algn="l">
              <a:defRPr/>
            </a:lvl1pPr>
          </a:lstStyle>
          <a:p>
            <a:r>
              <a:rPr lang="en-US"/>
              <a:t>Click to edit Master title style</a:t>
            </a:r>
            <a:endParaRPr lang="en-US" dirty="0"/>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135" y="-12766"/>
            <a:ext cx="1724792" cy="968236"/>
          </a:xfrm>
          <a:prstGeom prst="rect">
            <a:avLst/>
          </a:prstGeom>
        </p:spPr>
      </p:pic>
    </p:spTree>
    <p:extLst>
      <p:ext uri="{BB962C8B-B14F-4D97-AF65-F5344CB8AC3E}">
        <p14:creationId xmlns:p14="http://schemas.microsoft.com/office/powerpoint/2010/main" val="3431919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4868333" y="1291845"/>
            <a:ext cx="5425849" cy="5002937"/>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1291846"/>
            <a:ext cx="3876256" cy="500293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pic>
        <p:nvPicPr>
          <p:cNvPr id="17" name="Picture 1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63076"/>
            <a:ext cx="10437812" cy="321164"/>
          </a:xfrm>
          <a:prstGeom prst="rect">
            <a:avLst/>
          </a:prstGeom>
        </p:spPr>
      </p:pic>
      <p:pic>
        <p:nvPicPr>
          <p:cNvPr id="18" name="Picture 1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7814" y="950749"/>
            <a:ext cx="1751010" cy="157591"/>
          </a:xfrm>
          <a:prstGeom prst="rect">
            <a:avLst/>
          </a:prstGeom>
        </p:spPr>
      </p:pic>
      <p:sp>
        <p:nvSpPr>
          <p:cNvPr id="19" name="Rectangle 18"/>
          <p:cNvSpPr/>
          <p:nvPr/>
        </p:nvSpPr>
        <p:spPr>
          <a:xfrm>
            <a:off x="1" y="-12766"/>
            <a:ext cx="10308250" cy="968236"/>
          </a:xfrm>
          <a:prstGeom prst="rect">
            <a:avLst/>
          </a:prstGeom>
          <a:solidFill>
            <a:srgbClr val="4E4D4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0437813" y="-12766"/>
            <a:ext cx="1751009" cy="968236"/>
          </a:xfrm>
          <a:prstGeom prst="rect">
            <a:avLst/>
          </a:prstGeom>
          <a:solidFill>
            <a:srgbClr val="FF922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itle 1"/>
          <p:cNvSpPr>
            <a:spLocks noGrp="1"/>
          </p:cNvSpPr>
          <p:nvPr>
            <p:ph type="title"/>
          </p:nvPr>
        </p:nvSpPr>
        <p:spPr>
          <a:xfrm>
            <a:off x="0" y="-12767"/>
            <a:ext cx="10294181" cy="968237"/>
          </a:xfrm>
        </p:spPr>
        <p:txBody>
          <a:bodyPr/>
          <a:lstStyle>
            <a:lvl1pPr algn="l">
              <a:defRPr/>
            </a:lvl1pPr>
          </a:lstStyle>
          <a:p>
            <a:r>
              <a:rPr lang="en-US"/>
              <a:t>Click to edit Master title style</a:t>
            </a:r>
            <a:endParaRPr lang="en-US" dirty="0"/>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135" y="-12766"/>
            <a:ext cx="1724792" cy="968236"/>
          </a:xfrm>
          <a:prstGeom prst="rect">
            <a:avLst/>
          </a:prstGeom>
        </p:spPr>
      </p:pic>
    </p:spTree>
    <p:extLst>
      <p:ext uri="{BB962C8B-B14F-4D97-AF65-F5344CB8AC3E}">
        <p14:creationId xmlns:p14="http://schemas.microsoft.com/office/powerpoint/2010/main" val="3177520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tx1"/>
            </a:gs>
            <a:gs pos="50000">
              <a:schemeClr val="tx1">
                <a:lumMod val="85000"/>
              </a:schemeClr>
            </a:gs>
            <a:gs pos="98000">
              <a:schemeClr val="tx1"/>
            </a:gs>
          </a:gsLst>
          <a:lin ang="2520000" scaled="0"/>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7"/>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C006DDB-86EE-4E7B-85C3-6FF9500085FB}" type="datetimeFigureOut">
              <a:rPr lang="en-US" smtClean="0"/>
              <a:t>3/16/2016</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4FC055A-C38A-4939-B20A-A06DA4A446D0}" type="slidenum">
              <a:rPr lang="en-US" smtClean="0"/>
              <a:t>‹#›</a:t>
            </a:fld>
            <a:endParaRPr lang="en-US"/>
          </a:p>
        </p:txBody>
      </p:sp>
    </p:spTree>
    <p:extLst>
      <p:ext uri="{BB962C8B-B14F-4D97-AF65-F5344CB8AC3E}">
        <p14:creationId xmlns:p14="http://schemas.microsoft.com/office/powerpoint/2010/main" val="10953371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rgbClr val="4E4D4A"/>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4E4D4A"/>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4E4D4A"/>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4E4D4A"/>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baseline="0">
          <a:solidFill>
            <a:srgbClr val="4E4D4A"/>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566" y="2733709"/>
            <a:ext cx="8706890" cy="1373070"/>
          </a:xfrm>
        </p:spPr>
        <p:txBody>
          <a:bodyPr anchor="ctr"/>
          <a:lstStyle/>
          <a:p>
            <a:pPr algn="ctr"/>
            <a:r>
              <a:rPr lang="en-US" dirty="0"/>
              <a:t>Job Interview Questions:</a:t>
            </a:r>
            <a:br>
              <a:rPr lang="en-US" dirty="0"/>
            </a:br>
            <a:r>
              <a:rPr lang="en-US" dirty="0"/>
              <a:t>SQL</a:t>
            </a:r>
          </a:p>
        </p:txBody>
      </p:sp>
    </p:spTree>
    <p:extLst>
      <p:ext uri="{BB962C8B-B14F-4D97-AF65-F5344CB8AC3E}">
        <p14:creationId xmlns:p14="http://schemas.microsoft.com/office/powerpoint/2010/main" val="290989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One-to-One relationship are usually implemented as a single table, but on occasion as two tables with primary and foreign key relationships. </a:t>
            </a:r>
          </a:p>
          <a:p>
            <a:r>
              <a:rPr lang="en-US" dirty="0"/>
              <a:t>One-to-Many relationships are implemented by splitting the data into two tables with primary key and foreign key relationships. </a:t>
            </a:r>
          </a:p>
          <a:p>
            <a:r>
              <a:rPr lang="en-US" dirty="0"/>
              <a:t>Many-to-Many relationships are implemented using a junction, or join, table with the primary keys from both the tables forming the composite primary key of the join table.</a:t>
            </a:r>
          </a:p>
        </p:txBody>
      </p:sp>
      <p:sp>
        <p:nvSpPr>
          <p:cNvPr id="3" name="Title 2"/>
          <p:cNvSpPr>
            <a:spLocks noGrp="1"/>
          </p:cNvSpPr>
          <p:nvPr>
            <p:ph type="title"/>
          </p:nvPr>
        </p:nvSpPr>
        <p:spPr/>
        <p:txBody>
          <a:bodyPr>
            <a:normAutofit fontScale="90000"/>
          </a:bodyPr>
          <a:lstStyle/>
          <a:p>
            <a:r>
              <a:rPr lang="en-US" dirty="0"/>
              <a:t>How are one-to-one, one-to-many, and many-to-many relationships implemented when designing tables?</a:t>
            </a:r>
          </a:p>
        </p:txBody>
      </p:sp>
    </p:spTree>
    <p:extLst>
      <p:ext uri="{BB962C8B-B14F-4D97-AF65-F5344CB8AC3E}">
        <p14:creationId xmlns:p14="http://schemas.microsoft.com/office/powerpoint/2010/main" val="29987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 indexes</a:t>
            </a:r>
          </a:p>
          <a:p>
            <a:r>
              <a:rPr lang="en-US" dirty="0"/>
              <a:t>Clustered index</a:t>
            </a:r>
          </a:p>
          <a:p>
            <a:r>
              <a:rPr lang="en-US" dirty="0"/>
              <a:t>Clustered index and many non-clustered indexes</a:t>
            </a:r>
          </a:p>
          <a:p>
            <a:r>
              <a:rPr lang="en-US" dirty="0"/>
              <a:t>Non-clustered index</a:t>
            </a:r>
          </a:p>
          <a:p>
            <a:r>
              <a:rPr lang="en-US" dirty="0"/>
              <a:t>Many non-clustered indexes</a:t>
            </a:r>
          </a:p>
        </p:txBody>
      </p:sp>
      <p:sp>
        <p:nvSpPr>
          <p:cNvPr id="3" name="Title 2"/>
          <p:cNvSpPr>
            <a:spLocks noGrp="1"/>
          </p:cNvSpPr>
          <p:nvPr>
            <p:ph type="title"/>
          </p:nvPr>
        </p:nvSpPr>
        <p:spPr/>
        <p:txBody>
          <a:bodyPr>
            <a:normAutofit fontScale="90000"/>
          </a:bodyPr>
          <a:lstStyle/>
          <a:p>
            <a:r>
              <a:rPr lang="en-US" dirty="0"/>
              <a:t>What are the different index configurations a table can have?</a:t>
            </a:r>
          </a:p>
        </p:txBody>
      </p:sp>
    </p:spTree>
    <p:extLst>
      <p:ext uri="{BB962C8B-B14F-4D97-AF65-F5344CB8AC3E}">
        <p14:creationId xmlns:p14="http://schemas.microsoft.com/office/powerpoint/2010/main" val="129554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DELETE removes rows from a table based on the condition provided with a WHERE clause. TRUNCATE removes all rows from a table, no conditions.</a:t>
            </a:r>
          </a:p>
          <a:p>
            <a:r>
              <a:rPr lang="en-US" dirty="0"/>
              <a:t>TRUNCATE:</a:t>
            </a:r>
          </a:p>
          <a:p>
            <a:pPr lvl="1"/>
            <a:r>
              <a:rPr lang="en-US" dirty="0"/>
              <a:t>TRUNCATE is faster and uses fewer system and transaction log resources than DELETE.</a:t>
            </a:r>
          </a:p>
          <a:p>
            <a:pPr lvl="1"/>
            <a:r>
              <a:rPr lang="en-US" dirty="0"/>
              <a:t>TRUNCATE removes the data by deallocating the data pages used to store the table's data, and only the page deallocations are recorded in the transaction log.</a:t>
            </a:r>
          </a:p>
          <a:p>
            <a:pPr lvl="1"/>
            <a:r>
              <a:rPr lang="en-US" dirty="0"/>
              <a:t>TRUNCATE removes all rows from a table, but the table structure, its columns, constraints, indexes and so on, remain. The counter used by an identity for new rows is reset to the seed for the column.</a:t>
            </a:r>
          </a:p>
          <a:p>
            <a:pPr lvl="1"/>
            <a:r>
              <a:rPr lang="en-US" dirty="0"/>
              <a:t>You cannot use TRUNCATE TABLE on a table referenced by a FOREIGN KEY constraint. Since TRUNCATE is not logged, it cannot activate a trigger.</a:t>
            </a:r>
          </a:p>
          <a:p>
            <a:pPr lvl="1"/>
            <a:r>
              <a:rPr lang="en-US" dirty="0"/>
              <a:t>TRUNCATE cannot be rolled back.</a:t>
            </a:r>
          </a:p>
          <a:p>
            <a:pPr lvl="1"/>
            <a:r>
              <a:rPr lang="en-US" dirty="0"/>
              <a:t>TRUNCATE is DDL Command.</a:t>
            </a:r>
          </a:p>
          <a:p>
            <a:r>
              <a:rPr lang="en-US" dirty="0"/>
              <a:t>DELETE:</a:t>
            </a:r>
          </a:p>
          <a:p>
            <a:pPr lvl="1"/>
            <a:r>
              <a:rPr lang="en-US" dirty="0"/>
              <a:t>DELETE removes rows one at a time and records an entry in the transaction log for each deleted row.</a:t>
            </a:r>
          </a:p>
          <a:p>
            <a:pPr lvl="1"/>
            <a:r>
              <a:rPr lang="en-US" dirty="0"/>
              <a:t>DELETE retains the identity counter.</a:t>
            </a:r>
          </a:p>
          <a:p>
            <a:pPr lvl="1"/>
            <a:r>
              <a:rPr lang="en-US" dirty="0"/>
              <a:t>DELETE can be used with or without a WHERE clause</a:t>
            </a:r>
          </a:p>
          <a:p>
            <a:pPr lvl="1"/>
            <a:r>
              <a:rPr lang="en-US" dirty="0"/>
              <a:t>DELETE activates Triggers.</a:t>
            </a:r>
          </a:p>
          <a:p>
            <a:pPr lvl="1"/>
            <a:r>
              <a:rPr lang="en-US" dirty="0"/>
              <a:t>DELETE can be rolled back.</a:t>
            </a:r>
          </a:p>
          <a:p>
            <a:pPr lvl="1"/>
            <a:r>
              <a:rPr lang="en-US" dirty="0"/>
              <a:t>DELETE is DML Command.</a:t>
            </a:r>
          </a:p>
        </p:txBody>
      </p:sp>
      <p:sp>
        <p:nvSpPr>
          <p:cNvPr id="3" name="Title 2"/>
          <p:cNvSpPr>
            <a:spLocks noGrp="1"/>
          </p:cNvSpPr>
          <p:nvPr>
            <p:ph type="title"/>
          </p:nvPr>
        </p:nvSpPr>
        <p:spPr/>
        <p:txBody>
          <a:bodyPr>
            <a:normAutofit fontScale="90000"/>
          </a:bodyPr>
          <a:lstStyle/>
          <a:p>
            <a:r>
              <a:rPr lang="en-US" dirty="0"/>
              <a:t>What are the differences between the DELETE and TRUNCATE commands?</a:t>
            </a:r>
          </a:p>
        </p:txBody>
      </p:sp>
    </p:spTree>
    <p:extLst>
      <p:ext uri="{BB962C8B-B14F-4D97-AF65-F5344CB8AC3E}">
        <p14:creationId xmlns:p14="http://schemas.microsoft.com/office/powerpoint/2010/main" val="376845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500"/>
                                        <p:tgtEl>
                                          <p:spTgt spid="2">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fade">
                                      <p:cBhvr>
                                        <p:cTn id="41" dur="500"/>
                                        <p:tgtEl>
                                          <p:spTgt spid="2">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1" end="11"/>
                                            </p:txEl>
                                          </p:spTgt>
                                        </p:tgtEl>
                                        <p:attrNameLst>
                                          <p:attrName>style.visibility</p:attrName>
                                        </p:attrNameLst>
                                      </p:cBhvr>
                                      <p:to>
                                        <p:strVal val="visible"/>
                                      </p:to>
                                    </p:set>
                                    <p:animEffect transition="in" filter="fade">
                                      <p:cBhvr>
                                        <p:cTn id="44" dur="500"/>
                                        <p:tgtEl>
                                          <p:spTgt spid="2">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animEffect transition="in" filter="fade">
                                      <p:cBhvr>
                                        <p:cTn id="47" dur="500"/>
                                        <p:tgtEl>
                                          <p:spTgt spid="2">
                                            <p:txEl>
                                              <p:pRg st="12" end="1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
                                            <p:txEl>
                                              <p:pRg st="13" end="13"/>
                                            </p:txEl>
                                          </p:spTgt>
                                        </p:tgtEl>
                                        <p:attrNameLst>
                                          <p:attrName>style.visibility</p:attrName>
                                        </p:attrNameLst>
                                      </p:cBhvr>
                                      <p:to>
                                        <p:strVal val="visible"/>
                                      </p:to>
                                    </p:set>
                                    <p:animEffect transition="in" filter="fade">
                                      <p:cBhvr>
                                        <p:cTn id="50" dur="500"/>
                                        <p:tgtEl>
                                          <p:spTgt spid="2">
                                            <p:txEl>
                                              <p:pRg st="13" end="1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
                                            <p:txEl>
                                              <p:pRg st="14" end="14"/>
                                            </p:txEl>
                                          </p:spTgt>
                                        </p:tgtEl>
                                        <p:attrNameLst>
                                          <p:attrName>style.visibility</p:attrName>
                                        </p:attrNameLst>
                                      </p:cBhvr>
                                      <p:to>
                                        <p:strVal val="visible"/>
                                      </p:to>
                                    </p:set>
                                    <p:animEffect transition="in" filter="fade">
                                      <p:cBhvr>
                                        <p:cTn id="53"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This command is used primarily when a large amount of data has been added, removed, or modified. UPDATE_STATISTICS updates the indexes on these tables following large changes.</a:t>
            </a:r>
          </a:p>
        </p:txBody>
      </p:sp>
      <p:sp>
        <p:nvSpPr>
          <p:cNvPr id="3" name="Title 2"/>
          <p:cNvSpPr>
            <a:spLocks noGrp="1"/>
          </p:cNvSpPr>
          <p:nvPr>
            <p:ph type="title"/>
          </p:nvPr>
        </p:nvSpPr>
        <p:spPr/>
        <p:txBody>
          <a:bodyPr>
            <a:normAutofit fontScale="90000"/>
          </a:bodyPr>
          <a:lstStyle/>
          <a:p>
            <a:r>
              <a:rPr lang="en-US" dirty="0"/>
              <a:t>When would one use the UPDATE_STATISTICS command?</a:t>
            </a:r>
          </a:p>
        </p:txBody>
      </p:sp>
    </p:spTree>
    <p:extLst>
      <p:ext uri="{BB962C8B-B14F-4D97-AF65-F5344CB8AC3E}">
        <p14:creationId xmlns:p14="http://schemas.microsoft.com/office/powerpoint/2010/main" val="17286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Both clauses specify a search condition for a group or an aggregate. The difference between them is that HAVING can be used only with the SELECT statement. The HAVING clause is typically used only with the GROUP BY function in a query, while the WHERE clause is applied to each row before the row becomes part of the GROUP BY function in a query.</a:t>
            </a:r>
          </a:p>
        </p:txBody>
      </p:sp>
      <p:sp>
        <p:nvSpPr>
          <p:cNvPr id="3" name="Title 2"/>
          <p:cNvSpPr>
            <a:spLocks noGrp="1"/>
          </p:cNvSpPr>
          <p:nvPr>
            <p:ph type="title"/>
          </p:nvPr>
        </p:nvSpPr>
        <p:spPr/>
        <p:txBody>
          <a:bodyPr>
            <a:normAutofit fontScale="90000"/>
          </a:bodyPr>
          <a:lstStyle/>
          <a:p>
            <a:r>
              <a:rPr lang="en-US" dirty="0"/>
              <a:t>What is the difference between a HAVING CLAUSE and a WHERE CLAUSE?</a:t>
            </a:r>
          </a:p>
        </p:txBody>
      </p:sp>
    </p:spTree>
    <p:extLst>
      <p:ext uri="{BB962C8B-B14F-4D97-AF65-F5344CB8AC3E}">
        <p14:creationId xmlns:p14="http://schemas.microsoft.com/office/powerpoint/2010/main" val="137788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Properties of Sub-Query</a:t>
            </a:r>
          </a:p>
          <a:p>
            <a:pPr lvl="1"/>
            <a:r>
              <a:rPr lang="en-US" dirty="0"/>
              <a:t>A sub-query must be enclosed inside parenthesis.</a:t>
            </a:r>
          </a:p>
          <a:p>
            <a:pPr lvl="1"/>
            <a:r>
              <a:rPr lang="en-US" dirty="0"/>
              <a:t>A sub-query must be put at the right hand side of the comparison operator.</a:t>
            </a:r>
          </a:p>
          <a:p>
            <a:pPr lvl="1"/>
            <a:r>
              <a:rPr lang="en-US" dirty="0"/>
              <a:t>A sub-query cannot contain an ORDER-BY clause.</a:t>
            </a:r>
          </a:p>
          <a:p>
            <a:pPr lvl="1"/>
            <a:r>
              <a:rPr lang="en-US" dirty="0"/>
              <a:t>A query can contain more than one sub-query.</a:t>
            </a:r>
          </a:p>
          <a:p>
            <a:r>
              <a:rPr lang="en-US" dirty="0"/>
              <a:t>Types of Sub-Query</a:t>
            </a:r>
          </a:p>
          <a:p>
            <a:pPr lvl="1"/>
            <a:r>
              <a:rPr lang="en-US" dirty="0"/>
              <a:t>Single-row sub-query, where the sub-query returns only one row.</a:t>
            </a:r>
          </a:p>
          <a:p>
            <a:pPr lvl="1"/>
            <a:r>
              <a:rPr lang="en-US" dirty="0"/>
              <a:t>Multi-row sub-query, where the sub-query returns multiple rows.</a:t>
            </a:r>
          </a:p>
          <a:p>
            <a:pPr lvl="1"/>
            <a:r>
              <a:rPr lang="en-US" dirty="0"/>
              <a:t>Multi-column sub-query, where the sub-query returns multiple columns.</a:t>
            </a:r>
          </a:p>
        </p:txBody>
      </p:sp>
      <p:sp>
        <p:nvSpPr>
          <p:cNvPr id="3" name="Title 2"/>
          <p:cNvSpPr>
            <a:spLocks noGrp="1"/>
          </p:cNvSpPr>
          <p:nvPr>
            <p:ph type="title"/>
          </p:nvPr>
        </p:nvSpPr>
        <p:spPr/>
        <p:txBody>
          <a:bodyPr>
            <a:normAutofit fontScale="90000"/>
          </a:bodyPr>
          <a:lstStyle/>
          <a:p>
            <a:r>
              <a:rPr lang="en-US" dirty="0"/>
              <a:t>What are the properties and different types of Sub-Queries?</a:t>
            </a:r>
          </a:p>
        </p:txBody>
      </p:sp>
    </p:spTree>
    <p:extLst>
      <p:ext uri="{BB962C8B-B14F-4D97-AF65-F5344CB8AC3E}">
        <p14:creationId xmlns:p14="http://schemas.microsoft.com/office/powerpoint/2010/main" val="194886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Stored procedures can reduce network traffic and latency, boosting application performance.</a:t>
            </a:r>
          </a:p>
          <a:p>
            <a:r>
              <a:rPr lang="en-US" dirty="0"/>
              <a:t>Stored procedure execution plans can be reused, staying cached in SQL Server's memory, reducing server overhead.</a:t>
            </a:r>
          </a:p>
          <a:p>
            <a:r>
              <a:rPr lang="en-US" dirty="0"/>
              <a:t>Stored procedures help promote code reuse.</a:t>
            </a:r>
          </a:p>
          <a:p>
            <a:r>
              <a:rPr lang="en-US" dirty="0"/>
              <a:t>Stored procedures can encapsulate logic. You can change stored procedure code without affecting clients.</a:t>
            </a:r>
          </a:p>
          <a:p>
            <a:r>
              <a:rPr lang="en-US" dirty="0"/>
              <a:t>Stored procedures provide better security to your data.</a:t>
            </a:r>
          </a:p>
        </p:txBody>
      </p:sp>
      <p:sp>
        <p:nvSpPr>
          <p:cNvPr id="3" name="Title 2"/>
          <p:cNvSpPr>
            <a:spLocks noGrp="1"/>
          </p:cNvSpPr>
          <p:nvPr>
            <p:ph type="title"/>
          </p:nvPr>
        </p:nvSpPr>
        <p:spPr/>
        <p:txBody>
          <a:bodyPr>
            <a:normAutofit fontScale="90000"/>
          </a:bodyPr>
          <a:lstStyle/>
          <a:p>
            <a:r>
              <a:rPr lang="en-US" dirty="0"/>
              <a:t>What are the advantages of using Stored Procedures?</a:t>
            </a:r>
          </a:p>
        </p:txBody>
      </p:sp>
    </p:spTree>
    <p:extLst>
      <p:ext uri="{BB962C8B-B14F-4D97-AF65-F5344CB8AC3E}">
        <p14:creationId xmlns:p14="http://schemas.microsoft.com/office/powerpoint/2010/main" val="303334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Transact-SQL supports recursion, so you can write stored procedures that call themselves. Stored procedures are nested when one stored procedure calls another or executes managed code by referencing a CLR routine, type, or aggregate. You can nest stored procedures and managed code references up to 32 levels.</a:t>
            </a:r>
          </a:p>
        </p:txBody>
      </p:sp>
      <p:sp>
        <p:nvSpPr>
          <p:cNvPr id="3" name="Title 2"/>
          <p:cNvSpPr>
            <a:spLocks noGrp="1"/>
          </p:cNvSpPr>
          <p:nvPr>
            <p:ph type="title"/>
          </p:nvPr>
        </p:nvSpPr>
        <p:spPr/>
        <p:txBody>
          <a:bodyPr>
            <a:normAutofit fontScale="90000"/>
          </a:bodyPr>
          <a:lstStyle/>
          <a:p>
            <a:r>
              <a:rPr lang="en-US" dirty="0"/>
              <a:t>Can a stored procedure be recursive, that is, can it call itself?  How many levels of SP nesting are possible?</a:t>
            </a:r>
          </a:p>
        </p:txBody>
      </p:sp>
    </p:spTree>
    <p:extLst>
      <p:ext uri="{BB962C8B-B14F-4D97-AF65-F5344CB8AC3E}">
        <p14:creationId xmlns:p14="http://schemas.microsoft.com/office/powerpoint/2010/main" val="230400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OLTP, relational database design uses the discipline of data modeling and data normalization in order to ensure absolute data integrity. Complex information is thereby broken down into its most simple structures (tables) where all of the individual atomic level elements relate to one another and satisfy normalization rules.</a:t>
            </a:r>
          </a:p>
        </p:txBody>
      </p:sp>
      <p:sp>
        <p:nvSpPr>
          <p:cNvPr id="3" name="Title 2"/>
          <p:cNvSpPr>
            <a:spLocks noGrp="1"/>
          </p:cNvSpPr>
          <p:nvPr>
            <p:ph type="title"/>
          </p:nvPr>
        </p:nvSpPr>
        <p:spPr/>
        <p:txBody>
          <a:bodyPr>
            <a:normAutofit/>
          </a:bodyPr>
          <a:lstStyle/>
          <a:p>
            <a:r>
              <a:rPr lang="en-US" dirty="0"/>
              <a:t>What is OLTP (Online Transaction Processing)?</a:t>
            </a:r>
          </a:p>
        </p:txBody>
      </p:sp>
    </p:spTree>
    <p:extLst>
      <p:ext uri="{BB962C8B-B14F-4D97-AF65-F5344CB8AC3E}">
        <p14:creationId xmlns:p14="http://schemas.microsoft.com/office/powerpoint/2010/main" val="242782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SET QUOTED_IDENTIFIER is ON, identifiers can be delimited by double quotation marks, and literals must be delimited by single quotation marks. When SET QUOTED_IDENTIFIER is OFF, identifiers cannot be quoted and must follow all Transact-SQL rules for identifiers.</a:t>
            </a:r>
          </a:p>
        </p:txBody>
      </p:sp>
      <p:sp>
        <p:nvSpPr>
          <p:cNvPr id="3" name="Title 2"/>
          <p:cNvSpPr>
            <a:spLocks noGrp="1"/>
          </p:cNvSpPr>
          <p:nvPr>
            <p:ph type="title"/>
          </p:nvPr>
        </p:nvSpPr>
        <p:spPr/>
        <p:txBody>
          <a:bodyPr>
            <a:normAutofit fontScale="90000"/>
          </a:bodyPr>
          <a:lstStyle/>
          <a:p>
            <a:r>
              <a:rPr lang="en-US" dirty="0"/>
              <a:t>What does it mean to have QUOTED_IDENTIFIER ON? What are the implications of having it OFF?</a:t>
            </a:r>
          </a:p>
        </p:txBody>
      </p:sp>
    </p:spTree>
    <p:extLst>
      <p:ext uri="{BB962C8B-B14F-4D97-AF65-F5344CB8AC3E}">
        <p14:creationId xmlns:p14="http://schemas.microsoft.com/office/powerpoint/2010/main" val="300983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PRIMARY KEY is a unique identifier for a row within a database table. Every table should have a primary key to uniquely identify each row. Only one primary key can be created for each table. PRIMARY KEY constraints are used to enforce entity integrity.</a:t>
            </a:r>
          </a:p>
        </p:txBody>
      </p:sp>
      <p:sp>
        <p:nvSpPr>
          <p:cNvPr id="3" name="Title 2"/>
          <p:cNvSpPr>
            <a:spLocks noGrp="1"/>
          </p:cNvSpPr>
          <p:nvPr>
            <p:ph type="title"/>
          </p:nvPr>
        </p:nvSpPr>
        <p:spPr/>
        <p:txBody>
          <a:bodyPr>
            <a:normAutofit/>
          </a:bodyPr>
          <a:lstStyle/>
          <a:p>
            <a:r>
              <a:rPr lang="en-US" dirty="0"/>
              <a:t>What is PRIMARY KEY?</a:t>
            </a:r>
          </a:p>
        </p:txBody>
      </p:sp>
    </p:spTree>
    <p:extLst>
      <p:ext uri="{BB962C8B-B14F-4D97-AF65-F5344CB8AC3E}">
        <p14:creationId xmlns:p14="http://schemas.microsoft.com/office/powerpoint/2010/main" val="186987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local temporary table exists only for the duration of a connection or, if defined inside a compound statement, for the duration of the compound statement.</a:t>
            </a:r>
            <a:br>
              <a:rPr lang="en-US" dirty="0"/>
            </a:br>
            <a:r>
              <a:rPr lang="en-US" dirty="0"/>
              <a:t/>
            </a:r>
            <a:br>
              <a:rPr lang="en-US" dirty="0"/>
            </a:br>
            <a:r>
              <a:rPr lang="en-US" dirty="0"/>
              <a:t>A global temporary table remains in the database permanently, but the rows exist only within a given connection. When connection is closed, the data in the global temporary table disappears. However, the table definition remains with the database for access when database is opened next time.</a:t>
            </a:r>
          </a:p>
        </p:txBody>
      </p:sp>
      <p:sp>
        <p:nvSpPr>
          <p:cNvPr id="3" name="Title 2"/>
          <p:cNvSpPr>
            <a:spLocks noGrp="1"/>
          </p:cNvSpPr>
          <p:nvPr>
            <p:ph type="title"/>
          </p:nvPr>
        </p:nvSpPr>
        <p:spPr/>
        <p:txBody>
          <a:bodyPr>
            <a:normAutofit fontScale="90000"/>
          </a:bodyPr>
          <a:lstStyle/>
          <a:p>
            <a:r>
              <a:rPr lang="en-US" dirty="0"/>
              <a:t>What is the difference between a Local and a Global temporary table?</a:t>
            </a:r>
          </a:p>
        </p:txBody>
      </p:sp>
    </p:spTree>
    <p:extLst>
      <p:ext uri="{BB962C8B-B14F-4D97-AF65-F5344CB8AC3E}">
        <p14:creationId xmlns:p14="http://schemas.microsoft.com/office/powerpoint/2010/main" val="254962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BULKCOPY is used to copy huge amounts of data from tables and views. BULKINSERT is used to import data files into a database table or view in a user-specified format.</a:t>
            </a:r>
          </a:p>
        </p:txBody>
      </p:sp>
      <p:sp>
        <p:nvSpPr>
          <p:cNvPr id="3" name="Title 2"/>
          <p:cNvSpPr>
            <a:spLocks noGrp="1"/>
          </p:cNvSpPr>
          <p:nvPr>
            <p:ph type="title"/>
          </p:nvPr>
        </p:nvSpPr>
        <p:spPr/>
        <p:txBody>
          <a:bodyPr>
            <a:normAutofit/>
          </a:bodyPr>
          <a:lstStyle/>
          <a:p>
            <a:r>
              <a:rPr lang="en-US" dirty="0"/>
              <a:t>What is BULKCOPY? BULKINSERT?</a:t>
            </a:r>
          </a:p>
        </p:txBody>
      </p:sp>
    </p:spTree>
    <p:extLst>
      <p:ext uri="{BB962C8B-B14F-4D97-AF65-F5344CB8AC3E}">
        <p14:creationId xmlns:p14="http://schemas.microsoft.com/office/powerpoint/2010/main" val="409784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execution plan is a road map that graphically or textually shows the data retrieval methods chosen by the SQL Server query optimizer for a stored procedure or ad-hoc query. It can be used to help developers understand the performance characteristics of a query or stored procedure. From within Query Analyzer is an option called "Show Execution Plan" (located on the Query drop-down menu). If this option is turned on it will display the query execution plan in a separate window when the query is run.</a:t>
            </a:r>
          </a:p>
        </p:txBody>
      </p:sp>
      <p:sp>
        <p:nvSpPr>
          <p:cNvPr id="3" name="Title 2"/>
          <p:cNvSpPr>
            <a:spLocks noGrp="1"/>
          </p:cNvSpPr>
          <p:nvPr>
            <p:ph type="title"/>
          </p:nvPr>
        </p:nvSpPr>
        <p:spPr/>
        <p:txBody>
          <a:bodyPr>
            <a:normAutofit fontScale="90000"/>
          </a:bodyPr>
          <a:lstStyle/>
          <a:p>
            <a:r>
              <a:rPr lang="en-US" dirty="0"/>
              <a:t>What is an execution plan? When would you use it? How would you view the execution plan?</a:t>
            </a:r>
          </a:p>
        </p:txBody>
      </p:sp>
    </p:spTree>
    <p:extLst>
      <p:ext uri="{BB962C8B-B14F-4D97-AF65-F5344CB8AC3E}">
        <p14:creationId xmlns:p14="http://schemas.microsoft.com/office/powerpoint/2010/main" val="255271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FOREIGN KEY in one table points to a primary key in another table. Foreign keys prevent actions that would leave rows with foreign key values when there are no primary keys with that value. FOREIGN KEY constraints are used to enforce referential integrity.</a:t>
            </a:r>
          </a:p>
        </p:txBody>
      </p:sp>
      <p:sp>
        <p:nvSpPr>
          <p:cNvPr id="3" name="Title 2"/>
          <p:cNvSpPr>
            <a:spLocks noGrp="1"/>
          </p:cNvSpPr>
          <p:nvPr>
            <p:ph type="title"/>
          </p:nvPr>
        </p:nvSpPr>
        <p:spPr/>
        <p:txBody>
          <a:bodyPr/>
          <a:lstStyle/>
          <a:p>
            <a:r>
              <a:rPr lang="en-US" dirty="0"/>
              <a:t>What is FOREIGN KEY?</a:t>
            </a:r>
          </a:p>
        </p:txBody>
      </p:sp>
    </p:spTree>
    <p:extLst>
      <p:ext uri="{BB962C8B-B14F-4D97-AF65-F5344CB8AC3E}">
        <p14:creationId xmlns:p14="http://schemas.microsoft.com/office/powerpoint/2010/main" val="204051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UNIQUE KEY constraint enforces the uniqueness of the values in a set of columns, so no duplicate values are entered. The unique key constraints are used to enforce entity integrity the same as primary key constraints.</a:t>
            </a:r>
          </a:p>
        </p:txBody>
      </p:sp>
      <p:sp>
        <p:nvSpPr>
          <p:cNvPr id="3" name="Title 2"/>
          <p:cNvSpPr>
            <a:spLocks noGrp="1"/>
          </p:cNvSpPr>
          <p:nvPr>
            <p:ph type="title"/>
          </p:nvPr>
        </p:nvSpPr>
        <p:spPr/>
        <p:txBody>
          <a:bodyPr>
            <a:normAutofit/>
          </a:bodyPr>
          <a:lstStyle/>
          <a:p>
            <a:r>
              <a:rPr lang="en-US" dirty="0"/>
              <a:t>What is UNIQUE KEY constraint?</a:t>
            </a:r>
          </a:p>
        </p:txBody>
      </p:sp>
    </p:spTree>
    <p:extLst>
      <p:ext uri="{BB962C8B-B14F-4D97-AF65-F5344CB8AC3E}">
        <p14:creationId xmlns:p14="http://schemas.microsoft.com/office/powerpoint/2010/main" val="259961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While both primary keys and unique keys enforce uniqueness of the column on which they are defined, primary keys by default create a clustered index on the column, where unique keys create a non-clustered index by default. In addition, primary keys do not permit NULL values, while unique keys permit a single NULL value on the table.</a:t>
            </a:r>
          </a:p>
        </p:txBody>
      </p:sp>
      <p:sp>
        <p:nvSpPr>
          <p:cNvPr id="3" name="Title 2"/>
          <p:cNvSpPr>
            <a:spLocks noGrp="1"/>
          </p:cNvSpPr>
          <p:nvPr>
            <p:ph type="title"/>
          </p:nvPr>
        </p:nvSpPr>
        <p:spPr/>
        <p:txBody>
          <a:bodyPr>
            <a:normAutofit fontScale="90000"/>
          </a:bodyPr>
          <a:lstStyle/>
          <a:p>
            <a:r>
              <a:rPr lang="en-US" dirty="0"/>
              <a:t>If they both enforce entity integrity, what is the difference between primary keys and unique keys?</a:t>
            </a:r>
          </a:p>
        </p:txBody>
      </p:sp>
    </p:spTree>
    <p:extLst>
      <p:ext uri="{BB962C8B-B14F-4D97-AF65-F5344CB8AC3E}">
        <p14:creationId xmlns:p14="http://schemas.microsoft.com/office/powerpoint/2010/main" val="19425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CHECK constraint is used to limit the values that can be placed in a column. CHECK constraints are used to enforce domain integrity.</a:t>
            </a:r>
          </a:p>
        </p:txBody>
      </p:sp>
      <p:sp>
        <p:nvSpPr>
          <p:cNvPr id="3" name="Title 2"/>
          <p:cNvSpPr>
            <a:spLocks noGrp="1"/>
          </p:cNvSpPr>
          <p:nvPr>
            <p:ph type="title"/>
          </p:nvPr>
        </p:nvSpPr>
        <p:spPr/>
        <p:txBody>
          <a:bodyPr>
            <a:normAutofit/>
          </a:bodyPr>
          <a:lstStyle/>
          <a:p>
            <a:r>
              <a:rPr lang="en-US" dirty="0"/>
              <a:t>What is a CHECK Constraint?</a:t>
            </a:r>
          </a:p>
        </p:txBody>
      </p:sp>
    </p:spTree>
    <p:extLst>
      <p:ext uri="{BB962C8B-B14F-4D97-AF65-F5344CB8AC3E}">
        <p14:creationId xmlns:p14="http://schemas.microsoft.com/office/powerpoint/2010/main" val="165349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NOT NULL constraint enforces that the column will not accept null values. Like CHECK constraints, NOT NULL constraints are used to enforce domain integrity.</a:t>
            </a:r>
          </a:p>
        </p:txBody>
      </p:sp>
      <p:sp>
        <p:nvSpPr>
          <p:cNvPr id="3" name="Title 2"/>
          <p:cNvSpPr>
            <a:spLocks noGrp="1"/>
          </p:cNvSpPr>
          <p:nvPr>
            <p:ph type="title"/>
          </p:nvPr>
        </p:nvSpPr>
        <p:spPr/>
        <p:txBody>
          <a:bodyPr>
            <a:normAutofit/>
          </a:bodyPr>
          <a:lstStyle/>
          <a:p>
            <a:r>
              <a:rPr lang="en-US" dirty="0"/>
              <a:t>What is a NOT NULL Constraint?</a:t>
            </a:r>
          </a:p>
        </p:txBody>
      </p:sp>
    </p:spTree>
    <p:extLst>
      <p:ext uri="{BB962C8B-B14F-4D97-AF65-F5344CB8AC3E}">
        <p14:creationId xmlns:p14="http://schemas.microsoft.com/office/powerpoint/2010/main" val="137679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clustered index reorders the way records in the table are physically stored. Therefore, a table can have only one clustered index. The leaf nodes of a clustered index contain the data pages.</a:t>
            </a:r>
            <a:br>
              <a:rPr lang="en-US" dirty="0"/>
            </a:br>
            <a:r>
              <a:rPr lang="en-US" dirty="0"/>
              <a:t/>
            </a:r>
            <a:br>
              <a:rPr lang="en-US" dirty="0"/>
            </a:br>
            <a:r>
              <a:rPr lang="en-US" dirty="0"/>
              <a:t>In a non-clustered index, the logical order of the index does not match the physical order of the rows on disk. The leaf nodes of a non-clustered index do not contain the data pages, but rather index rows.</a:t>
            </a:r>
          </a:p>
        </p:txBody>
      </p:sp>
      <p:sp>
        <p:nvSpPr>
          <p:cNvPr id="3" name="Title 2"/>
          <p:cNvSpPr>
            <a:spLocks noGrp="1"/>
          </p:cNvSpPr>
          <p:nvPr>
            <p:ph type="title"/>
          </p:nvPr>
        </p:nvSpPr>
        <p:spPr/>
        <p:txBody>
          <a:bodyPr>
            <a:normAutofit fontScale="90000"/>
          </a:bodyPr>
          <a:lstStyle/>
          <a:p>
            <a:r>
              <a:rPr lang="en-US" dirty="0"/>
              <a:t>What is the difference between a clustered and a non-clustered index?</a:t>
            </a:r>
          </a:p>
        </p:txBody>
      </p:sp>
    </p:spTree>
    <p:extLst>
      <p:ext uri="{BB962C8B-B14F-4D97-AF65-F5344CB8AC3E}">
        <p14:creationId xmlns:p14="http://schemas.microsoft.com/office/powerpoint/2010/main" val="157498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Such a table is an unindexed table or Heap. A heap is a table that does not have a clustered index and, therefore, the pages are not linked by pointers. Unindexed tables are good for fast storing of data, but not fast searching. For very large bulk inserts on a table, it can be faster to drop all indexes from the table, do the bulk inserts, then restore the indexes.</a:t>
            </a:r>
          </a:p>
        </p:txBody>
      </p:sp>
      <p:sp>
        <p:nvSpPr>
          <p:cNvPr id="3" name="Title 2"/>
          <p:cNvSpPr>
            <a:spLocks noGrp="1"/>
          </p:cNvSpPr>
          <p:nvPr>
            <p:ph type="title"/>
          </p:nvPr>
        </p:nvSpPr>
        <p:spPr/>
        <p:txBody>
          <a:bodyPr>
            <a:normAutofit fontScale="90000"/>
          </a:bodyPr>
          <a:lstStyle/>
          <a:p>
            <a:r>
              <a:rPr lang="en-US" dirty="0"/>
              <a:t>If a table has neither clustered nor non-clustered indexes, what is it called and what is it used for?</a:t>
            </a:r>
          </a:p>
        </p:txBody>
      </p:sp>
    </p:spTree>
    <p:extLst>
      <p:ext uri="{BB962C8B-B14F-4D97-AF65-F5344CB8AC3E}">
        <p14:creationId xmlns:p14="http://schemas.microsoft.com/office/powerpoint/2010/main" val="67091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Template</Template>
  <TotalTime>1130</TotalTime>
  <Words>1456</Words>
  <Application>Microsoft Office PowerPoint</Application>
  <PresentationFormat>Widescreen</PresentationFormat>
  <Paragraphs>75</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Trebuchet MS</vt:lpstr>
      <vt:lpstr>Berlin</vt:lpstr>
      <vt:lpstr>Job Interview Questions: SQL</vt:lpstr>
      <vt:lpstr>What is PRIMARY KEY?</vt:lpstr>
      <vt:lpstr>What is FOREIGN KEY?</vt:lpstr>
      <vt:lpstr>What is UNIQUE KEY constraint?</vt:lpstr>
      <vt:lpstr>If they both enforce entity integrity, what is the difference between primary keys and unique keys?</vt:lpstr>
      <vt:lpstr>What is a CHECK Constraint?</vt:lpstr>
      <vt:lpstr>What is a NOT NULL Constraint?</vt:lpstr>
      <vt:lpstr>What is the difference between a clustered and a non-clustered index?</vt:lpstr>
      <vt:lpstr>If a table has neither clustered nor non-clustered indexes, what is it called and what is it used for?</vt:lpstr>
      <vt:lpstr>How are one-to-one, one-to-many, and many-to-many relationships implemented when designing tables?</vt:lpstr>
      <vt:lpstr>What are the different index configurations a table can have?</vt:lpstr>
      <vt:lpstr>What are the differences between the DELETE and TRUNCATE commands?</vt:lpstr>
      <vt:lpstr>When would one use the UPDATE_STATISTICS command?</vt:lpstr>
      <vt:lpstr>What is the difference between a HAVING CLAUSE and a WHERE CLAUSE?</vt:lpstr>
      <vt:lpstr>What are the properties and different types of Sub-Queries?</vt:lpstr>
      <vt:lpstr>What are the advantages of using Stored Procedures?</vt:lpstr>
      <vt:lpstr>Can a stored procedure be recursive, that is, can it call itself?  How many levels of SP nesting are possible?</vt:lpstr>
      <vt:lpstr>What is OLTP (Online Transaction Processing)?</vt:lpstr>
      <vt:lpstr>What does it mean to have QUOTED_IDENTIFIER ON? What are the implications of having it OFF?</vt:lpstr>
      <vt:lpstr>What is the difference between a Local and a Global temporary table?</vt:lpstr>
      <vt:lpstr>What is BULKCOPY? BULKINSERT?</vt:lpstr>
      <vt:lpstr>What is an execution plan? When would you use it? How would you view the execution plan?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Interview Questions</dc:title>
  <dc:creator>Andrew Jensen</dc:creator>
  <cp:lastModifiedBy>Ria</cp:lastModifiedBy>
  <cp:revision>13</cp:revision>
  <dcterms:created xsi:type="dcterms:W3CDTF">2016-02-18T21:13:24Z</dcterms:created>
  <dcterms:modified xsi:type="dcterms:W3CDTF">2016-03-16T18:30:09Z</dcterms:modified>
</cp:coreProperties>
</file>