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D4A"/>
    <a:srgbClr val="FF9228"/>
    <a:srgbClr val="C96C2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433" autoAdjust="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0000">
              <a:schemeClr val="tx1">
                <a:lumMod val="85000"/>
              </a:schemeClr>
            </a:gs>
            <a:gs pos="0">
              <a:schemeClr val="tx1"/>
            </a:gs>
            <a:gs pos="100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noFill/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aseline="0">
                <a:solidFill>
                  <a:schemeClr val="accent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6564" y="4280428"/>
            <a:ext cx="1157617" cy="123312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65" y="2648621"/>
            <a:ext cx="2737408" cy="1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1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0321" y="1291846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1875715"/>
            <a:ext cx="3049702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5400" y="1291846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1875715"/>
            <a:ext cx="3063240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43531" y="1291846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1875715"/>
            <a:ext cx="3070025" cy="443232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4" name="Picture 23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 userDrawn="1"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156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93650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132421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3669912"/>
            <a:ext cx="3049705" cy="262486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117" y="3093650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132421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3669912"/>
            <a:ext cx="3067297" cy="26248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9324" y="3093650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132421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3669909"/>
            <a:ext cx="3067563" cy="262487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/>
          <p:nvPr userDrawn="1"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44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291846"/>
            <a:ext cx="9613861" cy="5016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 userDrawn="1"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04935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58064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3945737"/>
            <a:ext cx="1751010" cy="15759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2982222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10437813" y="2982222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0" y="2982221"/>
            <a:ext cx="10294181" cy="96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2982222"/>
            <a:ext cx="172479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9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1284240"/>
            <a:ext cx="4698358" cy="50105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1291846"/>
            <a:ext cx="4700058" cy="50029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 userDrawn="1"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9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828" y="1291846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1992587"/>
            <a:ext cx="4698355" cy="430219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7632" y="1291846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1991528"/>
            <a:ext cx="4700059" cy="430325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9" name="Picture 18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20" name="Picture 19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5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883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1284241"/>
            <a:ext cx="5608336" cy="502379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1284240"/>
            <a:ext cx="3790078" cy="502379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 userDrawn="1"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1291845"/>
            <a:ext cx="5425849" cy="5002937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1291846"/>
            <a:ext cx="3876256" cy="500293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63076"/>
            <a:ext cx="10437812" cy="321164"/>
          </a:xfrm>
          <a:prstGeom prst="rect">
            <a:avLst/>
          </a:prstGeom>
        </p:spPr>
      </p:pic>
      <p:pic>
        <p:nvPicPr>
          <p:cNvPr id="18" name="Picture 1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4" y="950749"/>
            <a:ext cx="1751010" cy="157591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-12766"/>
            <a:ext cx="10308250" cy="968236"/>
          </a:xfrm>
          <a:prstGeom prst="rect">
            <a:avLst/>
          </a:prstGeom>
          <a:solidFill>
            <a:srgbClr val="4E4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 userDrawn="1"/>
        </p:nvSpPr>
        <p:spPr>
          <a:xfrm>
            <a:off x="10437813" y="-12766"/>
            <a:ext cx="1751009" cy="968236"/>
          </a:xfrm>
          <a:prstGeom prst="rect">
            <a:avLst/>
          </a:prstGeom>
          <a:solidFill>
            <a:srgbClr val="FF9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35" y="-12766"/>
            <a:ext cx="1724792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5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50000">
              <a:schemeClr val="tx1">
                <a:lumMod val="85000"/>
              </a:schemeClr>
            </a:gs>
            <a:gs pos="98000">
              <a:schemeClr val="tx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10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5" r:id="rId10"/>
    <p:sldLayoutId id="21474836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rgbClr val="4E4D4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4E4D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4E4D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4E4D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en-US" dirty="0" smtClean="0"/>
              <a:t>LINQ to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Records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9927" y="2065113"/>
            <a:ext cx="8714254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db.Products.FirstOrDefault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p.ProductName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Product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db.Products.Remove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db.SaveChanges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Lazy loading </a:t>
            </a:r>
            <a:r>
              <a:rPr lang="en-US" dirty="0" smtClean="0"/>
              <a:t>is delaying </a:t>
            </a:r>
            <a:r>
              <a:rPr lang="en-US" dirty="0"/>
              <a:t>the loading of </a:t>
            </a:r>
            <a:r>
              <a:rPr lang="en-US" dirty="0" smtClean="0"/>
              <a:t>an object </a:t>
            </a:r>
            <a:r>
              <a:rPr lang="en-US" dirty="0"/>
              <a:t>until the </a:t>
            </a:r>
            <a:r>
              <a:rPr lang="en-US" dirty="0" smtClean="0"/>
              <a:t>moment the object is needed.</a:t>
            </a:r>
          </a:p>
          <a:p>
            <a:pPr lvl="1"/>
            <a:r>
              <a:rPr lang="en-US" dirty="0" smtClean="0"/>
              <a:t>Just-in-time or On-Demand object loading</a:t>
            </a:r>
          </a:p>
          <a:p>
            <a:r>
              <a:rPr lang="en-US" dirty="0" smtClean="0"/>
              <a:t>Eager loading loads all objects immediately, whether they are needed or not.</a:t>
            </a:r>
          </a:p>
          <a:p>
            <a:r>
              <a:rPr lang="en-US" dirty="0" smtClean="0"/>
              <a:t>By default, LINQ implements lazy loading, this can be problematic.</a:t>
            </a:r>
          </a:p>
          <a:p>
            <a:r>
              <a:rPr lang="en-US" dirty="0" smtClean="0"/>
              <a:t>To force eager loading, use the Include() method in your LINQ statement.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dirty="0" smtClean="0"/>
              <a:t>vs. Eager </a:t>
            </a:r>
            <a:r>
              <a:rPr lang="en-US" dirty="0"/>
              <a:t>Loading </a:t>
            </a:r>
          </a:p>
        </p:txBody>
      </p:sp>
    </p:spTree>
    <p:extLst>
      <p:ext uri="{BB962C8B-B14F-4D97-AF65-F5344CB8AC3E}">
        <p14:creationId xmlns:p14="http://schemas.microsoft.com/office/powerpoint/2010/main" val="204889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vs. Eager Loading –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5452" y="1443522"/>
            <a:ext cx="9668729" cy="224676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db.Categories.Take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Category objects loaded without Products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Category.Products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Now load the Product 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Product.ProductID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25452" y="4285821"/>
            <a:ext cx="9668729" cy="224676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db.Categories.Include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"Products"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).Take(3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Product objects loaded with Categories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Category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Category.Products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Product.ProductID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25156" y="1074190"/>
            <a:ext cx="2843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Lazy Loading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5156" y="3916489"/>
            <a:ext cx="2843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Eager Loading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928" y="4285820"/>
            <a:ext cx="1892162" cy="32812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part of Entity Framework</a:t>
            </a:r>
          </a:p>
          <a:p>
            <a:r>
              <a:rPr lang="en-US" dirty="0" smtClean="0"/>
              <a:t>Everywhere in our Coder Foundry projects</a:t>
            </a:r>
          </a:p>
          <a:p>
            <a:r>
              <a:rPr lang="en-US" dirty="0" smtClean="0"/>
              <a:t>Integral part of our curriculum</a:t>
            </a:r>
          </a:p>
          <a:p>
            <a:pPr lvl="1"/>
            <a:r>
              <a:rPr lang="en-US" dirty="0" smtClean="0"/>
              <a:t>Personal Blog</a:t>
            </a:r>
          </a:p>
          <a:p>
            <a:pPr lvl="1"/>
            <a:r>
              <a:rPr lang="en-US" dirty="0" smtClean="0"/>
              <a:t>Bug Tracker</a:t>
            </a:r>
          </a:p>
          <a:p>
            <a:pPr lvl="1"/>
            <a:r>
              <a:rPr lang="en-US" dirty="0" smtClean="0"/>
              <a:t>Household Budgeter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LINQ to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67"/>
            <a:ext cx="10294181" cy="968237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 smtClean="0"/>
              <a:t>ORM—Object-Relational </a:t>
            </a:r>
            <a:r>
              <a:rPr lang="en-US" sz="2800" dirty="0"/>
              <a:t>Mapping </a:t>
            </a:r>
          </a:p>
          <a:p>
            <a:r>
              <a:rPr lang="en-US" sz="2800" dirty="0" smtClean="0"/>
              <a:t>LINQ to SQL Overview</a:t>
            </a:r>
            <a:endParaRPr lang="en-US" sz="2800" dirty="0"/>
          </a:p>
          <a:p>
            <a:r>
              <a:rPr lang="en-US" sz="2800" dirty="0" smtClean="0"/>
              <a:t>Querying </a:t>
            </a:r>
            <a:r>
              <a:rPr lang="en-US" sz="2800" dirty="0"/>
              <a:t>and Updating the Database </a:t>
            </a:r>
          </a:p>
          <a:p>
            <a:r>
              <a:rPr lang="en-US" sz="2800" dirty="0" smtClean="0"/>
              <a:t>Lazy </a:t>
            </a:r>
            <a:r>
              <a:rPr lang="en-US" sz="2800" dirty="0"/>
              <a:t>Loading and Eager Loading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08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LINQ?</a:t>
            </a:r>
          </a:p>
          <a:p>
            <a:pPr lvl="1"/>
            <a:r>
              <a:rPr lang="en-US" dirty="0"/>
              <a:t>Language-Integrated Query (LINQ) 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extensions to the .NET Framework that encompass language-integrated query, set, and transform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Extends </a:t>
            </a:r>
            <a:r>
              <a:rPr lang="en-US" dirty="0"/>
              <a:t>C# </a:t>
            </a:r>
            <a:r>
              <a:rPr lang="en-US" dirty="0" smtClean="0"/>
              <a:t>with </a:t>
            </a:r>
            <a:r>
              <a:rPr lang="en-US" dirty="0"/>
              <a:t>native language syntax for queries and </a:t>
            </a:r>
            <a:r>
              <a:rPr lang="en-US" dirty="0" smtClean="0"/>
              <a:t>class libraries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To find all the even numbers in this list, you might write code like </a:t>
            </a:r>
            <a:r>
              <a:rPr lang="en-US" dirty="0" smtClean="0"/>
              <a:t>this: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5489" y="3203941"/>
            <a:ext cx="879869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 1, 2, 3, 4, 5, 6, 100 };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95489" y="4481305"/>
            <a:ext cx="4309694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list1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</a:t>
            </a:r>
          </a:p>
          <a:p>
            <a:r>
              <a:rPr lang="sv-SE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 </a:t>
            </a:r>
            <a:r>
              <a:rPr lang="sv-S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 </a:t>
            </a:r>
            <a:endParaRPr lang="sv-SE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 == 0)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list1.Add(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984487" y="4481305"/>
            <a:ext cx="4309694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list2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% 2 ==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select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673018" y="4111973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Option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016" y="4111973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Option 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0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r>
              <a:rPr lang="en-US" dirty="0"/>
              <a:t>a new way of writing anonymous methods. </a:t>
            </a:r>
          </a:p>
          <a:p>
            <a:r>
              <a:rPr lang="en-US" dirty="0" smtClean="0"/>
              <a:t>In </a:t>
            </a:r>
            <a:r>
              <a:rPr lang="en-US" dirty="0"/>
              <a:t>C# </a:t>
            </a:r>
            <a:r>
              <a:rPr lang="en-US" dirty="0" smtClean="0"/>
              <a:t>there </a:t>
            </a:r>
            <a:r>
              <a:rPr lang="en-US" dirty="0"/>
              <a:t>is a </a:t>
            </a:r>
            <a:r>
              <a:rPr lang="en-US" dirty="0" smtClean="0"/>
              <a:t>generic </a:t>
            </a:r>
            <a:r>
              <a:rPr lang="en-US" dirty="0"/>
              <a:t>delegate type, </a:t>
            </a:r>
            <a:r>
              <a:rPr lang="en-US" dirty="0" err="1"/>
              <a:t>Func</a:t>
            </a:r>
            <a:r>
              <a:rPr lang="en-US" dirty="0"/>
              <a:t>&lt;A,R&gt;, which </a:t>
            </a:r>
            <a:r>
              <a:rPr lang="en-US" dirty="0" smtClean="0"/>
              <a:t>represents </a:t>
            </a:r>
            <a:r>
              <a:rPr lang="en-US" dirty="0"/>
              <a:t>a function taking an argument of type A, and </a:t>
            </a:r>
            <a:r>
              <a:rPr lang="en-US" dirty="0" smtClean="0"/>
              <a:t>returning </a:t>
            </a:r>
            <a:r>
              <a:rPr lang="en-US" dirty="0"/>
              <a:t>a value of type </a:t>
            </a:r>
            <a:r>
              <a:rPr lang="en-US" dirty="0" smtClean="0"/>
              <a:t>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972" y="3227070"/>
            <a:ext cx="5675773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fruit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products.Get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(Product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p.ProductName.Contains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"fruit"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66971" y="5448811"/>
            <a:ext cx="5675773" cy="5847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fruit2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products.Get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p.ProductName.Contains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"fruit"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34334" y="2857738"/>
            <a:ext cx="374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1) </a:t>
            </a:r>
            <a:r>
              <a:rPr lang="en-US" dirty="0" smtClean="0">
                <a:solidFill>
                  <a:schemeClr val="accent1"/>
                </a:solidFill>
              </a:rPr>
              <a:t>Anonymous Function / Delegate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4333" y="5072992"/>
            <a:ext cx="374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2) </a:t>
            </a:r>
            <a:r>
              <a:rPr lang="en-US" dirty="0" smtClean="0">
                <a:solidFill>
                  <a:schemeClr val="accent1"/>
                </a:solidFill>
              </a:rPr>
              <a:t>Lambda Expression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972" y="6040073"/>
            <a:ext cx="567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“Get me a list of Product objects, such that the </a:t>
            </a:r>
            <a:r>
              <a:rPr lang="en-US" sz="1400" dirty="0" err="1" smtClean="0">
                <a:solidFill>
                  <a:schemeClr val="accent1"/>
                </a:solidFill>
              </a:rPr>
              <a:t>ProductName</a:t>
            </a:r>
            <a:r>
              <a:rPr lang="en-US" sz="1400" dirty="0" smtClean="0">
                <a:solidFill>
                  <a:schemeClr val="accent1"/>
                </a:solidFill>
              </a:rPr>
              <a:t> of each Product object, represented as ‘p’, contains the word ‘fruit’.”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70344" y="3227070"/>
            <a:ext cx="4780629" cy="280076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temp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products)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p.ProductName.Contains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"fruit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temp.Add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0344" y="2857738"/>
            <a:ext cx="478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3) </a:t>
            </a:r>
            <a:r>
              <a:rPr lang="en-US" dirty="0" smtClean="0">
                <a:solidFill>
                  <a:schemeClr val="accent1"/>
                </a:solidFill>
              </a:rPr>
              <a:t>What the Lambda is Essentially Doing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  <a:r>
              <a:rPr lang="en-US" dirty="0"/>
              <a:t>to SQL is </a:t>
            </a:r>
            <a:r>
              <a:rPr lang="en-US" dirty="0" smtClean="0"/>
              <a:t>one </a:t>
            </a:r>
            <a:r>
              <a:rPr lang="en-US" dirty="0"/>
              <a:t>of Microsoft's </a:t>
            </a:r>
            <a:r>
              <a:rPr lang="en-US" dirty="0" smtClean="0"/>
              <a:t>ORM products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an ORM?</a:t>
            </a:r>
            <a:endParaRPr lang="en-US" dirty="0"/>
          </a:p>
          <a:p>
            <a:pPr lvl="1"/>
            <a:r>
              <a:rPr lang="en-US" dirty="0" smtClean="0"/>
              <a:t>Object-Relational Mapping</a:t>
            </a:r>
          </a:p>
          <a:p>
            <a:pPr lvl="1"/>
            <a:r>
              <a:rPr lang="en-US" dirty="0" smtClean="0"/>
              <a:t>Programming </a:t>
            </a:r>
            <a:r>
              <a:rPr lang="en-US" dirty="0"/>
              <a:t>technique that contains a set of classes that map relational database entities to objects in </a:t>
            </a:r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Entity Framework Database Context</a:t>
            </a:r>
          </a:p>
          <a:p>
            <a:pPr lvl="2"/>
            <a:r>
              <a:rPr lang="en-US" dirty="0" smtClean="0"/>
              <a:t>Code-First Database Migrations</a:t>
            </a:r>
          </a:p>
          <a:p>
            <a:pPr lvl="2"/>
            <a:r>
              <a:rPr lang="en-US" dirty="0" err="1" smtClean="0"/>
              <a:t>InsightDatabase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(Object-Relational Mapping)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of the .NET Framework 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run-time infrastructure for managing relational data as objects. </a:t>
            </a:r>
          </a:p>
          <a:p>
            <a:r>
              <a:rPr lang="en-US" dirty="0" smtClean="0"/>
              <a:t>Relational </a:t>
            </a:r>
            <a:r>
              <a:rPr lang="en-US" dirty="0"/>
              <a:t>database </a:t>
            </a:r>
            <a:r>
              <a:rPr lang="en-US" dirty="0" smtClean="0"/>
              <a:t>data model is </a:t>
            </a:r>
            <a:r>
              <a:rPr lang="en-US" dirty="0"/>
              <a:t>mapped to </a:t>
            </a:r>
            <a:r>
              <a:rPr lang="en-US" dirty="0" smtClean="0"/>
              <a:t>a C# </a:t>
            </a:r>
            <a:r>
              <a:rPr lang="en-US" dirty="0"/>
              <a:t>object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LINQ </a:t>
            </a:r>
            <a:r>
              <a:rPr lang="en-US" dirty="0"/>
              <a:t>to SQL translates </a:t>
            </a:r>
            <a:r>
              <a:rPr lang="en-US" dirty="0" smtClean="0"/>
              <a:t>language-integrated </a:t>
            </a:r>
            <a:r>
              <a:rPr lang="en-US" dirty="0"/>
              <a:t>queries in the object model into SQL </a:t>
            </a:r>
            <a:r>
              <a:rPr lang="en-US" dirty="0" smtClean="0"/>
              <a:t>statements and </a:t>
            </a:r>
            <a:r>
              <a:rPr lang="en-US" dirty="0"/>
              <a:t>sends </a:t>
            </a:r>
            <a:r>
              <a:rPr lang="en-US" dirty="0" smtClean="0"/>
              <a:t>to the DB for execution</a:t>
            </a:r>
          </a:p>
          <a:p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dirty="0" smtClean="0"/>
              <a:t>DB returns </a:t>
            </a:r>
            <a:r>
              <a:rPr lang="en-US" dirty="0"/>
              <a:t>the results, LINQ to SQL translates </a:t>
            </a:r>
            <a:r>
              <a:rPr lang="en-US" dirty="0" smtClean="0"/>
              <a:t>the result sets back into C# 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Records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9134" y="2081729"/>
            <a:ext cx="8415047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beverages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	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where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p.Category.CategoryName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Beverages“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p.ProductName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Records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4243" y="2081405"/>
            <a:ext cx="8649938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bev1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db.beverages.ElementAtOrDefault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(bev1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price of {0} is {1}. Update to 20.0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bev1.ProductName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bev1.UnitPrice);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bev1.UnitPrice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)20.00;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db.SaveChanges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Records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4910" y="2073665"/>
            <a:ext cx="8549270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Product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 Product"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db.Products.Add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newProduct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db.SaveChanges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6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1511</TotalTime>
  <Words>576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Trebuchet MS</vt:lpstr>
      <vt:lpstr>Berlin</vt:lpstr>
      <vt:lpstr>LINQ to SQL</vt:lpstr>
      <vt:lpstr>Contents</vt:lpstr>
      <vt:lpstr>Introduction</vt:lpstr>
      <vt:lpstr>Lambda Expressions</vt:lpstr>
      <vt:lpstr>ORM (Object-Relational Mapping)</vt:lpstr>
      <vt:lpstr>LINQ to SQL</vt:lpstr>
      <vt:lpstr>Querying Records</vt:lpstr>
      <vt:lpstr>Updating Records</vt:lpstr>
      <vt:lpstr>Inserting Records</vt:lpstr>
      <vt:lpstr>Deleting Records</vt:lpstr>
      <vt:lpstr>Lazy Loading vs. Eager Loading </vt:lpstr>
      <vt:lpstr>Lazy Loading vs. Eager Loading – Example</vt:lpstr>
      <vt:lpstr>Conclusion – LINQ to 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Parrish</dc:creator>
  <cp:lastModifiedBy>Andrew Jensen</cp:lastModifiedBy>
  <cp:revision>38</cp:revision>
  <dcterms:created xsi:type="dcterms:W3CDTF">2015-01-07T18:34:00Z</dcterms:created>
  <dcterms:modified xsi:type="dcterms:W3CDTF">2015-07-21T12:47:41Z</dcterms:modified>
</cp:coreProperties>
</file>