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2" r:id="rId12"/>
    <p:sldId id="273" r:id="rId13"/>
    <p:sldId id="265" r:id="rId14"/>
    <p:sldId id="274" r:id="rId15"/>
    <p:sldId id="275" r:id="rId16"/>
    <p:sldId id="266" r:id="rId17"/>
    <p:sldId id="276" r:id="rId18"/>
    <p:sldId id="27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50000">
              <a:schemeClr val="tx1">
                <a:lumMod val="85000"/>
              </a:schemeClr>
            </a:gs>
            <a:gs pos="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33" y="2733709"/>
            <a:ext cx="8680523" cy="1373070"/>
          </a:xfrm>
          <a:noFill/>
        </p:spPr>
        <p:txBody>
          <a:bodyPr anchor="ctr">
            <a:no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aseline="0">
                <a:solidFill>
                  <a:schemeClr val="accent1"/>
                </a:solidFill>
              </a:defRPr>
            </a:lvl1pPr>
          </a:lstStyle>
          <a:p>
            <a:fld id="{14DD6535-4BDE-4D06-AE7B-7A00AB191900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65" y="2648621"/>
            <a:ext cx="2737408" cy="15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0321" y="1291846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1875715"/>
            <a:ext cx="3049702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75400" y="1291846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1875715"/>
            <a:ext cx="3063240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43531" y="1291846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1875715"/>
            <a:ext cx="3070025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4" name="Picture 2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2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78964" y="3093650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132421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3669912"/>
            <a:ext cx="3049705" cy="262486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117" y="3093650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132421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3669912"/>
            <a:ext cx="3067297" cy="262487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9324" y="3093650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132421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3669909"/>
            <a:ext cx="3067563" cy="262487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291846"/>
            <a:ext cx="9613861" cy="5016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204935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58064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3945737"/>
            <a:ext cx="1751010" cy="1575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" y="2982222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437813" y="2982222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itle 1"/>
          <p:cNvSpPr txBox="1">
            <a:spLocks/>
          </p:cNvSpPr>
          <p:nvPr/>
        </p:nvSpPr>
        <p:spPr>
          <a:xfrm>
            <a:off x="0" y="2982221"/>
            <a:ext cx="10294181" cy="96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2982222"/>
            <a:ext cx="1724791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0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1284240"/>
            <a:ext cx="4698358" cy="50105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1291846"/>
            <a:ext cx="4700058" cy="5002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828" y="1291846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1992587"/>
            <a:ext cx="4698355" cy="4302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87632" y="1291846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1991528"/>
            <a:ext cx="4700059" cy="43032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9" name="Picture 1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0" name="Picture 1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1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883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6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1284241"/>
            <a:ext cx="5608336" cy="50237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1284240"/>
            <a:ext cx="3790078" cy="502379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7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1291845"/>
            <a:ext cx="5425849" cy="5002937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1291846"/>
            <a:ext cx="3876256" cy="500293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2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>
                <a:lumMod val="85000"/>
              </a:schemeClr>
            </a:gs>
            <a:gs pos="98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D6535-4BDE-4D06-AE7B-7A00AB191900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9CE25-F169-4C41-805D-40473152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8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rgbClr val="4E4D4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4E4D4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4E4D4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SQL Server Management Studio</a:t>
            </a:r>
          </a:p>
        </p:txBody>
      </p:sp>
    </p:spTree>
    <p:extLst>
      <p:ext uri="{BB962C8B-B14F-4D97-AF65-F5344CB8AC3E}">
        <p14:creationId xmlns:p14="http://schemas.microsoft.com/office/powerpoint/2010/main" val="39500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columns represent attributes of the entities</a:t>
            </a:r>
            <a:endParaRPr lang="en-US" dirty="0"/>
          </a:p>
          <a:p>
            <a:r>
              <a:rPr lang="en-US" dirty="0" smtClean="0"/>
              <a:t>They have a name and type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smtClean="0"/>
              <a:t>example, Student entities have: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Columns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790" y="2867986"/>
            <a:ext cx="7848600" cy="26058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Coder Foundry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at various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locations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students are registered with the following data: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 name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address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phone number, email address, course assignment. Courses are set up by name, quarter, and location.</a:t>
            </a:r>
            <a:endParaRPr lang="ru-RU" sz="2000" b="1" noProof="1" smtClean="0">
              <a:solidFill>
                <a:schemeClr val="accent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78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columns represent attributes of the entities</a:t>
            </a:r>
            <a:endParaRPr lang="en-US" dirty="0"/>
          </a:p>
          <a:p>
            <a:r>
              <a:rPr lang="en-US" dirty="0" smtClean="0"/>
              <a:t>They have a name and type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smtClean="0"/>
              <a:t>example, Student entities have: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you identify the data types that might be used?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Columns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790" y="2867986"/>
            <a:ext cx="7848600" cy="26058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Coder Foundry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at various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locations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students are registered with the following data: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 name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address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phone number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email address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 assignment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Courses are set up by name, quarter, and location.</a:t>
            </a:r>
            <a:endParaRPr lang="ru-RU" sz="2000" b="1" noProof="1" smtClean="0">
              <a:solidFill>
                <a:schemeClr val="accent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313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Course entities have: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you identify a potential relationship between entities?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Columns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790" y="2867986"/>
            <a:ext cx="7848600" cy="26058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Coder Foundry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at various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locations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students are registered with the following data: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 name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address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phone number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email address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 assignment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Courses are set up by </a:t>
            </a:r>
            <a:r>
              <a:rPr lang="en-US" sz="2000" b="1" noProof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quarter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and </a:t>
            </a:r>
            <a:r>
              <a:rPr lang="en-US" sz="2000" b="1" noProof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location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endParaRPr lang="ru-RU" sz="2000" b="1" noProof="1" smtClean="0">
              <a:solidFill>
                <a:schemeClr val="accent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07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always </a:t>
            </a:r>
            <a:r>
              <a:rPr lang="en-US" dirty="0"/>
              <a:t>define an additional column for the primary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Usually Id or something similar</a:t>
            </a:r>
            <a:endParaRPr lang="en-US" dirty="0"/>
          </a:p>
          <a:p>
            <a:pPr lvl="1"/>
            <a:r>
              <a:rPr lang="en-US" dirty="0"/>
              <a:t>Don't use an existing column (for example SSN)</a:t>
            </a:r>
          </a:p>
          <a:p>
            <a:pPr lvl="1"/>
            <a:r>
              <a:rPr lang="en-US" dirty="0" smtClean="0"/>
              <a:t>Usually an </a:t>
            </a:r>
            <a:r>
              <a:rPr lang="en-US" dirty="0"/>
              <a:t>integer </a:t>
            </a:r>
            <a:r>
              <a:rPr lang="en-US" dirty="0" smtClean="0"/>
              <a:t>number </a:t>
            </a:r>
          </a:p>
          <a:p>
            <a:pPr lvl="2"/>
            <a:r>
              <a:rPr lang="en-US" dirty="0" smtClean="0"/>
              <a:t>Entity Framework creates GUIDs instead</a:t>
            </a:r>
            <a:endParaRPr lang="en-US" dirty="0"/>
          </a:p>
          <a:p>
            <a:pPr lvl="1"/>
            <a:r>
              <a:rPr lang="en-US" dirty="0"/>
              <a:t>Must be declared as a primary key</a:t>
            </a:r>
          </a:p>
          <a:p>
            <a:pPr lvl="1"/>
            <a:r>
              <a:rPr lang="en-US" dirty="0"/>
              <a:t>Use </a:t>
            </a:r>
            <a:r>
              <a:rPr lang="en-US" dirty="0" smtClean="0"/>
              <a:t>the identity feature to </a:t>
            </a:r>
            <a:r>
              <a:rPr lang="en-US" dirty="0"/>
              <a:t>implement auto-increment</a:t>
            </a:r>
          </a:p>
          <a:p>
            <a:pPr lvl="1"/>
            <a:r>
              <a:rPr lang="en-US" dirty="0" smtClean="0"/>
              <a:t>Make the </a:t>
            </a:r>
            <a:r>
              <a:rPr lang="en-US" dirty="0"/>
              <a:t>primary key </a:t>
            </a:r>
            <a:r>
              <a:rPr lang="en-US" dirty="0" smtClean="0"/>
              <a:t>the first </a:t>
            </a:r>
            <a:r>
              <a:rPr lang="en-US" dirty="0"/>
              <a:t>column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Entities that have well known </a:t>
            </a:r>
            <a:r>
              <a:rPr lang="en-US" dirty="0" smtClean="0"/>
              <a:t>ID</a:t>
            </a:r>
          </a:p>
          <a:p>
            <a:pPr lvl="2"/>
            <a:r>
              <a:rPr lang="en-US" dirty="0" smtClean="0"/>
              <a:t>Countries</a:t>
            </a:r>
          </a:p>
          <a:p>
            <a:pPr lvl="2"/>
            <a:r>
              <a:rPr lang="en-US" dirty="0" smtClean="0"/>
              <a:t>States </a:t>
            </a:r>
          </a:p>
          <a:p>
            <a:pPr lvl="2"/>
            <a:r>
              <a:rPr lang="en-US" dirty="0" smtClean="0"/>
              <a:t>Currencies</a:t>
            </a:r>
          </a:p>
          <a:p>
            <a:pPr lvl="2"/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Keys and Identities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bit (1-bit),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(32-bit), </a:t>
            </a:r>
            <a:r>
              <a:rPr lang="en-US" dirty="0" err="1"/>
              <a:t>bigint</a:t>
            </a:r>
            <a:r>
              <a:rPr lang="en-US" dirty="0"/>
              <a:t> (64-bit)</a:t>
            </a:r>
          </a:p>
          <a:p>
            <a:pPr lvl="1"/>
            <a:r>
              <a:rPr lang="en-US" dirty="0"/>
              <a:t>float, real, </a:t>
            </a:r>
            <a:r>
              <a:rPr lang="en-US" dirty="0" smtClean="0"/>
              <a:t>numeric (</a:t>
            </a:r>
            <a:r>
              <a:rPr lang="en-US" dirty="0"/>
              <a:t>scale, precision)</a:t>
            </a:r>
          </a:p>
          <a:p>
            <a:pPr lvl="1"/>
            <a:r>
              <a:rPr lang="en-US" dirty="0"/>
              <a:t>money – for money (precise) operations</a:t>
            </a:r>
          </a:p>
          <a:p>
            <a:r>
              <a:rPr lang="en-US" dirty="0"/>
              <a:t>Strings</a:t>
            </a:r>
          </a:p>
          <a:p>
            <a:pPr lvl="1"/>
            <a:r>
              <a:rPr lang="en-US" dirty="0"/>
              <a:t>char(size) – fixed size string</a:t>
            </a:r>
          </a:p>
          <a:p>
            <a:pPr lvl="1"/>
            <a:r>
              <a:rPr lang="en-US" dirty="0"/>
              <a:t>varchar(size) – variable size string</a:t>
            </a:r>
          </a:p>
          <a:p>
            <a:pPr lvl="1"/>
            <a:r>
              <a:rPr lang="en-US" dirty="0" err="1"/>
              <a:t>nvarchar</a:t>
            </a:r>
            <a:r>
              <a:rPr lang="en-US" dirty="0"/>
              <a:t>(size) – Unicode variable size string</a:t>
            </a:r>
          </a:p>
          <a:p>
            <a:pPr lvl="1"/>
            <a:r>
              <a:rPr lang="en-US" dirty="0"/>
              <a:t>text / </a:t>
            </a:r>
            <a:r>
              <a:rPr lang="en-US" dirty="0" err="1"/>
              <a:t>ntext</a:t>
            </a:r>
            <a:r>
              <a:rPr lang="en-US" dirty="0"/>
              <a:t> – text data block (unlimited size</a:t>
            </a:r>
            <a:r>
              <a:rPr lang="en-US" dirty="0" smtClean="0"/>
              <a:t>)</a:t>
            </a:r>
          </a:p>
          <a:p>
            <a:r>
              <a:rPr lang="en-US" dirty="0"/>
              <a:t>Binary data</a:t>
            </a:r>
          </a:p>
          <a:p>
            <a:pPr lvl="1"/>
            <a:r>
              <a:rPr lang="en-US" dirty="0" err="1"/>
              <a:t>varbinary</a:t>
            </a:r>
            <a:r>
              <a:rPr lang="en-US" dirty="0"/>
              <a:t>(size) – a sequence of bits</a:t>
            </a:r>
          </a:p>
          <a:p>
            <a:pPr lvl="1"/>
            <a:r>
              <a:rPr lang="en-US" dirty="0"/>
              <a:t>image – a binary block up to 1 </a:t>
            </a:r>
            <a:r>
              <a:rPr lang="en-US" dirty="0" smtClean="0"/>
              <a:t>GB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 </a:t>
            </a:r>
            <a:r>
              <a:rPr lang="en-US" dirty="0"/>
              <a:t>and time</a:t>
            </a:r>
          </a:p>
          <a:p>
            <a:pPr lvl="1"/>
            <a:r>
              <a:rPr lang="en-US" dirty="0" err="1"/>
              <a:t>datetime</a:t>
            </a:r>
            <a:r>
              <a:rPr lang="en-US" dirty="0"/>
              <a:t> – date and time starting from 1.1.1753 to 31.12.9999, a precision of 1/300 sec.</a:t>
            </a:r>
          </a:p>
          <a:p>
            <a:pPr lvl="1"/>
            <a:r>
              <a:rPr lang="en-US" dirty="0" err="1"/>
              <a:t>smalldatetime</a:t>
            </a:r>
            <a:r>
              <a:rPr lang="en-US" dirty="0"/>
              <a:t> – date and time (1-minute precision</a:t>
            </a:r>
            <a:r>
              <a:rPr lang="en-US" dirty="0" smtClean="0"/>
              <a:t>)</a:t>
            </a:r>
          </a:p>
          <a:p>
            <a:r>
              <a:rPr lang="en-US" dirty="0"/>
              <a:t>Other types</a:t>
            </a:r>
          </a:p>
          <a:p>
            <a:pPr lvl="1"/>
            <a:r>
              <a:rPr lang="en-US" dirty="0"/>
              <a:t>timestamp – automatically generated number whenever a change is made to the data row</a:t>
            </a:r>
          </a:p>
          <a:p>
            <a:pPr lvl="1"/>
            <a:r>
              <a:rPr lang="en-US" dirty="0" err="1"/>
              <a:t>uniqueidentifier</a:t>
            </a:r>
            <a:r>
              <a:rPr lang="en-US" dirty="0"/>
              <a:t> – GUID identifier</a:t>
            </a:r>
          </a:p>
          <a:p>
            <a:pPr lvl="1"/>
            <a:r>
              <a:rPr lang="en-US" dirty="0"/>
              <a:t>xml – data in XML </a:t>
            </a:r>
            <a:r>
              <a:rPr lang="en-US" dirty="0" smtClean="0"/>
              <a:t>format</a:t>
            </a:r>
          </a:p>
          <a:p>
            <a:r>
              <a:rPr lang="en-US" dirty="0" err="1"/>
              <a:t>Nullable</a:t>
            </a:r>
            <a:r>
              <a:rPr lang="en-US" dirty="0"/>
              <a:t> and NOT NULL types</a:t>
            </a:r>
          </a:p>
          <a:p>
            <a:pPr lvl="1"/>
            <a:r>
              <a:rPr lang="en-US" dirty="0"/>
              <a:t>All types in SQL Server may or may </a:t>
            </a:r>
            <a:br>
              <a:rPr lang="en-US" dirty="0"/>
            </a:br>
            <a:r>
              <a:rPr lang="en-US" dirty="0"/>
              <a:t>not allow NULL values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One-to-One</a:t>
            </a:r>
          </a:p>
          <a:p>
            <a:pPr lvl="1"/>
            <a:r>
              <a:rPr lang="en-US" dirty="0" smtClean="0"/>
              <a:t>One-to-Many</a:t>
            </a:r>
          </a:p>
          <a:p>
            <a:pPr lvl="1"/>
            <a:r>
              <a:rPr lang="en-US" dirty="0" smtClean="0"/>
              <a:t>Many-to-Many</a:t>
            </a:r>
          </a:p>
          <a:p>
            <a:pPr lvl="1"/>
            <a:r>
              <a:rPr lang="en-US" dirty="0" smtClean="0"/>
              <a:t>Self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Tables</a:t>
            </a:r>
          </a:p>
          <a:p>
            <a:pPr lvl="1"/>
            <a:r>
              <a:rPr lang="en-US" dirty="0"/>
              <a:t>Each word is </a:t>
            </a:r>
            <a:r>
              <a:rPr lang="en-US" dirty="0" smtClean="0"/>
              <a:t>capitalized</a:t>
            </a:r>
            <a:endParaRPr lang="en-US" dirty="0"/>
          </a:p>
          <a:p>
            <a:pPr lvl="1"/>
            <a:r>
              <a:rPr lang="en-US" dirty="0" smtClean="0"/>
              <a:t>Plural representation of the record type</a:t>
            </a:r>
            <a:endParaRPr lang="en-US" dirty="0"/>
          </a:p>
          <a:p>
            <a:pPr lvl="1"/>
            <a:r>
              <a:rPr lang="en-US" dirty="0"/>
              <a:t>Examples: Users, </a:t>
            </a:r>
            <a:r>
              <a:rPr lang="en-US" dirty="0" smtClean="0"/>
              <a:t>Posts, Roles, Tickets</a:t>
            </a:r>
            <a:endParaRPr lang="en-US" dirty="0"/>
          </a:p>
          <a:p>
            <a:r>
              <a:rPr lang="en-US" dirty="0"/>
              <a:t>Columns</a:t>
            </a:r>
          </a:p>
          <a:p>
            <a:pPr lvl="1"/>
            <a:r>
              <a:rPr lang="en-US" dirty="0"/>
              <a:t>Each word is capitalized</a:t>
            </a:r>
          </a:p>
          <a:p>
            <a:pPr lvl="1"/>
            <a:r>
              <a:rPr lang="en-US" dirty="0" smtClean="0"/>
              <a:t>Singular representation of an entity’s attributes</a:t>
            </a:r>
            <a:endParaRPr lang="en-US" dirty="0"/>
          </a:p>
          <a:p>
            <a:pPr lvl="1"/>
            <a:r>
              <a:rPr lang="en-US" dirty="0" smtClean="0"/>
              <a:t>Avoid </a:t>
            </a:r>
            <a:r>
              <a:rPr lang="en-US" dirty="0"/>
              <a:t>reserved words (e.g. </a:t>
            </a:r>
            <a:r>
              <a:rPr lang="en-US" dirty="0" smtClean="0"/>
              <a:t>class, </a:t>
            </a:r>
            <a:r>
              <a:rPr lang="en-US" dirty="0" err="1"/>
              <a:t>int</a:t>
            </a:r>
            <a:r>
              <a:rPr lang="en-US" dirty="0"/>
              <a:t>, date)</a:t>
            </a:r>
          </a:p>
          <a:p>
            <a:pPr lvl="1"/>
            <a:r>
              <a:rPr lang="en-US" dirty="0"/>
              <a:t>Examples: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EnrollmentDate</a:t>
            </a:r>
            <a:endParaRPr lang="en-US" dirty="0" smtClean="0"/>
          </a:p>
          <a:p>
            <a:r>
              <a:rPr lang="en-US" dirty="0"/>
              <a:t>Primary key</a:t>
            </a:r>
          </a:p>
          <a:p>
            <a:pPr lvl="1"/>
            <a:r>
              <a:rPr lang="en-US" dirty="0"/>
              <a:t>Use "Id" or </a:t>
            </a:r>
            <a:r>
              <a:rPr lang="en-US" dirty="0" err="1"/>
              <a:t>name_of_the_table</a:t>
            </a:r>
            <a:r>
              <a:rPr lang="en-US" dirty="0"/>
              <a:t> + "Id"</a:t>
            </a:r>
          </a:p>
          <a:p>
            <a:r>
              <a:rPr lang="en-US" dirty="0" smtClean="0"/>
              <a:t>Foreign </a:t>
            </a:r>
            <a:r>
              <a:rPr lang="en-US" dirty="0"/>
              <a:t>key</a:t>
            </a:r>
          </a:p>
          <a:p>
            <a:pPr lvl="1"/>
            <a:r>
              <a:rPr lang="en-US" dirty="0"/>
              <a:t>Use the name of the referenced table + "Id"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UserId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 </a:t>
            </a:r>
            <a:r>
              <a:rPr lang="en-US" dirty="0" smtClean="0"/>
              <a:t>names</a:t>
            </a:r>
            <a:endParaRPr lang="en-US" dirty="0"/>
          </a:p>
          <a:p>
            <a:pPr lvl="1"/>
            <a:r>
              <a:rPr lang="en-US" dirty="0" smtClean="0"/>
              <a:t>"</a:t>
            </a:r>
            <a:r>
              <a:rPr lang="en-US" dirty="0"/>
              <a:t>FK_" + table1 + "_" + table2</a:t>
            </a:r>
          </a:p>
          <a:p>
            <a:pPr lvl="1"/>
            <a:r>
              <a:rPr lang="en-US" dirty="0" err="1" smtClean="0"/>
              <a:t>FK_Users_Posts</a:t>
            </a:r>
            <a:endParaRPr lang="en-US" dirty="0"/>
          </a:p>
          <a:p>
            <a:r>
              <a:rPr lang="en-US" dirty="0"/>
              <a:t>Index names</a:t>
            </a:r>
          </a:p>
          <a:p>
            <a:pPr lvl="1"/>
            <a:r>
              <a:rPr lang="en-US" dirty="0"/>
              <a:t>"IX_" + table + column</a:t>
            </a:r>
          </a:p>
          <a:p>
            <a:pPr lvl="1"/>
            <a:r>
              <a:rPr lang="en-US" dirty="0" err="1" smtClean="0"/>
              <a:t>IX_Users_UserName</a:t>
            </a:r>
            <a:endParaRPr lang="en-US" dirty="0" smtClean="0"/>
          </a:p>
          <a:p>
            <a:r>
              <a:rPr lang="en-US" dirty="0"/>
              <a:t>Unique key constraints names</a:t>
            </a:r>
          </a:p>
          <a:p>
            <a:pPr lvl="1"/>
            <a:r>
              <a:rPr lang="en-US" dirty="0"/>
              <a:t>"UK_" + table + column</a:t>
            </a:r>
          </a:p>
          <a:p>
            <a:pPr lvl="1"/>
            <a:r>
              <a:rPr lang="en-US" dirty="0" err="1" smtClean="0"/>
              <a:t>UK_Users_UserName</a:t>
            </a:r>
            <a:endParaRPr lang="en-US" dirty="0"/>
          </a:p>
          <a:p>
            <a:r>
              <a:rPr lang="en-US" dirty="0"/>
              <a:t>Views names</a:t>
            </a:r>
          </a:p>
          <a:p>
            <a:pPr lvl="1"/>
            <a:r>
              <a:rPr lang="en-US" dirty="0"/>
              <a:t>V_ + name</a:t>
            </a:r>
          </a:p>
          <a:p>
            <a:pPr lvl="1"/>
            <a:r>
              <a:rPr lang="en-US" dirty="0" err="1" smtClean="0"/>
              <a:t>V_BlogPosts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does the database you designed at the end of the last lecture stack up?</a:t>
            </a:r>
          </a:p>
          <a:p>
            <a:r>
              <a:rPr lang="en-US" dirty="0" smtClean="0"/>
              <a:t>Is there room for improvement?</a:t>
            </a:r>
          </a:p>
          <a:p>
            <a:r>
              <a:rPr lang="en-US" dirty="0" smtClean="0"/>
              <a:t>Let’s open SQL Server Management Studio and </a:t>
            </a:r>
            <a:r>
              <a:rPr lang="en-US" smtClean="0"/>
              <a:t>build it!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smtClean="0"/>
              <a:t>build something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/>
              <a:t>SQL Server</a:t>
            </a:r>
          </a:p>
          <a:p>
            <a:r>
              <a:rPr lang="en-US" dirty="0" smtClean="0"/>
              <a:t>Design a Database</a:t>
            </a:r>
          </a:p>
          <a:p>
            <a:r>
              <a:rPr lang="en-US" dirty="0" smtClean="0"/>
              <a:t>Data Types</a:t>
            </a:r>
            <a:endParaRPr lang="en-US" dirty="0"/>
          </a:p>
          <a:p>
            <a:r>
              <a:rPr lang="en-US" dirty="0"/>
              <a:t>Creating </a:t>
            </a:r>
            <a:r>
              <a:rPr lang="en-US" dirty="0" smtClean="0"/>
              <a:t>Databases</a:t>
            </a:r>
            <a:endParaRPr lang="en-US" dirty="0"/>
          </a:p>
          <a:p>
            <a:r>
              <a:rPr lang="en-US" dirty="0"/>
              <a:t>Creating Tables</a:t>
            </a:r>
          </a:p>
          <a:p>
            <a:r>
              <a:rPr lang="en-US" dirty="0" smtClean="0"/>
              <a:t>Primary Keys </a:t>
            </a:r>
            <a:r>
              <a:rPr lang="en-US" dirty="0"/>
              <a:t>and Identity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Data Types</a:t>
            </a:r>
            <a:endParaRPr lang="en-US" dirty="0"/>
          </a:p>
          <a:p>
            <a:r>
              <a:rPr lang="en-US" dirty="0" smtClean="0"/>
              <a:t>Table Relationships</a:t>
            </a:r>
            <a:endParaRPr lang="en-US" dirty="0"/>
          </a:p>
          <a:p>
            <a:r>
              <a:rPr lang="en-US" dirty="0" smtClean="0"/>
              <a:t>The Importance of Naming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0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321" y="1291846"/>
            <a:ext cx="9613861" cy="5283766"/>
          </a:xfrm>
        </p:spPr>
        <p:txBody>
          <a:bodyPr>
            <a:normAutofit/>
          </a:bodyPr>
          <a:lstStyle/>
          <a:p>
            <a:r>
              <a:rPr lang="en-US" dirty="0" smtClean="0"/>
              <a:t>RDBMS from Microsoft</a:t>
            </a:r>
          </a:p>
          <a:p>
            <a:r>
              <a:rPr lang="en-US" dirty="0" smtClean="0"/>
              <a:t>Primary language is T-SQL (SQL extension for writing stored procs)</a:t>
            </a:r>
          </a:p>
          <a:p>
            <a:r>
              <a:rPr lang="en-US" dirty="0" smtClean="0"/>
              <a:t>Powerful and secure</a:t>
            </a:r>
          </a:p>
          <a:p>
            <a:r>
              <a:rPr lang="en-US" dirty="0" smtClean="0"/>
              <a:t>Relatively easy to use (i.e. Oracle)</a:t>
            </a:r>
          </a:p>
          <a:p>
            <a:r>
              <a:rPr lang="en-US" dirty="0" smtClean="0"/>
              <a:t>Exclusive to Windows-based systems</a:t>
            </a:r>
          </a:p>
          <a:p>
            <a:r>
              <a:rPr lang="en-US" dirty="0" smtClean="0"/>
              <a:t>Available free distribution (SQL Server Express)</a:t>
            </a:r>
          </a:p>
          <a:p>
            <a:pPr lvl="1"/>
            <a:r>
              <a:rPr lang="en-US" dirty="0" smtClean="0"/>
              <a:t>We use 2014 (or 2016) Express with Tools</a:t>
            </a:r>
          </a:p>
          <a:p>
            <a:pPr lvl="1"/>
            <a:r>
              <a:rPr lang="en-US" dirty="0" smtClean="0"/>
              <a:t>SQL Management Studio</a:t>
            </a:r>
          </a:p>
          <a:p>
            <a:pPr lvl="2"/>
            <a:r>
              <a:rPr lang="en-US" dirty="0" smtClean="0"/>
              <a:t>Excellent GUI tool for DB creation, management, and data entry</a:t>
            </a:r>
          </a:p>
          <a:p>
            <a:pPr lvl="2"/>
            <a:r>
              <a:rPr lang="en-US" dirty="0" smtClean="0"/>
              <a:t>Construct and modify E/R diagrams</a:t>
            </a:r>
          </a:p>
          <a:p>
            <a:pPr lvl="2"/>
            <a:r>
              <a:rPr lang="en-US" dirty="0" smtClean="0"/>
              <a:t>Create relationships through UI</a:t>
            </a:r>
          </a:p>
          <a:p>
            <a:pPr lvl="2"/>
            <a:r>
              <a:rPr lang="en-US" dirty="0" smtClean="0"/>
              <a:t>Execute SQL queries</a:t>
            </a:r>
          </a:p>
          <a:p>
            <a:pPr lvl="2"/>
            <a:r>
              <a:rPr lang="en-US" dirty="0" smtClean="0"/>
              <a:t>Build Stored Procs</a:t>
            </a:r>
          </a:p>
          <a:p>
            <a:pPr lvl="2"/>
            <a:r>
              <a:rPr lang="en-US" dirty="0" smtClean="0"/>
              <a:t>Free and very easy to learn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3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 connection</a:t>
            </a:r>
          </a:p>
          <a:p>
            <a:pPr lvl="1"/>
            <a:r>
              <a:rPr lang="en-US" dirty="0" smtClean="0"/>
              <a:t>Need the </a:t>
            </a:r>
            <a:r>
              <a:rPr lang="en-US" dirty="0"/>
              <a:t>name of the server machine </a:t>
            </a:r>
            <a:r>
              <a:rPr lang="en-US" dirty="0" smtClean="0"/>
              <a:t>or </a:t>
            </a:r>
            <a:r>
              <a:rPr lang="en-US" dirty="0"/>
              <a:t>IP address</a:t>
            </a:r>
          </a:p>
          <a:p>
            <a:pPr lvl="1"/>
            <a:r>
              <a:rPr lang="en-US" dirty="0" smtClean="0"/>
              <a:t>Need the name </a:t>
            </a:r>
            <a:r>
              <a:rPr lang="en-US" dirty="0"/>
              <a:t>of the server instance</a:t>
            </a:r>
          </a:p>
          <a:p>
            <a:pPr lvl="1"/>
            <a:r>
              <a:rPr lang="en-US" dirty="0" smtClean="0"/>
              <a:t>Need the name (catalog entry) of </a:t>
            </a:r>
            <a:r>
              <a:rPr lang="en-US" dirty="0"/>
              <a:t>the database</a:t>
            </a:r>
          </a:p>
          <a:p>
            <a:pPr lvl="1"/>
            <a:r>
              <a:rPr lang="en-US" dirty="0" smtClean="0"/>
              <a:t>Need the username and password if </a:t>
            </a:r>
            <a:r>
              <a:rPr lang="en-US" dirty="0"/>
              <a:t>using SQL Server </a:t>
            </a:r>
            <a:r>
              <a:rPr lang="en-US" dirty="0" smtClean="0"/>
              <a:t>authentication</a:t>
            </a:r>
            <a:endParaRPr lang="en-US" dirty="0"/>
          </a:p>
          <a:p>
            <a:r>
              <a:rPr lang="en-US" dirty="0" smtClean="0"/>
              <a:t>Authentication types</a:t>
            </a:r>
            <a:endParaRPr lang="en-US" dirty="0"/>
          </a:p>
          <a:p>
            <a:pPr lvl="1"/>
            <a:r>
              <a:rPr lang="en-US" dirty="0" smtClean="0"/>
              <a:t>SQL Server (username and password for database)</a:t>
            </a:r>
          </a:p>
          <a:p>
            <a:pPr lvl="1"/>
            <a:r>
              <a:rPr lang="en-US" dirty="0" smtClean="0"/>
              <a:t>Windows (uses Windows </a:t>
            </a:r>
            <a:r>
              <a:rPr lang="en-US" dirty="0"/>
              <a:t>user </a:t>
            </a:r>
            <a:r>
              <a:rPr lang="en-US" dirty="0" smtClean="0"/>
              <a:t>login credentials)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Databases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tempdb</a:t>
            </a:r>
            <a:endParaRPr lang="en-US" dirty="0" smtClean="0"/>
          </a:p>
          <a:p>
            <a:pPr lvl="1"/>
            <a:r>
              <a:rPr lang="en-US" dirty="0" err="1" smtClean="0"/>
              <a:t>msdb</a:t>
            </a:r>
            <a:endParaRPr lang="en-US" dirty="0" smtClean="0"/>
          </a:p>
          <a:p>
            <a:r>
              <a:rPr lang="en-US" dirty="0" smtClean="0"/>
              <a:t>User Databases</a:t>
            </a:r>
          </a:p>
          <a:p>
            <a:pPr lvl="1"/>
            <a:r>
              <a:rPr lang="en-US" dirty="0" smtClean="0"/>
              <a:t>Your DB names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SQL Server database consists of two files: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mdf</a:t>
            </a:r>
            <a:r>
              <a:rPr lang="en-US" dirty="0" smtClean="0"/>
              <a:t> file</a:t>
            </a:r>
          </a:p>
          <a:p>
            <a:pPr lvl="2"/>
            <a:r>
              <a:rPr lang="en-US" dirty="0" smtClean="0"/>
              <a:t>Contains </a:t>
            </a:r>
            <a:r>
              <a:rPr lang="en-US" dirty="0"/>
              <a:t>the core data in the database</a:t>
            </a:r>
          </a:p>
          <a:p>
            <a:pPr lvl="2"/>
            <a:r>
              <a:rPr lang="en-US" dirty="0"/>
              <a:t>Schema, tables data, and other database objects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ldf</a:t>
            </a:r>
            <a:r>
              <a:rPr lang="en-US" dirty="0"/>
              <a:t> file</a:t>
            </a:r>
          </a:p>
          <a:p>
            <a:pPr lvl="2"/>
            <a:r>
              <a:rPr lang="en-US" dirty="0"/>
              <a:t>Transaction log – keeps track of transactions</a:t>
            </a:r>
          </a:p>
          <a:p>
            <a:r>
              <a:rPr lang="en-US" dirty="0" smtClean="0"/>
              <a:t>Both are required to </a:t>
            </a:r>
            <a:r>
              <a:rPr lang="en-US" dirty="0"/>
              <a:t>use the database</a:t>
            </a:r>
          </a:p>
          <a:p>
            <a:r>
              <a:rPr lang="en-US" dirty="0" smtClean="0"/>
              <a:t>Move </a:t>
            </a:r>
            <a:r>
              <a:rPr lang="en-US" dirty="0"/>
              <a:t>a database </a:t>
            </a:r>
            <a:r>
              <a:rPr lang="en-US" dirty="0" smtClean="0"/>
              <a:t>through:</a:t>
            </a:r>
          </a:p>
          <a:p>
            <a:pPr lvl="1"/>
            <a:r>
              <a:rPr lang="en-US" dirty="0" smtClean="0"/>
              <a:t>SQL scripting</a:t>
            </a:r>
          </a:p>
          <a:p>
            <a:pPr lvl="1"/>
            <a:r>
              <a:rPr lang="en-US" dirty="0" smtClean="0"/>
              <a:t>SQL Server’s backup/restore feature (recommended)</a:t>
            </a:r>
          </a:p>
          <a:p>
            <a:pPr lvl="1"/>
            <a:r>
              <a:rPr lang="en-US" dirty="0" smtClean="0"/>
              <a:t>Copy </a:t>
            </a:r>
            <a:r>
              <a:rPr lang="en-US" dirty="0"/>
              <a:t>the .</a:t>
            </a:r>
            <a:r>
              <a:rPr lang="en-US" dirty="0" err="1"/>
              <a:t>mdf</a:t>
            </a:r>
            <a:r>
              <a:rPr lang="en-US" dirty="0"/>
              <a:t>/.</a:t>
            </a:r>
            <a:r>
              <a:rPr lang="en-US" dirty="0" err="1"/>
              <a:t>ldf</a:t>
            </a:r>
            <a:r>
              <a:rPr lang="en-US" dirty="0"/>
              <a:t> </a:t>
            </a:r>
            <a:r>
              <a:rPr lang="en-US" dirty="0" smtClean="0"/>
              <a:t>files (not recommended)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9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the </a:t>
            </a:r>
            <a:r>
              <a:rPr lang="en-US" dirty="0" smtClean="0"/>
              <a:t>entities (tables/records)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the columns </a:t>
            </a:r>
            <a:r>
              <a:rPr lang="en-US" dirty="0" smtClean="0"/>
              <a:t>in the tables (fields)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/>
              <a:t>a primary key for each </a:t>
            </a:r>
            <a:r>
              <a:rPr lang="en-US" dirty="0" smtClean="0"/>
              <a:t>entity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the relationships between entities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the relationship type (multiplicity)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any other </a:t>
            </a:r>
            <a:r>
              <a:rPr lang="en-US" dirty="0"/>
              <a:t>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test data to the tables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7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tables represent objects from the real world</a:t>
            </a:r>
          </a:p>
          <a:p>
            <a:r>
              <a:rPr lang="en-US" dirty="0"/>
              <a:t>Most often they are nouns in the specification</a:t>
            </a:r>
          </a:p>
          <a:p>
            <a:r>
              <a:rPr lang="en-US" dirty="0"/>
              <a:t>For 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Entities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790" y="2867986"/>
            <a:ext cx="7848600" cy="26058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Coder Foundry </a:t>
            </a:r>
            <a:r>
              <a:rPr lang="en-US" sz="20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and students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at various locations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students are registered with the following data: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 name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address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phone number, email address, course assignment. Courses are set up by name, quarter, and location.</a:t>
            </a:r>
            <a:endParaRPr lang="ru-RU" sz="2000" b="1" noProof="1" smtClean="0">
              <a:solidFill>
                <a:schemeClr val="accent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76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tables represent objects from the real world</a:t>
            </a:r>
          </a:p>
          <a:p>
            <a:r>
              <a:rPr lang="en-US" dirty="0"/>
              <a:t>Most often they are nouns in the specification</a:t>
            </a:r>
          </a:p>
          <a:p>
            <a:r>
              <a:rPr lang="en-US" dirty="0"/>
              <a:t>For 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Entities: Student, Course, </a:t>
            </a:r>
            <a:r>
              <a:rPr lang="en-US" dirty="0" smtClean="0"/>
              <a:t>Location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Entities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790" y="2867986"/>
            <a:ext cx="7848600" cy="26058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Coder Foundry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at various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locations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students are registered with the following data: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 name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address</a:t>
            </a:r>
            <a:r>
              <a:rPr lang="ru-RU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  <a:r>
              <a:rPr lang="en-US" sz="20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phone number, email address, course assignment. Courses are set up by name, quarter, and location.</a:t>
            </a:r>
            <a:endParaRPr lang="ru-RU" sz="2000" b="1" noProof="1" smtClean="0">
              <a:solidFill>
                <a:schemeClr val="accent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83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F_Template.potx" id="{2EBA3C4C-0A8B-4A45-A88F-324CC16AA366}" vid="{962FA119-8078-41EB-9668-9EBDDC1A97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CF_Template</Template>
  <TotalTime>1579</TotalTime>
  <Words>1133</Words>
  <Application>Microsoft Office PowerPoint</Application>
  <PresentationFormat>Widescreen</PresentationFormat>
  <Paragraphs>204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Consolas</vt:lpstr>
      <vt:lpstr>Trebuchet MS</vt:lpstr>
      <vt:lpstr>Wingdings</vt:lpstr>
      <vt:lpstr>Berlin</vt:lpstr>
      <vt:lpstr>Data Modeling</vt:lpstr>
      <vt:lpstr>Overview</vt:lpstr>
      <vt:lpstr>Intro to SQL Server</vt:lpstr>
      <vt:lpstr>Intro to SQL Server</vt:lpstr>
      <vt:lpstr>Intro to SQL Server</vt:lpstr>
      <vt:lpstr>Intro to SQL Server</vt:lpstr>
      <vt:lpstr>Designing a Database</vt:lpstr>
      <vt:lpstr>Identify the Entities</vt:lpstr>
      <vt:lpstr>Identify the Entities</vt:lpstr>
      <vt:lpstr>Identify the Columns</vt:lpstr>
      <vt:lpstr>Identify the Columns</vt:lpstr>
      <vt:lpstr>Identify the Columns</vt:lpstr>
      <vt:lpstr>Primary Keys and Identities</vt:lpstr>
      <vt:lpstr>SQL Server Data Types</vt:lpstr>
      <vt:lpstr>SQL Server Data Types</vt:lpstr>
      <vt:lpstr>Relationships</vt:lpstr>
      <vt:lpstr>Naming</vt:lpstr>
      <vt:lpstr>Naming</vt:lpstr>
      <vt:lpstr>Let’s build something!</vt:lpstr>
    </vt:vector>
  </TitlesOfParts>
  <Company>Coder Foundry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Andrew Jensen</dc:creator>
  <cp:lastModifiedBy>Andrew Jensen</cp:lastModifiedBy>
  <cp:revision>11</cp:revision>
  <dcterms:created xsi:type="dcterms:W3CDTF">2015-10-15T21:15:13Z</dcterms:created>
  <dcterms:modified xsi:type="dcterms:W3CDTF">2016-01-11T16:38:04Z</dcterms:modified>
</cp:coreProperties>
</file>