
<file path=[Content_Types].xml><?xml version="1.0" encoding="utf-8"?>
<Types xmlns="http://schemas.openxmlformats.org/package/2006/content-types">
  <Default Extension="xml" ContentType="application/xml"/>
  <Default Extension="jpeg" ContentType="image/jpeg"/>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7" r:id="rId2"/>
    <p:sldId id="260" r:id="rId3"/>
    <p:sldId id="261" r:id="rId4"/>
    <p:sldId id="262" r:id="rId5"/>
    <p:sldId id="263" r:id="rId6"/>
    <p:sldId id="264" r:id="rId7"/>
    <p:sldId id="265" r:id="rId8"/>
    <p:sldId id="266" r:id="rId9"/>
    <p:sldId id="267" r:id="rId10"/>
    <p:sldId id="268" r:id="rId11"/>
    <p:sldId id="26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3"/>
    <p:restoredTop sz="61326"/>
  </p:normalViewPr>
  <p:slideViewPr>
    <p:cSldViewPr snapToGrid="0" snapToObjects="1">
      <p:cViewPr varScale="1">
        <p:scale>
          <a:sx n="74" d="100"/>
          <a:sy n="74" d="100"/>
        </p:scale>
        <p:origin x="17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4706B-4EF7-BF4F-BAD9-2BD46D568B9A}" type="datetimeFigureOut">
              <a:rPr lang="en-US" smtClean="0"/>
              <a:t>7/11/16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807572-44C3-044F-912D-B7A690A27345}" type="slidenum">
              <a:rPr lang="en-US" smtClean="0"/>
              <a:t>‹#›</a:t>
            </a:fld>
            <a:endParaRPr lang="en-US"/>
          </a:p>
        </p:txBody>
      </p:sp>
    </p:spTree>
    <p:extLst>
      <p:ext uri="{BB962C8B-B14F-4D97-AF65-F5344CB8AC3E}">
        <p14:creationId xmlns:p14="http://schemas.microsoft.com/office/powerpoint/2010/main" val="37008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so for the</a:t>
            </a:r>
            <a:r>
              <a:rPr lang="en-US" baseline="0" dirty="0" smtClean="0"/>
              <a:t> next section I want to talk about some resources that will help you go from the web-based consumer style resource and bioinformatics tools that we’ve been talking about and into the more powerful and flexible command line tools and techniques that we’re going to talk about later.</a:t>
            </a:r>
            <a:endParaRPr lang="en-US" dirty="0" smtClean="0"/>
          </a:p>
          <a:p>
            <a:endParaRPr lang="en-US" dirty="0" smtClean="0"/>
          </a:p>
          <a:p>
            <a:r>
              <a:rPr lang="en-US" dirty="0" smtClean="0"/>
              <a:t>So </a:t>
            </a:r>
            <a:r>
              <a:rPr lang="en-US" dirty="0" smtClean="0"/>
              <a:t>to steal from the late but wonderful Sir Terry Pratchett, here’s </a:t>
            </a:r>
            <a:r>
              <a:rPr lang="en-US" dirty="0" smtClean="0"/>
              <a:t>the</a:t>
            </a:r>
            <a:r>
              <a:rPr lang="en-US" baseline="0" dirty="0" smtClean="0"/>
              <a:t> idea - </a:t>
            </a:r>
            <a:endParaRPr lang="en-US" dirty="0"/>
          </a:p>
        </p:txBody>
      </p:sp>
      <p:sp>
        <p:nvSpPr>
          <p:cNvPr id="4" name="Slide Number Placeholder 3"/>
          <p:cNvSpPr>
            <a:spLocks noGrp="1"/>
          </p:cNvSpPr>
          <p:nvPr>
            <p:ph type="sldNum" sz="quarter" idx="10"/>
          </p:nvPr>
        </p:nvSpPr>
        <p:spPr/>
        <p:txBody>
          <a:bodyPr/>
          <a:lstStyle/>
          <a:p>
            <a:fld id="{D51FE8A9-1F6C-B74F-BBB9-18173C5B08CE}" type="slidenum">
              <a:rPr lang="en-US" smtClean="0"/>
              <a:t>1</a:t>
            </a:fld>
            <a:endParaRPr lang="en-US"/>
          </a:p>
        </p:txBody>
      </p:sp>
    </p:spTree>
    <p:extLst>
      <p:ext uri="{BB962C8B-B14F-4D97-AF65-F5344CB8AC3E}">
        <p14:creationId xmlns:p14="http://schemas.microsoft.com/office/powerpoint/2010/main" val="18228514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Most</a:t>
            </a:r>
            <a:r>
              <a:rPr lang="en-US" baseline="0" dirty="0" smtClean="0"/>
              <a:t> people would rather ignore what we know than change their working practice or business plan.</a:t>
            </a:r>
          </a:p>
          <a:p>
            <a:endParaRPr lang="en-US" baseline="0" dirty="0" smtClean="0"/>
          </a:p>
          <a:p>
            <a:r>
              <a:rPr lang="en-US" baseline="0" dirty="0" smtClean="0"/>
              <a:t>Climate change, anyone?</a:t>
            </a:r>
          </a:p>
          <a:p>
            <a:endParaRPr lang="en-US" baseline="0" dirty="0" smtClean="0"/>
          </a:p>
          <a:p>
            <a:endParaRPr lang="en-US" baseline="0" dirty="0" smtClean="0"/>
          </a:p>
          <a:p>
            <a:r>
              <a:rPr lang="en-US" baseline="0" dirty="0" smtClean="0"/>
              <a:t>We know all this stuff but its tricky to change institutionally. </a:t>
            </a:r>
          </a:p>
          <a:p>
            <a:endParaRPr lang="en-US" baseline="0" dirty="0" smtClean="0"/>
          </a:p>
          <a:p>
            <a:r>
              <a:rPr lang="en-US" baseline="0" dirty="0" smtClean="0"/>
              <a:t>We have lots of empirical evidence but we don’t include it often enough. So it can be very hard to make change happen… </a:t>
            </a:r>
            <a:endParaRPr lang="en-US" dirty="0"/>
          </a:p>
        </p:txBody>
      </p:sp>
      <p:sp>
        <p:nvSpPr>
          <p:cNvPr id="4" name="Slide Number Placeholder 3"/>
          <p:cNvSpPr>
            <a:spLocks noGrp="1"/>
          </p:cNvSpPr>
          <p:nvPr>
            <p:ph type="sldNum" sz="quarter" idx="10"/>
          </p:nvPr>
        </p:nvSpPr>
        <p:spPr/>
        <p:txBody>
          <a:bodyPr/>
          <a:lstStyle/>
          <a:p>
            <a:fld id="{D51FE8A9-1F6C-B74F-BBB9-18173C5B08CE}" type="slidenum">
              <a:rPr lang="en-US" smtClean="0"/>
              <a:t>10</a:t>
            </a:fld>
            <a:endParaRPr lang="en-US"/>
          </a:p>
        </p:txBody>
      </p:sp>
    </p:spTree>
    <p:extLst>
      <p:ext uri="{BB962C8B-B14F-4D97-AF65-F5344CB8AC3E}">
        <p14:creationId xmlns:p14="http://schemas.microsoft.com/office/powerpoint/2010/main" val="15627614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Software Carpentry</a:t>
            </a:r>
            <a:r>
              <a:rPr lang="en-US" baseline="0" dirty="0" smtClean="0"/>
              <a:t> really build on these lessons in their workshops and materials. They provide a great deal more interaction and more materials with many useful and motivating examples and ways for the tutor to receive feedback during the lessons and after. </a:t>
            </a:r>
          </a:p>
          <a:p>
            <a:endParaRPr lang="en-US" baseline="0" dirty="0" smtClean="0"/>
          </a:p>
          <a:p>
            <a:r>
              <a:rPr lang="en-US" baseline="0" dirty="0" smtClean="0"/>
              <a:t>The lessons are live-work, so no lectures up front and very little tedious theory. And work is pair based, so everyone gets a feel for how much everyone else is finding it hard and you can break down the fear of the subject that way</a:t>
            </a:r>
          </a:p>
          <a:p>
            <a:endParaRPr lang="en-US" baseline="0" dirty="0" smtClean="0"/>
          </a:p>
          <a:p>
            <a:r>
              <a:rPr lang="en-US" baseline="0" dirty="0" smtClean="0"/>
              <a:t> This results in what feels like a very much more successful training exercise.</a:t>
            </a:r>
          </a:p>
          <a:p>
            <a:endParaRPr lang="en-US" baseline="0" dirty="0" smtClean="0"/>
          </a:p>
          <a:p>
            <a:r>
              <a:rPr lang="en-US" baseline="0" dirty="0" smtClean="0"/>
              <a:t>The best thing about software carpentry is that they are a not for profit organization, you can use and contribute to their materials and lessons. Its Open Source education. They’ll even train you to do training in their way. </a:t>
            </a:r>
          </a:p>
          <a:p>
            <a:endParaRPr lang="en-US" baseline="0" dirty="0" smtClean="0"/>
          </a:p>
          <a:p>
            <a:r>
              <a:rPr lang="en-US" baseline="0" dirty="0" smtClean="0"/>
              <a:t>You can see lots more on this and get the materials at Software Carpentry’s own site</a:t>
            </a:r>
            <a:r>
              <a:rPr lang="en-US" baseline="0" dirty="0" smtClean="0"/>
              <a:t>. And you can find a course to go on here too!</a:t>
            </a:r>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51FE8A9-1F6C-B74F-BBB9-18173C5B08CE}" type="slidenum">
              <a:rPr lang="en-US" smtClean="0"/>
              <a:t>11</a:t>
            </a:fld>
            <a:endParaRPr lang="en-US"/>
          </a:p>
        </p:txBody>
      </p:sp>
    </p:spTree>
    <p:extLst>
      <p:ext uri="{BB962C8B-B14F-4D97-AF65-F5344CB8AC3E}">
        <p14:creationId xmlns:p14="http://schemas.microsoft.com/office/powerpoint/2010/main" val="1978812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So I’d like to talk about</a:t>
            </a:r>
            <a:r>
              <a:rPr lang="en-US" baseline="0" dirty="0" smtClean="0"/>
              <a:t> Software Carpentry, which is an </a:t>
            </a:r>
            <a:r>
              <a:rPr lang="en-US" baseline="0" dirty="0" err="1" smtClean="0"/>
              <a:t>organisation</a:t>
            </a:r>
            <a:r>
              <a:rPr lang="en-US" baseline="0" dirty="0" smtClean="0"/>
              <a:t> that provides training for trainers, for lab scientists and a core set of resources for scientific computing. </a:t>
            </a:r>
            <a:endParaRPr lang="en-US" dirty="0" smtClean="0"/>
          </a:p>
          <a:p>
            <a:endParaRPr lang="en-US" dirty="0" smtClean="0"/>
          </a:p>
          <a:p>
            <a:r>
              <a:rPr lang="en-US" dirty="0" smtClean="0"/>
              <a:t>They teach the boring stuff for science computing that actually works – not the stuff that geeks like me like to enthuse about.</a:t>
            </a:r>
          </a:p>
          <a:p>
            <a:endParaRPr lang="en-US" dirty="0" smtClean="0"/>
          </a:p>
          <a:p>
            <a:r>
              <a:rPr lang="en-US" dirty="0" smtClean="0"/>
              <a:t>Their tagline is that they Save researchers a day a week</a:t>
            </a:r>
            <a:r>
              <a:rPr lang="en-US" baseline="0" dirty="0" smtClean="0"/>
              <a:t> for rest of </a:t>
            </a:r>
            <a:r>
              <a:rPr lang="en-US" baseline="0" dirty="0" smtClean="0"/>
              <a:t>careers – and that</a:t>
            </a:r>
            <a:r>
              <a:rPr lang="uk-UA" baseline="0" dirty="0" smtClean="0"/>
              <a:t>’</a:t>
            </a:r>
            <a:r>
              <a:rPr lang="en-US" baseline="0" dirty="0" smtClean="0"/>
              <a:t>s the key thing, they’re not trying to make biologists into computer scientists, rather they’re trying to supercharge and help biologists become better technically. </a:t>
            </a:r>
          </a:p>
          <a:p>
            <a:endParaRPr lang="en-US" baseline="0" dirty="0" smtClean="0"/>
          </a:p>
          <a:p>
            <a:r>
              <a:rPr lang="en-US" baseline="0" dirty="0" smtClean="0"/>
              <a:t>It’d only take me a couple of minutes to show you what courses they provide so </a:t>
            </a:r>
            <a:r>
              <a:rPr lang="en-US" baseline="0" dirty="0" err="1" smtClean="0"/>
              <a:t>Im</a:t>
            </a:r>
            <a:r>
              <a:rPr lang="en-US" baseline="0" dirty="0" smtClean="0"/>
              <a:t> going to show you about some lessons they’ve learned about teaching and why this is a good thing for you as learners</a:t>
            </a:r>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fld id="{D51FE8A9-1F6C-B74F-BBB9-18173C5B08CE}" type="slidenum">
              <a:rPr lang="en-US" smtClean="0"/>
              <a:t>2</a:t>
            </a:fld>
            <a:endParaRPr lang="en-US"/>
          </a:p>
        </p:txBody>
      </p:sp>
    </p:spTree>
    <p:extLst>
      <p:ext uri="{BB962C8B-B14F-4D97-AF65-F5344CB8AC3E}">
        <p14:creationId xmlns:p14="http://schemas.microsoft.com/office/powerpoint/2010/main" val="557513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a:t>
            </a:r>
            <a:r>
              <a:rPr lang="en-US" dirty="0" err="1" smtClean="0"/>
              <a:t>Im</a:t>
            </a:r>
            <a:r>
              <a:rPr lang="en-US" dirty="0" smtClean="0"/>
              <a:t> a SWC trainer,</a:t>
            </a:r>
            <a:r>
              <a:rPr lang="en-US" baseline="0" dirty="0" smtClean="0"/>
              <a:t> I teach this stuff to the people at TSL and other places. </a:t>
            </a:r>
          </a:p>
          <a:p>
            <a:endParaRPr lang="en-US" baseline="0" dirty="0" smtClean="0"/>
          </a:p>
          <a:p>
            <a:r>
              <a:rPr lang="en-US" dirty="0" smtClean="0"/>
              <a:t>The</a:t>
            </a:r>
            <a:r>
              <a:rPr lang="en-US" baseline="0" dirty="0" smtClean="0"/>
              <a:t> </a:t>
            </a:r>
            <a:r>
              <a:rPr lang="en-US" baseline="0" dirty="0" smtClean="0"/>
              <a:t>hook is that with software carpentry we are teaching </a:t>
            </a:r>
            <a:r>
              <a:rPr lang="en-US" baseline="0" dirty="0" smtClean="0"/>
              <a:t>our students the </a:t>
            </a:r>
            <a:r>
              <a:rPr lang="en-US" baseline="0" dirty="0" smtClean="0"/>
              <a:t>Unix shell, the </a:t>
            </a:r>
            <a:r>
              <a:rPr lang="en-US" baseline="0" dirty="0" err="1" smtClean="0"/>
              <a:t>git</a:t>
            </a:r>
            <a:r>
              <a:rPr lang="en-US" baseline="0" dirty="0" smtClean="0"/>
              <a:t> / </a:t>
            </a:r>
            <a:r>
              <a:rPr lang="en-US" baseline="0" dirty="0" err="1" smtClean="0"/>
              <a:t>github</a:t>
            </a:r>
            <a:r>
              <a:rPr lang="en-US" baseline="0" dirty="0" smtClean="0"/>
              <a:t> system for versioning. Python or R and SQL.</a:t>
            </a:r>
          </a:p>
          <a:p>
            <a:endParaRPr lang="en-US" baseline="0" dirty="0" smtClean="0"/>
          </a:p>
          <a:p>
            <a:r>
              <a:rPr lang="en-US" baseline="0" dirty="0" smtClean="0"/>
              <a:t>The truth is we’re teaching them something more fundamental how to automate repetitive tasks, how to track and share code, how to </a:t>
            </a:r>
            <a:r>
              <a:rPr lang="en-US" baseline="0" dirty="0" err="1" smtClean="0"/>
              <a:t>modularise</a:t>
            </a:r>
            <a:r>
              <a:rPr lang="en-US" baseline="0" dirty="0" smtClean="0"/>
              <a:t> code. The point is to teach them how to  write code that is modular, readable and testable and that those are the same thing.  We don’t teach them SQL so they will use databases, but so that they will understand and make better use of structured data and know the difference between structured data and unstructured </a:t>
            </a:r>
            <a:r>
              <a:rPr lang="en-US" baseline="0" dirty="0" smtClean="0"/>
              <a:t>data. Because its things like that that are the real trick – whatever particular tool we teach it</a:t>
            </a:r>
            <a:r>
              <a:rPr lang="uk-UA" baseline="0" dirty="0" smtClean="0"/>
              <a:t>’</a:t>
            </a:r>
            <a:r>
              <a:rPr lang="en-US" baseline="0" dirty="0" smtClean="0"/>
              <a:t>s the general technique of automation, sharing, structure and re-use that is important.</a:t>
            </a:r>
            <a:endParaRPr lang="en-US" baseline="0" dirty="0" smtClean="0"/>
          </a:p>
          <a:p>
            <a:endParaRPr lang="en-US" baseline="0" dirty="0" smtClean="0"/>
          </a:p>
          <a:p>
            <a:r>
              <a:rPr lang="en-US" baseline="0" dirty="0" smtClean="0"/>
              <a:t>So it</a:t>
            </a:r>
            <a:r>
              <a:rPr lang="fr-FR" baseline="0" dirty="0" smtClean="0"/>
              <a:t>’</a:t>
            </a:r>
            <a:r>
              <a:rPr lang="en-US" baseline="0" dirty="0" smtClean="0"/>
              <a:t>s a kind of bait and switch, if you tell people you're going to talk about concepts you lose them, but if you tell them you’ll teach a tool they’ve heard of they get more excited and turn up. </a:t>
            </a:r>
            <a:endParaRPr lang="en-US" dirty="0"/>
          </a:p>
        </p:txBody>
      </p:sp>
      <p:sp>
        <p:nvSpPr>
          <p:cNvPr id="4" name="Slide Number Placeholder 3"/>
          <p:cNvSpPr>
            <a:spLocks noGrp="1"/>
          </p:cNvSpPr>
          <p:nvPr>
            <p:ph type="sldNum" sz="quarter" idx="10"/>
          </p:nvPr>
        </p:nvSpPr>
        <p:spPr/>
        <p:txBody>
          <a:bodyPr/>
          <a:lstStyle/>
          <a:p>
            <a:fld id="{D51FE8A9-1F6C-B74F-BBB9-18173C5B08CE}" type="slidenum">
              <a:rPr lang="en-US" smtClean="0"/>
              <a:t>3</a:t>
            </a:fld>
            <a:endParaRPr lang="en-US"/>
          </a:p>
        </p:txBody>
      </p:sp>
    </p:spTree>
    <p:extLst>
      <p:ext uri="{BB962C8B-B14F-4D97-AF65-F5344CB8AC3E}">
        <p14:creationId xmlns:p14="http://schemas.microsoft.com/office/powerpoint/2010/main" val="13036022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SWC</a:t>
            </a:r>
            <a:r>
              <a:rPr lang="en-US" baseline="0" dirty="0" smtClean="0"/>
              <a:t> is becoming a worldwide thing. Since 2012 they’ve run </a:t>
            </a:r>
            <a:r>
              <a:rPr lang="en-US" baseline="0" dirty="0" smtClean="0"/>
              <a:t>hundreds of 2-day </a:t>
            </a:r>
            <a:r>
              <a:rPr lang="en-US" baseline="0" dirty="0" smtClean="0"/>
              <a:t>workshops they have a team of </a:t>
            </a:r>
            <a:r>
              <a:rPr lang="en-US" baseline="0" dirty="0" smtClean="0"/>
              <a:t>hundreds of instructors </a:t>
            </a:r>
            <a:r>
              <a:rPr lang="en-US" baseline="0" dirty="0" smtClean="0"/>
              <a:t>and reached </a:t>
            </a:r>
            <a:r>
              <a:rPr lang="en-US" baseline="0" dirty="0" smtClean="0"/>
              <a:t>thousands of </a:t>
            </a:r>
            <a:r>
              <a:rPr lang="en-US" baseline="0" dirty="0" smtClean="0"/>
              <a:t>learners. Most workshops have been in Europe in the US but they’re spreading.</a:t>
            </a:r>
            <a:endParaRPr lang="en-US" dirty="0"/>
          </a:p>
        </p:txBody>
      </p:sp>
      <p:sp>
        <p:nvSpPr>
          <p:cNvPr id="4" name="Slide Number Placeholder 3"/>
          <p:cNvSpPr>
            <a:spLocks noGrp="1"/>
          </p:cNvSpPr>
          <p:nvPr>
            <p:ph type="sldNum" sz="quarter" idx="10"/>
          </p:nvPr>
        </p:nvSpPr>
        <p:spPr/>
        <p:txBody>
          <a:bodyPr/>
          <a:lstStyle/>
          <a:p>
            <a:fld id="{D51FE8A9-1F6C-B74F-BBB9-18173C5B08CE}" type="slidenum">
              <a:rPr lang="en-US" smtClean="0"/>
              <a:t>4</a:t>
            </a:fld>
            <a:endParaRPr lang="en-US"/>
          </a:p>
        </p:txBody>
      </p:sp>
    </p:spTree>
    <p:extLst>
      <p:ext uri="{BB962C8B-B14F-4D97-AF65-F5344CB8AC3E}">
        <p14:creationId xmlns:p14="http://schemas.microsoft.com/office/powerpoint/2010/main" val="177538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most important thing these</a:t>
            </a:r>
            <a:r>
              <a:rPr lang="en-US" baseline="0" dirty="0" smtClean="0"/>
              <a:t> guys have realized, is that most biologists aren’t interested in programming, they aren’t any more excited about programming than they are about statistics. </a:t>
            </a:r>
            <a:r>
              <a:rPr lang="en-US" baseline="0" dirty="0" err="1" smtClean="0"/>
              <a:t>Bioinformaticians</a:t>
            </a:r>
            <a:r>
              <a:rPr lang="en-US" baseline="0" dirty="0" smtClean="0"/>
              <a:t> and programmers are a bit odd in enjoying it, so </a:t>
            </a:r>
            <a:r>
              <a:rPr lang="en-US" baseline="0" dirty="0" err="1" smtClean="0"/>
              <a:t>geeking</a:t>
            </a:r>
            <a:r>
              <a:rPr lang="en-US" baseline="0" dirty="0" smtClean="0"/>
              <a:t> out when teaching this stuff and teaching programming for its own sake really loses a general audience. The motivation </a:t>
            </a:r>
            <a:r>
              <a:rPr lang="en-US" baseline="0" dirty="0" smtClean="0"/>
              <a:t>a biologist has is is that </a:t>
            </a:r>
            <a:r>
              <a:rPr lang="en-US" baseline="0" dirty="0" smtClean="0"/>
              <a:t>they can do new science with what they learn</a:t>
            </a:r>
            <a:r>
              <a:rPr lang="en-US" baseline="0" dirty="0" smtClean="0"/>
              <a:t>. Not they become hackers</a:t>
            </a:r>
            <a:endParaRPr lang="en-US" baseline="0" dirty="0" smtClean="0"/>
          </a:p>
          <a:p>
            <a:endParaRPr lang="en-US" baseline="0" dirty="0" smtClean="0"/>
          </a:p>
          <a:p>
            <a:r>
              <a:rPr lang="en-US" baseline="0" dirty="0" smtClean="0"/>
              <a:t>This is a very important insight</a:t>
            </a:r>
            <a:r>
              <a:rPr lang="en-US" baseline="0" dirty="0" smtClean="0"/>
              <a:t>. Because if you’re a biologist you’re not going to get a teacher who drags you down into the details and gives you a very pragmatic, results based tutorial</a:t>
            </a:r>
            <a:endParaRPr lang="en-US" dirty="0"/>
          </a:p>
        </p:txBody>
      </p:sp>
      <p:sp>
        <p:nvSpPr>
          <p:cNvPr id="4" name="Slide Number Placeholder 3"/>
          <p:cNvSpPr>
            <a:spLocks noGrp="1"/>
          </p:cNvSpPr>
          <p:nvPr>
            <p:ph type="sldNum" sz="quarter" idx="10"/>
          </p:nvPr>
        </p:nvSpPr>
        <p:spPr/>
        <p:txBody>
          <a:bodyPr/>
          <a:lstStyle/>
          <a:p>
            <a:fld id="{D51FE8A9-1F6C-B74F-BBB9-18173C5B08CE}" type="slidenum">
              <a:rPr lang="en-US" smtClean="0"/>
              <a:t>5</a:t>
            </a:fld>
            <a:endParaRPr lang="en-US"/>
          </a:p>
        </p:txBody>
      </p:sp>
    </p:spTree>
    <p:extLst>
      <p:ext uri="{BB962C8B-B14F-4D97-AF65-F5344CB8AC3E}">
        <p14:creationId xmlns:p14="http://schemas.microsoft.com/office/powerpoint/2010/main" val="14013572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second</a:t>
            </a:r>
            <a:r>
              <a:rPr lang="en-US" baseline="0" dirty="0" smtClean="0"/>
              <a:t> </a:t>
            </a:r>
            <a:r>
              <a:rPr lang="en-US" baseline="0" dirty="0" err="1" smtClean="0"/>
              <a:t>inisght</a:t>
            </a:r>
            <a:r>
              <a:rPr lang="en-US" baseline="0" dirty="0" smtClean="0"/>
              <a:t> is that people are busy, and they don’t know this stuff because they’ve been busy getting an education – it was just a bit different from the one I got.</a:t>
            </a:r>
          </a:p>
          <a:p>
            <a:endParaRPr lang="en-US" baseline="0" dirty="0" smtClean="0"/>
          </a:p>
          <a:p>
            <a:r>
              <a:rPr lang="en-US" dirty="0" smtClean="0"/>
              <a:t>People </a:t>
            </a:r>
            <a:r>
              <a:rPr lang="en-US" dirty="0" smtClean="0"/>
              <a:t>tend to agree that computing should</a:t>
            </a:r>
            <a:r>
              <a:rPr lang="en-US" baseline="0" dirty="0" smtClean="0"/>
              <a:t> be taught as early as possible, in high school or even earlier. But until you can work out what to leave out. Languages? Gym? </a:t>
            </a:r>
            <a:r>
              <a:rPr lang="en-US" baseline="0" dirty="0" err="1" smtClean="0"/>
              <a:t>Maths</a:t>
            </a:r>
            <a:r>
              <a:rPr lang="en-US" baseline="0" dirty="0" smtClean="0"/>
              <a:t>? Basically, you have a problem, so its probably going to remain a challenge at Undergrad and graduate level for a very long time, and that’s the reality of the situation. </a:t>
            </a:r>
          </a:p>
          <a:p>
            <a:r>
              <a:rPr lang="en-US" baseline="0" dirty="0" smtClean="0"/>
              <a:t>So we know we’re dealing with smart people who just don’t know! Which is important – you’re not going to get a teacher who over-estimates what you should know.</a:t>
            </a:r>
          </a:p>
          <a:p>
            <a:r>
              <a:rPr lang="en-US" baseline="0" dirty="0" smtClean="0"/>
              <a:t> </a:t>
            </a:r>
            <a:endParaRPr lang="en-US" baseline="0" dirty="0" smtClean="0"/>
          </a:p>
          <a:p>
            <a:r>
              <a:rPr lang="en-US" baseline="0" dirty="0" smtClean="0"/>
              <a:t>You can see all this in software carpentry’s paper. </a:t>
            </a:r>
            <a:endParaRPr lang="en-US" dirty="0"/>
          </a:p>
        </p:txBody>
      </p:sp>
      <p:sp>
        <p:nvSpPr>
          <p:cNvPr id="4" name="Slide Number Placeholder 3"/>
          <p:cNvSpPr>
            <a:spLocks noGrp="1"/>
          </p:cNvSpPr>
          <p:nvPr>
            <p:ph type="sldNum" sz="quarter" idx="10"/>
          </p:nvPr>
        </p:nvSpPr>
        <p:spPr/>
        <p:txBody>
          <a:bodyPr/>
          <a:lstStyle/>
          <a:p>
            <a:fld id="{D51FE8A9-1F6C-B74F-BBB9-18173C5B08CE}" type="slidenum">
              <a:rPr lang="en-US" smtClean="0"/>
              <a:t>6</a:t>
            </a:fld>
            <a:endParaRPr lang="en-US"/>
          </a:p>
        </p:txBody>
      </p:sp>
    </p:spTree>
    <p:extLst>
      <p:ext uri="{BB962C8B-B14F-4D97-AF65-F5344CB8AC3E}">
        <p14:creationId xmlns:p14="http://schemas.microsoft.com/office/powerpoint/2010/main" val="248447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already </a:t>
            </a:r>
            <a:r>
              <a:rPr lang="en-US" dirty="0" smtClean="0"/>
              <a:t>know a lot about</a:t>
            </a:r>
            <a:r>
              <a:rPr lang="en-US" baseline="0" dirty="0" smtClean="0"/>
              <a:t> how people learn and how to teach them.</a:t>
            </a:r>
          </a:p>
          <a:p>
            <a:endParaRPr lang="en-US" baseline="0" dirty="0" smtClean="0"/>
          </a:p>
          <a:p>
            <a:r>
              <a:rPr lang="en-US" baseline="0" dirty="0" smtClean="0"/>
              <a:t>Most people in science and engineering, tend to dismiss social science research but there is a ton of useful educational stuff that works</a:t>
            </a:r>
            <a:r>
              <a:rPr lang="en-US" baseline="0" dirty="0" smtClean="0"/>
              <a:t>. And most tertiary education – university level does not take advantage of the things we have learned about teaching.</a:t>
            </a:r>
          </a:p>
          <a:p>
            <a:endParaRPr lang="en-US" baseline="0" dirty="0" smtClean="0"/>
          </a:p>
          <a:p>
            <a:r>
              <a:rPr lang="en-US" baseline="0" dirty="0" smtClean="0"/>
              <a:t>– its lecture based and biases the success of students who can learn easiest in that particular way. And lectures are entirely predicated on the student having some sort of background in the topic, whether the teacher knows it or not, they’re jargon filled and concept rich so need that to be successful.</a:t>
            </a:r>
          </a:p>
          <a:p>
            <a:endParaRPr lang="en-US" baseline="0" dirty="0" smtClean="0"/>
          </a:p>
          <a:p>
            <a:r>
              <a:rPr lang="en-US" baseline="0" dirty="0" smtClean="0"/>
              <a:t>Lectures are also definitively non-challenging because they’re one way and when delivered without reinforcement mechanisms, can fail to land as well as you’d hope.</a:t>
            </a:r>
          </a:p>
          <a:p>
            <a:r>
              <a:rPr lang="en-US" baseline="0" dirty="0" smtClean="0"/>
              <a:t>But the truth is, if you’re not confused, you’re not learning much.</a:t>
            </a:r>
          </a:p>
          <a:p>
            <a:endParaRPr lang="en-US" baseline="0" dirty="0" smtClean="0"/>
          </a:p>
          <a:p>
            <a:r>
              <a:rPr lang="en-US" baseline="0" dirty="0" smtClean="0"/>
              <a:t>Lectures tend to pre-dominate because they’re the easiest for teaching and the least likely to make students feel uncomfortably confused. But we can do better.</a:t>
            </a:r>
            <a:endParaRPr lang="en-US" dirty="0"/>
          </a:p>
        </p:txBody>
      </p:sp>
      <p:sp>
        <p:nvSpPr>
          <p:cNvPr id="4" name="Slide Number Placeholder 3"/>
          <p:cNvSpPr>
            <a:spLocks noGrp="1"/>
          </p:cNvSpPr>
          <p:nvPr>
            <p:ph type="sldNum" sz="quarter" idx="10"/>
          </p:nvPr>
        </p:nvSpPr>
        <p:spPr/>
        <p:txBody>
          <a:bodyPr/>
          <a:lstStyle/>
          <a:p>
            <a:fld id="{D51FE8A9-1F6C-B74F-BBB9-18173C5B08CE}" type="slidenum">
              <a:rPr lang="en-US" smtClean="0"/>
              <a:t>7</a:t>
            </a:fld>
            <a:endParaRPr lang="en-US"/>
          </a:p>
        </p:txBody>
      </p:sp>
    </p:spTree>
    <p:extLst>
      <p:ext uri="{BB962C8B-B14F-4D97-AF65-F5344CB8AC3E}">
        <p14:creationId xmlns:p14="http://schemas.microsoft.com/office/powerpoint/2010/main" val="544565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 key text for anyone</a:t>
            </a:r>
            <a:r>
              <a:rPr lang="en-US" baseline="0" dirty="0" smtClean="0"/>
              <a:t> coming from an academic background wanting to start training groups of their peers. Its from a group of workers at Carnegie Mellon university. It</a:t>
            </a:r>
            <a:r>
              <a:rPr lang="fr-FR" baseline="0" dirty="0" smtClean="0"/>
              <a:t>’</a:t>
            </a:r>
            <a:r>
              <a:rPr lang="en-US" baseline="0" dirty="0" smtClean="0"/>
              <a:t>s a key secondary resource: it can help you with things like “do you want to know whether multimedia resources work better than printed ones” Turns out “it depends” this book makes good summaries and leads you back to the primary research on the topic. </a:t>
            </a:r>
          </a:p>
          <a:p>
            <a:endParaRPr lang="en-US" baseline="0" dirty="0" smtClean="0"/>
          </a:p>
          <a:p>
            <a:r>
              <a:rPr lang="en-US" baseline="0" dirty="0" smtClean="0"/>
              <a:t>If you are teaching this is a really good resource for anyone who wants evidence backed educational decisions</a:t>
            </a:r>
            <a:r>
              <a:rPr lang="en-US" baseline="0" dirty="0" smtClean="0"/>
              <a:t>. And Its compulsory reading for the software carpentry trainers. </a:t>
            </a:r>
            <a:endParaRPr lang="en-US" dirty="0"/>
          </a:p>
        </p:txBody>
      </p:sp>
      <p:sp>
        <p:nvSpPr>
          <p:cNvPr id="4" name="Slide Number Placeholder 3"/>
          <p:cNvSpPr>
            <a:spLocks noGrp="1"/>
          </p:cNvSpPr>
          <p:nvPr>
            <p:ph type="sldNum" sz="quarter" idx="10"/>
          </p:nvPr>
        </p:nvSpPr>
        <p:spPr/>
        <p:txBody>
          <a:bodyPr/>
          <a:lstStyle/>
          <a:p>
            <a:fld id="{D51FE8A9-1F6C-B74F-BBB9-18173C5B08CE}" type="slidenum">
              <a:rPr lang="en-US" smtClean="0"/>
              <a:t>8</a:t>
            </a:fld>
            <a:endParaRPr lang="en-US"/>
          </a:p>
        </p:txBody>
      </p:sp>
    </p:spTree>
    <p:extLst>
      <p:ext uri="{BB962C8B-B14F-4D97-AF65-F5344CB8AC3E}">
        <p14:creationId xmlns:p14="http://schemas.microsoft.com/office/powerpoint/2010/main" val="2075851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Here’s a particular</a:t>
            </a:r>
            <a:r>
              <a:rPr lang="en-US" baseline="0" dirty="0" smtClean="0"/>
              <a:t> highlight,</a:t>
            </a:r>
          </a:p>
          <a:p>
            <a:endParaRPr lang="en-US" baseline="0" dirty="0" smtClean="0"/>
          </a:p>
          <a:p>
            <a:r>
              <a:rPr lang="en-US" baseline="0" dirty="0" smtClean="0"/>
              <a:t>John Hattie in New Zealand has been doing </a:t>
            </a:r>
            <a:r>
              <a:rPr lang="en-US" baseline="0" dirty="0" err="1" smtClean="0"/>
              <a:t>metastudies</a:t>
            </a:r>
            <a:r>
              <a:rPr lang="en-US" baseline="0" dirty="0" smtClean="0"/>
              <a:t> of tens of thousands of educational studies over several decades and he looks at effect sizes. Basically a percentage of a standard deviation. And one standard deviation is roughly equivalent to a year grade in North American high schools. Very roughly. </a:t>
            </a:r>
          </a:p>
          <a:p>
            <a:endParaRPr lang="en-US" baseline="0" dirty="0" smtClean="0"/>
          </a:p>
          <a:p>
            <a:r>
              <a:rPr lang="en-US" baseline="0" dirty="0" smtClean="0"/>
              <a:t>So shifting schools costs about 1/3 of a class year. Web based learning – not worth having. Those of you who have kids in schools that are rushing to buy </a:t>
            </a:r>
            <a:r>
              <a:rPr lang="en-US" baseline="0" dirty="0" err="1" smtClean="0"/>
              <a:t>iPads</a:t>
            </a:r>
            <a:r>
              <a:rPr lang="en-US" baseline="0" dirty="0" smtClean="0"/>
              <a:t> </a:t>
            </a:r>
            <a:r>
              <a:rPr lang="en-US" baseline="0" dirty="0" err="1" smtClean="0"/>
              <a:t>etc</a:t>
            </a:r>
            <a:r>
              <a:rPr lang="en-US" baseline="0" dirty="0" smtClean="0"/>
              <a:t>, tell them to stop. </a:t>
            </a:r>
          </a:p>
          <a:p>
            <a:endParaRPr lang="en-US" baseline="0" dirty="0" smtClean="0"/>
          </a:p>
          <a:p>
            <a:r>
              <a:rPr lang="en-US" baseline="0" dirty="0" smtClean="0"/>
              <a:t>Teacher subject knowledge isn’t so important at school level. Its better to be good at teaching.</a:t>
            </a:r>
          </a:p>
          <a:p>
            <a:endParaRPr lang="en-US" baseline="0" dirty="0" smtClean="0"/>
          </a:p>
          <a:p>
            <a:r>
              <a:rPr lang="en-US" baseline="0" dirty="0" smtClean="0"/>
              <a:t>Class size in </a:t>
            </a:r>
            <a:r>
              <a:rPr lang="en-US" baseline="0" dirty="0" err="1" smtClean="0"/>
              <a:t>itslef</a:t>
            </a:r>
            <a:r>
              <a:rPr lang="en-US" baseline="0" dirty="0" smtClean="0"/>
              <a:t> isn’t a much of a problem. Reducing it gets you about a fifth of a year. More important actually is the absence of disruptive students.  That includes over eager students who want to get there questions answered</a:t>
            </a:r>
            <a:r>
              <a:rPr lang="en-US" baseline="0" dirty="0" smtClean="0"/>
              <a:t>. T</a:t>
            </a:r>
            <a:endParaRPr lang="en-US" baseline="0" dirty="0" smtClean="0"/>
          </a:p>
          <a:p>
            <a:endParaRPr lang="en-US" baseline="0" dirty="0" smtClean="0"/>
          </a:p>
          <a:p>
            <a:r>
              <a:rPr lang="en-US" baseline="0" dirty="0" smtClean="0"/>
              <a:t>More surprisingly important is things like concept mapping, peer tutoring and formative evaluation of teachers. All of which we now absolutely know makes a difference in learning and can put into our training practice. If we want to be effective trainers, we need to really overhaul the lecture/workshop and those dreadful feedback forms we hand out at the end.  </a:t>
            </a:r>
            <a:endParaRPr lang="en-US" baseline="0" dirty="0" smtClean="0"/>
          </a:p>
          <a:p>
            <a:endParaRPr lang="en-US" baseline="0" dirty="0" smtClean="0"/>
          </a:p>
          <a:p>
            <a:r>
              <a:rPr lang="en-US" baseline="0" dirty="0" smtClean="0"/>
              <a:t>And that is what SWC does for your trainers, it helps them to learn to use things like concept mapping, peer tutoring – which uses up the energies of those eager students in a positive way </a:t>
            </a:r>
            <a:r>
              <a:rPr lang="en-US" baseline="0" dirty="0" err="1" smtClean="0"/>
              <a:t>thats</a:t>
            </a:r>
            <a:r>
              <a:rPr lang="en-US" baseline="0" dirty="0" smtClean="0"/>
              <a:t> beneficial for them, bags of formative evaluation. And this is really important as it </a:t>
            </a:r>
            <a:r>
              <a:rPr lang="en-US" baseline="0" dirty="0" err="1" smtClean="0"/>
              <a:t>energises</a:t>
            </a:r>
            <a:r>
              <a:rPr lang="en-US" baseline="0" dirty="0" smtClean="0"/>
              <a:t> and engages classes as they learn a brand new practical skill.  </a:t>
            </a:r>
            <a:endParaRPr lang="en-US" baseline="0" dirty="0" smtClean="0"/>
          </a:p>
          <a:p>
            <a:endParaRPr lang="en-US" baseline="0" dirty="0" smtClean="0"/>
          </a:p>
          <a:p>
            <a:endParaRPr lang="en-US" baseline="0" dirty="0" smtClean="0"/>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D51FE8A9-1F6C-B74F-BBB9-18173C5B08CE}" type="slidenum">
              <a:rPr lang="en-US" smtClean="0"/>
              <a:t>9</a:t>
            </a:fld>
            <a:endParaRPr lang="en-US"/>
          </a:p>
        </p:txBody>
      </p:sp>
    </p:spTree>
    <p:extLst>
      <p:ext uri="{BB962C8B-B14F-4D97-AF65-F5344CB8AC3E}">
        <p14:creationId xmlns:p14="http://schemas.microsoft.com/office/powerpoint/2010/main" val="394135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4237086"/>
            <a:ext cx="9144000" cy="1526066"/>
          </a:xfrm>
          <a:prstGeom prst="rect">
            <a:avLst/>
          </a:prstGeom>
          <a:solidFill>
            <a:srgbClr val="4DBEED">
              <a:alpha val="4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userDrawn="1"/>
        </p:nvSpPr>
        <p:spPr>
          <a:xfrm>
            <a:off x="343222" y="4568902"/>
            <a:ext cx="4862308" cy="830997"/>
          </a:xfrm>
          <a:prstGeom prst="rect">
            <a:avLst/>
          </a:prstGeom>
          <a:noFill/>
        </p:spPr>
        <p:txBody>
          <a:bodyPr wrap="square" rtlCol="0">
            <a:spAutoFit/>
          </a:bodyPr>
          <a:lstStyle/>
          <a:p>
            <a:r>
              <a:rPr lang="en-US" sz="4800" b="0" i="0" dirty="0" smtClean="0">
                <a:latin typeface="+mn-lt"/>
                <a:cs typeface="Futura Condensed"/>
              </a:rPr>
              <a:t>Title Here</a:t>
            </a:r>
            <a:endParaRPr lang="en-US" sz="4800" b="0" i="0" dirty="0">
              <a:latin typeface="+mn-lt"/>
              <a:cs typeface="Futura Condensed"/>
            </a:endParaRPr>
          </a:p>
        </p:txBody>
      </p:sp>
      <p:sp>
        <p:nvSpPr>
          <p:cNvPr id="9" name="TextBox 8"/>
          <p:cNvSpPr txBox="1"/>
          <p:nvPr userDrawn="1"/>
        </p:nvSpPr>
        <p:spPr>
          <a:xfrm>
            <a:off x="5517290" y="4537822"/>
            <a:ext cx="3626710" cy="1384995"/>
          </a:xfrm>
          <a:prstGeom prst="rect">
            <a:avLst/>
          </a:prstGeom>
          <a:noFill/>
        </p:spPr>
        <p:txBody>
          <a:bodyPr wrap="square" rtlCol="0">
            <a:spAutoFit/>
          </a:bodyPr>
          <a:lstStyle/>
          <a:p>
            <a:r>
              <a:rPr lang="en-US" sz="2800" b="0" i="0" dirty="0" smtClean="0">
                <a:latin typeface="+mn-lt"/>
                <a:cs typeface="Futura"/>
              </a:rPr>
              <a:t>@</a:t>
            </a:r>
            <a:r>
              <a:rPr lang="en-US" sz="2800" b="0" i="0" dirty="0" err="1" smtClean="0">
                <a:latin typeface="+mn-lt"/>
                <a:cs typeface="Futura"/>
              </a:rPr>
              <a:t>danmaclean</a:t>
            </a:r>
            <a:endParaRPr lang="en-US" sz="2800" b="0" i="0" dirty="0" smtClean="0">
              <a:latin typeface="+mn-lt"/>
              <a:cs typeface="Futura"/>
            </a:endParaRPr>
          </a:p>
          <a:p>
            <a:r>
              <a:rPr lang="en-US" sz="2800" b="0" i="0" dirty="0" smtClean="0">
                <a:latin typeface="+mn-lt"/>
                <a:cs typeface="Futura"/>
              </a:rPr>
              <a:t>dan.maclean@tsl.ac.uk</a:t>
            </a:r>
          </a:p>
          <a:p>
            <a:endParaRPr lang="en-US" sz="2800" b="0" i="0" dirty="0" smtClean="0">
              <a:latin typeface="Futura"/>
              <a:cs typeface="Futura"/>
            </a:endParaRPr>
          </a:p>
        </p:txBody>
      </p:sp>
    </p:spTree>
    <p:extLst>
      <p:ext uri="{BB962C8B-B14F-4D97-AF65-F5344CB8AC3E}">
        <p14:creationId xmlns:p14="http://schemas.microsoft.com/office/powerpoint/2010/main" val="2232903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p:cNvSpPr/>
          <p:nvPr userDrawn="1"/>
        </p:nvSpPr>
        <p:spPr>
          <a:xfrm>
            <a:off x="0" y="0"/>
            <a:ext cx="9144000" cy="1407356"/>
          </a:xfrm>
          <a:prstGeom prst="rect">
            <a:avLst/>
          </a:prstGeom>
          <a:solidFill>
            <a:srgbClr val="4DBEED">
              <a:alpha val="4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userDrawn="1"/>
        </p:nvSpPr>
        <p:spPr>
          <a:xfrm>
            <a:off x="1" y="175205"/>
            <a:ext cx="9144000" cy="830997"/>
          </a:xfrm>
          <a:prstGeom prst="rect">
            <a:avLst/>
          </a:prstGeom>
          <a:noFill/>
        </p:spPr>
        <p:txBody>
          <a:bodyPr wrap="square" rtlCol="0">
            <a:spAutoFit/>
          </a:bodyPr>
          <a:lstStyle/>
          <a:p>
            <a:pPr algn="ctr"/>
            <a:r>
              <a:rPr lang="en-US" sz="4800" b="0" i="0" dirty="0" smtClean="0">
                <a:latin typeface="+mn-lt"/>
                <a:cs typeface="Futura Condensed"/>
              </a:rPr>
              <a:t>Major point here</a:t>
            </a:r>
            <a:endParaRPr lang="en-US" sz="4800" b="0" i="0" dirty="0">
              <a:latin typeface="+mn-lt"/>
              <a:cs typeface="Futura Condensed"/>
            </a:endParaRPr>
          </a:p>
        </p:txBody>
      </p:sp>
    </p:spTree>
    <p:extLst>
      <p:ext uri="{BB962C8B-B14F-4D97-AF65-F5344CB8AC3E}">
        <p14:creationId xmlns:p14="http://schemas.microsoft.com/office/powerpoint/2010/main" val="1759750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7" name="Rectangle 6"/>
          <p:cNvSpPr/>
          <p:nvPr userDrawn="1"/>
        </p:nvSpPr>
        <p:spPr>
          <a:xfrm>
            <a:off x="1" y="5450644"/>
            <a:ext cx="9144000" cy="1407356"/>
          </a:xfrm>
          <a:prstGeom prst="rect">
            <a:avLst/>
          </a:prstGeom>
          <a:solidFill>
            <a:srgbClr val="4DBEED">
              <a:alpha val="4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userDrawn="1"/>
        </p:nvSpPr>
        <p:spPr>
          <a:xfrm>
            <a:off x="2" y="5625849"/>
            <a:ext cx="9144000" cy="830997"/>
          </a:xfrm>
          <a:prstGeom prst="rect">
            <a:avLst/>
          </a:prstGeom>
          <a:noFill/>
        </p:spPr>
        <p:txBody>
          <a:bodyPr wrap="square" rtlCol="0">
            <a:spAutoFit/>
          </a:bodyPr>
          <a:lstStyle/>
          <a:p>
            <a:pPr algn="ctr"/>
            <a:r>
              <a:rPr lang="en-US" sz="4800" b="0" i="0" dirty="0" smtClean="0">
                <a:latin typeface="+mn-lt"/>
                <a:cs typeface="Futura Condensed"/>
              </a:rPr>
              <a:t>Major point here</a:t>
            </a:r>
            <a:endParaRPr lang="en-US" sz="4800" b="0" i="0" dirty="0">
              <a:latin typeface="+mn-lt"/>
              <a:cs typeface="Futura Condensed"/>
            </a:endParaRPr>
          </a:p>
        </p:txBody>
      </p:sp>
    </p:spTree>
    <p:extLst>
      <p:ext uri="{BB962C8B-B14F-4D97-AF65-F5344CB8AC3E}">
        <p14:creationId xmlns:p14="http://schemas.microsoft.com/office/powerpoint/2010/main" val="3864616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p:cNvSpPr/>
          <p:nvPr userDrawn="1"/>
        </p:nvSpPr>
        <p:spPr>
          <a:xfrm>
            <a:off x="0" y="0"/>
            <a:ext cx="9144000" cy="1407356"/>
          </a:xfrm>
          <a:prstGeom prst="rect">
            <a:avLst/>
          </a:prstGeom>
          <a:solidFill>
            <a:srgbClr val="4DBEED">
              <a:alpha val="4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userDrawn="1"/>
        </p:nvSpPr>
        <p:spPr>
          <a:xfrm>
            <a:off x="0" y="175205"/>
            <a:ext cx="9143999" cy="830997"/>
          </a:xfrm>
          <a:prstGeom prst="rect">
            <a:avLst/>
          </a:prstGeom>
          <a:noFill/>
        </p:spPr>
        <p:txBody>
          <a:bodyPr wrap="square" rtlCol="0">
            <a:spAutoFit/>
          </a:bodyPr>
          <a:lstStyle/>
          <a:p>
            <a:pPr algn="ctr"/>
            <a:r>
              <a:rPr lang="en-US" sz="4800" b="0" i="0" dirty="0" smtClean="0">
                <a:latin typeface="+mn-lt"/>
                <a:cs typeface="Futura Condensed"/>
              </a:rPr>
              <a:t>Major point here</a:t>
            </a:r>
            <a:endParaRPr lang="en-US" sz="4800" b="0" i="0" dirty="0">
              <a:latin typeface="+mn-lt"/>
              <a:cs typeface="Futura Condensed"/>
            </a:endParaRPr>
          </a:p>
        </p:txBody>
      </p:sp>
      <p:sp>
        <p:nvSpPr>
          <p:cNvPr id="2" name="TextBox 1"/>
          <p:cNvSpPr txBox="1"/>
          <p:nvPr userDrawn="1"/>
        </p:nvSpPr>
        <p:spPr>
          <a:xfrm>
            <a:off x="0" y="1006202"/>
            <a:ext cx="9144000" cy="400110"/>
          </a:xfrm>
          <a:prstGeom prst="rect">
            <a:avLst/>
          </a:prstGeom>
          <a:noFill/>
        </p:spPr>
        <p:txBody>
          <a:bodyPr wrap="square" rtlCol="0">
            <a:spAutoFit/>
          </a:bodyPr>
          <a:lstStyle/>
          <a:p>
            <a:pPr algn="ctr"/>
            <a:r>
              <a:rPr lang="en-US" sz="2000" b="1" i="1" dirty="0" smtClean="0">
                <a:solidFill>
                  <a:srgbClr val="03317B"/>
                </a:solidFill>
              </a:rPr>
              <a:t>Sub point here</a:t>
            </a:r>
            <a:endParaRPr lang="en-US" sz="2000" b="1" i="1" dirty="0">
              <a:solidFill>
                <a:srgbClr val="03317B"/>
              </a:solidFill>
            </a:endParaRPr>
          </a:p>
        </p:txBody>
      </p:sp>
    </p:spTree>
    <p:extLst>
      <p:ext uri="{BB962C8B-B14F-4D97-AF65-F5344CB8AC3E}">
        <p14:creationId xmlns:p14="http://schemas.microsoft.com/office/powerpoint/2010/main" val="815462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Rectangle 6"/>
          <p:cNvSpPr/>
          <p:nvPr userDrawn="1"/>
        </p:nvSpPr>
        <p:spPr>
          <a:xfrm>
            <a:off x="-1" y="3203737"/>
            <a:ext cx="9144000" cy="1407356"/>
          </a:xfrm>
          <a:prstGeom prst="rect">
            <a:avLst/>
          </a:prstGeom>
          <a:solidFill>
            <a:srgbClr val="4DBEED">
              <a:alpha val="48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TextBox 7"/>
          <p:cNvSpPr txBox="1"/>
          <p:nvPr userDrawn="1"/>
        </p:nvSpPr>
        <p:spPr>
          <a:xfrm>
            <a:off x="-1" y="3481919"/>
            <a:ext cx="9143999" cy="830997"/>
          </a:xfrm>
          <a:prstGeom prst="rect">
            <a:avLst/>
          </a:prstGeom>
          <a:noFill/>
        </p:spPr>
        <p:txBody>
          <a:bodyPr wrap="square" rtlCol="0">
            <a:spAutoFit/>
          </a:bodyPr>
          <a:lstStyle/>
          <a:p>
            <a:pPr algn="ctr"/>
            <a:r>
              <a:rPr lang="en-US" sz="4800" b="0" i="0" dirty="0" smtClean="0">
                <a:latin typeface="+mn-lt"/>
                <a:cs typeface="Futura Condensed"/>
              </a:rPr>
              <a:t>Major point here</a:t>
            </a:r>
            <a:endParaRPr lang="en-US" sz="4800" b="0" i="0" dirty="0">
              <a:latin typeface="+mn-lt"/>
              <a:cs typeface="Futura Condensed"/>
            </a:endParaRPr>
          </a:p>
        </p:txBody>
      </p:sp>
    </p:spTree>
    <p:extLst>
      <p:ext uri="{BB962C8B-B14F-4D97-AF65-F5344CB8AC3E}">
        <p14:creationId xmlns:p14="http://schemas.microsoft.com/office/powerpoint/2010/main" val="3725127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extBox 1"/>
          <p:cNvSpPr txBox="1"/>
          <p:nvPr userDrawn="1"/>
        </p:nvSpPr>
        <p:spPr>
          <a:xfrm>
            <a:off x="858055" y="987195"/>
            <a:ext cx="1510176" cy="369332"/>
          </a:xfrm>
          <a:prstGeom prst="rect">
            <a:avLst/>
          </a:prstGeom>
          <a:solidFill>
            <a:srgbClr val="03317B"/>
          </a:solidFill>
        </p:spPr>
        <p:txBody>
          <a:bodyPr wrap="square" rtlCol="0">
            <a:spAutoFit/>
          </a:bodyPr>
          <a:lstStyle/>
          <a:p>
            <a:r>
              <a:rPr lang="en-US" dirty="0" smtClean="0">
                <a:solidFill>
                  <a:srgbClr val="FBD128"/>
                </a:solidFill>
              </a:rPr>
              <a:t>Callout Text</a:t>
            </a:r>
            <a:endParaRPr lang="en-US" dirty="0">
              <a:solidFill>
                <a:srgbClr val="FBD128"/>
              </a:solidFill>
            </a:endParaRPr>
          </a:p>
        </p:txBody>
      </p:sp>
    </p:spTree>
    <p:extLst>
      <p:ext uri="{BB962C8B-B14F-4D97-AF65-F5344CB8AC3E}">
        <p14:creationId xmlns:p14="http://schemas.microsoft.com/office/powerpoint/2010/main" val="328534844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4616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GB"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32E0D6F8-59C1-CD48-92E2-FB4504148FFE}" type="datetimeFigureOut">
              <a:rPr lang="en-US" smtClean="0"/>
              <a:t>7/11/16</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84D4DD48-84DC-FD41-BDC0-51C772871918}" type="slidenum">
              <a:rPr lang="en-US" smtClean="0"/>
              <a:t>‹#›</a:t>
            </a:fld>
            <a:endParaRPr lang="en-US"/>
          </a:p>
        </p:txBody>
      </p:sp>
    </p:spTree>
    <p:extLst>
      <p:ext uri="{BB962C8B-B14F-4D97-AF65-F5344CB8AC3E}">
        <p14:creationId xmlns:p14="http://schemas.microsoft.com/office/powerpoint/2010/main" val="15955057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2484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1" r:id="rId4"/>
    <p:sldLayoutId id="2147483652" r:id="rId5"/>
    <p:sldLayoutId id="2147483653" r:id="rId6"/>
    <p:sldLayoutId id="2147483655" r:id="rId7"/>
    <p:sldLayoutId id="2147483656" r:id="rId8"/>
  </p:sldLayoutIdLst>
  <p:txStyles>
    <p:titleStyle>
      <a:lvl1pPr algn="ctr" defTabSz="457200" rtl="0" eaLnBrk="1" latinLnBrk="0" hangingPunct="1">
        <a:spcBef>
          <a:spcPct val="0"/>
        </a:spcBef>
        <a:buNone/>
        <a:defRPr sz="4400" kern="1200">
          <a:solidFill>
            <a:srgbClr val="03317B"/>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70600" y="1130300"/>
            <a:ext cx="184666" cy="369332"/>
          </a:xfrm>
          <a:prstGeom prst="rect">
            <a:avLst/>
          </a:prstGeom>
          <a:noFill/>
        </p:spPr>
        <p:txBody>
          <a:bodyPr wrap="none" rtlCol="0">
            <a:spAutoFit/>
          </a:bodyPr>
          <a:lstStyle/>
          <a:p>
            <a:endParaRPr lang="en-US" dirty="0"/>
          </a:p>
        </p:txBody>
      </p:sp>
      <p:sp>
        <p:nvSpPr>
          <p:cNvPr id="10" name="Rectangle 9"/>
          <p:cNvSpPr/>
          <p:nvPr/>
        </p:nvSpPr>
        <p:spPr>
          <a:xfrm>
            <a:off x="1219200" y="5380672"/>
            <a:ext cx="7023100" cy="1477328"/>
          </a:xfrm>
          <a:prstGeom prst="rect">
            <a:avLst/>
          </a:prstGeom>
        </p:spPr>
        <p:txBody>
          <a:bodyPr wrap="square">
            <a:spAutoFit/>
          </a:bodyPr>
          <a:lstStyle/>
          <a:p>
            <a:r>
              <a:rPr lang="en-US" dirty="0">
                <a:latin typeface="Helvetica"/>
                <a:cs typeface="Helvetica"/>
              </a:rPr>
              <a:t>If you build a man a fire, you'll keep him warm for a night. </a:t>
            </a:r>
            <a:endParaRPr lang="en-US" dirty="0" smtClean="0">
              <a:latin typeface="Helvetica"/>
              <a:cs typeface="Helvetica"/>
            </a:endParaRPr>
          </a:p>
          <a:p>
            <a:r>
              <a:rPr lang="en-US" dirty="0" smtClean="0">
                <a:latin typeface="Helvetica"/>
                <a:cs typeface="Helvetica"/>
              </a:rPr>
              <a:t>If </a:t>
            </a:r>
            <a:r>
              <a:rPr lang="en-US" dirty="0">
                <a:latin typeface="Helvetica"/>
                <a:cs typeface="Helvetica"/>
              </a:rPr>
              <a:t>you set a man on fire, you'll keep him warm for the rest of his life</a:t>
            </a:r>
            <a:r>
              <a:rPr lang="en-US" dirty="0" smtClean="0">
                <a:latin typeface="Helvetica"/>
                <a:cs typeface="Helvetica"/>
              </a:rPr>
              <a:t>.</a:t>
            </a:r>
          </a:p>
          <a:p>
            <a:endParaRPr lang="en-US" dirty="0">
              <a:latin typeface="Helvetica"/>
              <a:cs typeface="Helvetica"/>
            </a:endParaRPr>
          </a:p>
          <a:p>
            <a:pPr algn="r"/>
            <a:r>
              <a:rPr lang="en-US" dirty="0">
                <a:latin typeface="Helvetica"/>
                <a:cs typeface="Helvetica"/>
              </a:rPr>
              <a:t>— Terry </a:t>
            </a:r>
            <a:r>
              <a:rPr lang="en-US" dirty="0" err="1" smtClean="0">
                <a:latin typeface="Helvetica"/>
                <a:cs typeface="Helvetica"/>
              </a:rPr>
              <a:t>Pratchett</a:t>
            </a:r>
            <a:endParaRPr lang="en-US" dirty="0" smtClean="0">
              <a:latin typeface="Helvetica"/>
              <a:cs typeface="Helvetica"/>
            </a:endParaRPr>
          </a:p>
          <a:p>
            <a:pPr algn="r"/>
            <a:r>
              <a:rPr lang="en-US" i="1" dirty="0" smtClean="0">
                <a:latin typeface="Helvetica"/>
                <a:cs typeface="Helvetica"/>
              </a:rPr>
              <a:t> </a:t>
            </a:r>
            <a:r>
              <a:rPr lang="en-US" i="1" dirty="0">
                <a:latin typeface="Helvetica"/>
                <a:cs typeface="Helvetica"/>
              </a:rPr>
              <a:t>author of </a:t>
            </a:r>
            <a:r>
              <a:rPr lang="en-US" i="1" dirty="0" smtClean="0">
                <a:latin typeface="Helvetica"/>
                <a:cs typeface="Helvetica"/>
              </a:rPr>
              <a:t>Discworld novels</a:t>
            </a:r>
            <a:endParaRPr lang="en-US" dirty="0">
              <a:latin typeface="Helvetica"/>
              <a:cs typeface="Helvetica"/>
            </a:endParaRPr>
          </a:p>
        </p:txBody>
      </p:sp>
      <p:pic>
        <p:nvPicPr>
          <p:cNvPr id="11" name="Picture 10" descr="terry-pratchet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70" y="0"/>
            <a:ext cx="8568430" cy="5348358"/>
          </a:xfrm>
          <a:prstGeom prst="rect">
            <a:avLst/>
          </a:prstGeom>
        </p:spPr>
      </p:pic>
    </p:spTree>
    <p:extLst>
      <p:ext uri="{BB962C8B-B14F-4D97-AF65-F5344CB8AC3E}">
        <p14:creationId xmlns:p14="http://schemas.microsoft.com/office/powerpoint/2010/main" val="13745644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0" y="2441139"/>
            <a:ext cx="4572000" cy="1569660"/>
          </a:xfrm>
          <a:prstGeom prst="rect">
            <a:avLst/>
          </a:prstGeom>
        </p:spPr>
        <p:txBody>
          <a:bodyPr>
            <a:spAutoFit/>
          </a:bodyPr>
          <a:lstStyle/>
          <a:p>
            <a:r>
              <a:rPr lang="en-US" sz="3200" dirty="0"/>
              <a:t>Lesson </a:t>
            </a:r>
            <a:r>
              <a:rPr lang="en-US" sz="3200" dirty="0" smtClean="0"/>
              <a:t>4:</a:t>
            </a:r>
            <a:endParaRPr lang="en-US" sz="3200" dirty="0"/>
          </a:p>
          <a:p>
            <a:r>
              <a:rPr lang="en-US" sz="3200" dirty="0"/>
              <a:t>Most people would rather fail than change.</a:t>
            </a:r>
          </a:p>
        </p:txBody>
      </p:sp>
      <p:sp>
        <p:nvSpPr>
          <p:cNvPr id="3" name="TextBox 2"/>
          <p:cNvSpPr txBox="1"/>
          <p:nvPr/>
        </p:nvSpPr>
        <p:spPr>
          <a:xfrm>
            <a:off x="165100" y="6406634"/>
            <a:ext cx="1331051" cy="369332"/>
          </a:xfrm>
          <a:prstGeom prst="rect">
            <a:avLst/>
          </a:prstGeom>
          <a:noFill/>
        </p:spPr>
        <p:txBody>
          <a:bodyPr wrap="none" rtlCol="0">
            <a:spAutoFit/>
          </a:bodyPr>
          <a:lstStyle/>
          <a:p>
            <a:r>
              <a:rPr lang="en-US" dirty="0" smtClean="0"/>
              <a:t>Greg </a:t>
            </a:r>
            <a:r>
              <a:rPr lang="en-US" dirty="0"/>
              <a:t>W</a:t>
            </a:r>
            <a:r>
              <a:rPr lang="en-US" dirty="0" smtClean="0"/>
              <a:t>ilson</a:t>
            </a:r>
            <a:endParaRPr lang="en-US" dirty="0"/>
          </a:p>
        </p:txBody>
      </p:sp>
    </p:spTree>
    <p:extLst>
      <p:ext uri="{BB962C8B-B14F-4D97-AF65-F5344CB8AC3E}">
        <p14:creationId xmlns:p14="http://schemas.microsoft.com/office/powerpoint/2010/main" val="140112577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3600" y="1206500"/>
            <a:ext cx="3884974" cy="461665"/>
          </a:xfrm>
          <a:prstGeom prst="rect">
            <a:avLst/>
          </a:prstGeom>
          <a:noFill/>
        </p:spPr>
        <p:txBody>
          <a:bodyPr wrap="none" rtlCol="0">
            <a:spAutoFit/>
          </a:bodyPr>
          <a:lstStyle/>
          <a:p>
            <a:r>
              <a:rPr lang="en-US" sz="2400" dirty="0"/>
              <a:t>http://</a:t>
            </a:r>
            <a:r>
              <a:rPr lang="en-US" sz="2400" dirty="0" smtClean="0"/>
              <a:t>software-</a:t>
            </a:r>
            <a:r>
              <a:rPr lang="en-US" sz="2400" dirty="0" err="1" smtClean="0"/>
              <a:t>carpentry.org</a:t>
            </a:r>
            <a:r>
              <a:rPr lang="en-US" sz="2400" dirty="0" smtClean="0"/>
              <a:t>/</a:t>
            </a:r>
            <a:endParaRPr lang="en-US" sz="2400" dirty="0"/>
          </a:p>
        </p:txBody>
      </p:sp>
      <p:pic>
        <p:nvPicPr>
          <p:cNvPr id="4" name="Picture 3"/>
          <p:cNvPicPr>
            <a:picLocks noChangeAspect="1"/>
          </p:cNvPicPr>
          <p:nvPr/>
        </p:nvPicPr>
        <p:blipFill>
          <a:blip r:embed="rId3"/>
          <a:stretch>
            <a:fillRect/>
          </a:stretch>
        </p:blipFill>
        <p:spPr>
          <a:xfrm>
            <a:off x="863600" y="2144162"/>
            <a:ext cx="7656038" cy="4434438"/>
          </a:xfrm>
          <a:prstGeom prst="rect">
            <a:avLst/>
          </a:prstGeom>
        </p:spPr>
      </p:pic>
      <p:sp>
        <p:nvSpPr>
          <p:cNvPr id="5" name="Rectangle 4"/>
          <p:cNvSpPr/>
          <p:nvPr/>
        </p:nvSpPr>
        <p:spPr>
          <a:xfrm>
            <a:off x="0" y="0"/>
            <a:ext cx="9144000" cy="1104663"/>
          </a:xfrm>
          <a:prstGeom prst="rect">
            <a:avLst/>
          </a:prstGeom>
          <a:solidFill>
            <a:schemeClr val="tx1">
              <a:alpha val="5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latin typeface="Helvetica"/>
                <a:cs typeface="Helvetica"/>
              </a:rPr>
              <a:t>Free and Open Source Learning</a:t>
            </a:r>
            <a:endParaRPr lang="en-US" dirty="0">
              <a:latin typeface="Helvetica"/>
              <a:cs typeface="Helvetica"/>
            </a:endParaRPr>
          </a:p>
        </p:txBody>
      </p:sp>
    </p:spTree>
    <p:extLst>
      <p:ext uri="{BB962C8B-B14F-4D97-AF65-F5344CB8AC3E}">
        <p14:creationId xmlns:p14="http://schemas.microsoft.com/office/powerpoint/2010/main" val="16073764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oftware-carpentry.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600" y="241300"/>
            <a:ext cx="7645400" cy="3048000"/>
          </a:xfrm>
          <a:prstGeom prst="rect">
            <a:avLst/>
          </a:prstGeom>
        </p:spPr>
      </p:pic>
      <p:sp>
        <p:nvSpPr>
          <p:cNvPr id="5" name="Rectangle 4"/>
          <p:cNvSpPr/>
          <p:nvPr/>
        </p:nvSpPr>
        <p:spPr>
          <a:xfrm>
            <a:off x="1743415" y="3600559"/>
            <a:ext cx="6160260" cy="584776"/>
          </a:xfrm>
          <a:prstGeom prst="rect">
            <a:avLst/>
          </a:prstGeom>
        </p:spPr>
        <p:txBody>
          <a:bodyPr wrap="none">
            <a:spAutoFit/>
          </a:bodyPr>
          <a:lstStyle/>
          <a:p>
            <a:r>
              <a:rPr lang="en-US" sz="3200" dirty="0">
                <a:latin typeface="Helvetica"/>
                <a:cs typeface="Helvetica"/>
              </a:rPr>
              <a:t>Lab skills for scientific computing</a:t>
            </a:r>
          </a:p>
        </p:txBody>
      </p:sp>
      <p:sp>
        <p:nvSpPr>
          <p:cNvPr id="6" name="Rectangle 5"/>
          <p:cNvSpPr/>
          <p:nvPr/>
        </p:nvSpPr>
        <p:spPr>
          <a:xfrm>
            <a:off x="2149814" y="4419600"/>
            <a:ext cx="4885986" cy="830997"/>
          </a:xfrm>
          <a:prstGeom prst="rect">
            <a:avLst/>
          </a:prstGeom>
        </p:spPr>
        <p:txBody>
          <a:bodyPr wrap="square">
            <a:spAutoFit/>
          </a:bodyPr>
          <a:lstStyle/>
          <a:p>
            <a:r>
              <a:rPr lang="en-US" sz="2400" dirty="0" smtClean="0">
                <a:latin typeface="Helvetica"/>
                <a:cs typeface="Helvetica"/>
              </a:rPr>
              <a:t>“We </a:t>
            </a:r>
            <a:r>
              <a:rPr lang="en-US" sz="2400" dirty="0">
                <a:latin typeface="Helvetica"/>
                <a:cs typeface="Helvetica"/>
              </a:rPr>
              <a:t>save researchers a day a </a:t>
            </a:r>
            <a:r>
              <a:rPr lang="en-US" sz="2400" dirty="0" smtClean="0">
                <a:latin typeface="Helvetica"/>
                <a:cs typeface="Helvetica"/>
              </a:rPr>
              <a:t>week for </a:t>
            </a:r>
            <a:r>
              <a:rPr lang="en-US" sz="2400" dirty="0">
                <a:latin typeface="Helvetica"/>
                <a:cs typeface="Helvetica"/>
              </a:rPr>
              <a:t>the rest of their </a:t>
            </a:r>
            <a:r>
              <a:rPr lang="en-US" sz="2400" dirty="0" smtClean="0">
                <a:latin typeface="Helvetica"/>
                <a:cs typeface="Helvetica"/>
              </a:rPr>
              <a:t>careers”</a:t>
            </a:r>
            <a:endParaRPr lang="en-US" sz="2400" dirty="0">
              <a:latin typeface="Helvetica"/>
              <a:cs typeface="Helvetica"/>
            </a:endParaRPr>
          </a:p>
        </p:txBody>
      </p:sp>
      <p:sp>
        <p:nvSpPr>
          <p:cNvPr id="2" name="TextBox 1"/>
          <p:cNvSpPr txBox="1"/>
          <p:nvPr/>
        </p:nvSpPr>
        <p:spPr>
          <a:xfrm>
            <a:off x="165100" y="6406634"/>
            <a:ext cx="1331051" cy="369332"/>
          </a:xfrm>
          <a:prstGeom prst="rect">
            <a:avLst/>
          </a:prstGeom>
          <a:noFill/>
        </p:spPr>
        <p:txBody>
          <a:bodyPr wrap="none" rtlCol="0">
            <a:spAutoFit/>
          </a:bodyPr>
          <a:lstStyle/>
          <a:p>
            <a:r>
              <a:rPr lang="en-US" dirty="0" smtClean="0"/>
              <a:t>Greg </a:t>
            </a:r>
            <a:r>
              <a:rPr lang="en-US" dirty="0"/>
              <a:t>W</a:t>
            </a:r>
            <a:r>
              <a:rPr lang="en-US" dirty="0" smtClean="0"/>
              <a:t>ilson</a:t>
            </a:r>
            <a:endParaRPr lang="en-US" dirty="0"/>
          </a:p>
        </p:txBody>
      </p:sp>
    </p:spTree>
    <p:extLst>
      <p:ext uri="{BB962C8B-B14F-4D97-AF65-F5344CB8AC3E}">
        <p14:creationId xmlns:p14="http://schemas.microsoft.com/office/powerpoint/2010/main" val="51909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25500" y="2274838"/>
            <a:ext cx="4572000" cy="2062103"/>
          </a:xfrm>
          <a:prstGeom prst="rect">
            <a:avLst/>
          </a:prstGeom>
        </p:spPr>
        <p:txBody>
          <a:bodyPr>
            <a:spAutoFit/>
          </a:bodyPr>
          <a:lstStyle/>
          <a:p>
            <a:pPr marL="457200" indent="-457200">
              <a:buFont typeface="Arial"/>
              <a:buChar char="•"/>
            </a:pPr>
            <a:r>
              <a:rPr lang="en-US" sz="3200" cap="all" dirty="0">
                <a:latin typeface="Helvetica"/>
                <a:cs typeface="Helvetica"/>
              </a:rPr>
              <a:t>Unix shell</a:t>
            </a:r>
          </a:p>
          <a:p>
            <a:pPr marL="457200" indent="-457200">
              <a:buFont typeface="Arial"/>
              <a:buChar char="•"/>
            </a:pPr>
            <a:r>
              <a:rPr lang="en-US" sz="3200" cap="all" dirty="0" err="1">
                <a:latin typeface="Helvetica"/>
                <a:cs typeface="Helvetica"/>
              </a:rPr>
              <a:t>Git</a:t>
            </a:r>
            <a:r>
              <a:rPr lang="en-US" sz="3200" cap="all" dirty="0">
                <a:latin typeface="Helvetica"/>
                <a:cs typeface="Helvetica"/>
              </a:rPr>
              <a:t> / </a:t>
            </a:r>
            <a:r>
              <a:rPr lang="en-US" sz="3200" cap="all" dirty="0" err="1">
                <a:latin typeface="Helvetica"/>
                <a:cs typeface="Helvetica"/>
              </a:rPr>
              <a:t>GitHub</a:t>
            </a:r>
            <a:endParaRPr lang="en-US" sz="3200" cap="all" dirty="0">
              <a:latin typeface="Helvetica"/>
              <a:cs typeface="Helvetica"/>
            </a:endParaRPr>
          </a:p>
          <a:p>
            <a:pPr marL="457200" indent="-457200">
              <a:buFont typeface="Arial"/>
              <a:buChar char="•"/>
            </a:pPr>
            <a:r>
              <a:rPr lang="en-US" sz="3200" cap="all" dirty="0">
                <a:latin typeface="Helvetica"/>
                <a:cs typeface="Helvetica"/>
              </a:rPr>
              <a:t>Python (or R)</a:t>
            </a:r>
          </a:p>
          <a:p>
            <a:pPr marL="457200" indent="-457200">
              <a:buFont typeface="Arial"/>
              <a:buChar char="•"/>
            </a:pPr>
            <a:r>
              <a:rPr lang="en-US" sz="3200" cap="all" dirty="0" smtClean="0">
                <a:latin typeface="Helvetica"/>
                <a:cs typeface="Helvetica"/>
              </a:rPr>
              <a:t>SQL</a:t>
            </a:r>
            <a:endParaRPr lang="en-US" sz="3200" cap="all" dirty="0">
              <a:latin typeface="Helvetica"/>
              <a:cs typeface="Helvetica"/>
            </a:endParaRPr>
          </a:p>
        </p:txBody>
      </p:sp>
      <p:sp>
        <p:nvSpPr>
          <p:cNvPr id="5" name="Rectangle 4"/>
          <p:cNvSpPr/>
          <p:nvPr/>
        </p:nvSpPr>
        <p:spPr>
          <a:xfrm>
            <a:off x="4572000" y="2274838"/>
            <a:ext cx="4572000" cy="2062103"/>
          </a:xfrm>
          <a:prstGeom prst="rect">
            <a:avLst/>
          </a:prstGeom>
        </p:spPr>
        <p:txBody>
          <a:bodyPr>
            <a:spAutoFit/>
          </a:bodyPr>
          <a:lstStyle/>
          <a:p>
            <a:r>
              <a:rPr lang="en-US" sz="3200" dirty="0">
                <a:latin typeface="Helvetica"/>
                <a:cs typeface="Helvetica"/>
              </a:rPr>
              <a:t>task automation</a:t>
            </a:r>
          </a:p>
          <a:p>
            <a:r>
              <a:rPr lang="en-US" sz="3200" dirty="0">
                <a:latin typeface="Helvetica"/>
                <a:cs typeface="Helvetica"/>
              </a:rPr>
              <a:t>tracking and sharing</a:t>
            </a:r>
          </a:p>
          <a:p>
            <a:r>
              <a:rPr lang="en-US" sz="3200" dirty="0">
                <a:latin typeface="Helvetica"/>
                <a:cs typeface="Helvetica"/>
              </a:rPr>
              <a:t>modularization</a:t>
            </a:r>
          </a:p>
          <a:p>
            <a:r>
              <a:rPr lang="en-US" sz="3200" dirty="0">
                <a:latin typeface="Helvetica"/>
                <a:cs typeface="Helvetica"/>
              </a:rPr>
              <a:t>structured data</a:t>
            </a:r>
          </a:p>
        </p:txBody>
      </p:sp>
      <p:sp>
        <p:nvSpPr>
          <p:cNvPr id="6" name="TextBox 5"/>
          <p:cNvSpPr txBox="1"/>
          <p:nvPr/>
        </p:nvSpPr>
        <p:spPr>
          <a:xfrm>
            <a:off x="165100" y="6406634"/>
            <a:ext cx="1331051" cy="369332"/>
          </a:xfrm>
          <a:prstGeom prst="rect">
            <a:avLst/>
          </a:prstGeom>
          <a:noFill/>
        </p:spPr>
        <p:txBody>
          <a:bodyPr wrap="none" rtlCol="0">
            <a:spAutoFit/>
          </a:bodyPr>
          <a:lstStyle/>
          <a:p>
            <a:r>
              <a:rPr lang="en-US" dirty="0" smtClean="0"/>
              <a:t>Greg </a:t>
            </a:r>
            <a:r>
              <a:rPr lang="en-US" dirty="0"/>
              <a:t>W</a:t>
            </a:r>
            <a:r>
              <a:rPr lang="en-US" dirty="0" smtClean="0"/>
              <a:t>ilson</a:t>
            </a:r>
            <a:endParaRPr lang="en-US" dirty="0"/>
          </a:p>
        </p:txBody>
      </p:sp>
      <p:sp>
        <p:nvSpPr>
          <p:cNvPr id="7" name="Rectangle 6"/>
          <p:cNvSpPr/>
          <p:nvPr/>
        </p:nvSpPr>
        <p:spPr>
          <a:xfrm>
            <a:off x="0" y="0"/>
            <a:ext cx="9144000" cy="1104663"/>
          </a:xfrm>
          <a:prstGeom prst="rect">
            <a:avLst/>
          </a:prstGeom>
          <a:solidFill>
            <a:schemeClr val="tx1">
              <a:alpha val="5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latin typeface="Helvetica"/>
                <a:cs typeface="Helvetica"/>
              </a:rPr>
              <a:t>A Core </a:t>
            </a:r>
            <a:r>
              <a:rPr lang="en-US" sz="3600" dirty="0">
                <a:latin typeface="Helvetica"/>
                <a:cs typeface="Helvetica"/>
              </a:rPr>
              <a:t>C</a:t>
            </a:r>
            <a:r>
              <a:rPr lang="en-US" sz="3600" dirty="0" smtClean="0">
                <a:latin typeface="Helvetica"/>
                <a:cs typeface="Helvetica"/>
              </a:rPr>
              <a:t>ourse</a:t>
            </a:r>
          </a:p>
          <a:p>
            <a:pPr algn="ctr"/>
            <a:r>
              <a:rPr lang="en-US" dirty="0" smtClean="0">
                <a:latin typeface="Helvetica"/>
                <a:cs typeface="Helvetica"/>
              </a:rPr>
              <a:t>Open source lessons in scientific computing</a:t>
            </a:r>
            <a:endParaRPr lang="en-US" dirty="0">
              <a:latin typeface="Helvetica"/>
              <a:cs typeface="Helvetica"/>
            </a:endParaRPr>
          </a:p>
        </p:txBody>
      </p:sp>
    </p:spTree>
    <p:extLst>
      <p:ext uri="{BB962C8B-B14F-4D97-AF65-F5344CB8AC3E}">
        <p14:creationId xmlns:p14="http://schemas.microsoft.com/office/powerpoint/2010/main" val="6542761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revious-bootcamps.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886460"/>
            <a:ext cx="9144000" cy="5059680"/>
          </a:xfrm>
          <a:prstGeom prst="rect">
            <a:avLst/>
          </a:prstGeom>
        </p:spPr>
      </p:pic>
      <p:sp>
        <p:nvSpPr>
          <p:cNvPr id="3" name="TextBox 2"/>
          <p:cNvSpPr txBox="1"/>
          <p:nvPr/>
        </p:nvSpPr>
        <p:spPr>
          <a:xfrm>
            <a:off x="165100" y="6406634"/>
            <a:ext cx="1331051" cy="369332"/>
          </a:xfrm>
          <a:prstGeom prst="rect">
            <a:avLst/>
          </a:prstGeom>
          <a:noFill/>
        </p:spPr>
        <p:txBody>
          <a:bodyPr wrap="none" rtlCol="0">
            <a:spAutoFit/>
          </a:bodyPr>
          <a:lstStyle/>
          <a:p>
            <a:r>
              <a:rPr lang="en-US" dirty="0" smtClean="0"/>
              <a:t>Greg </a:t>
            </a:r>
            <a:r>
              <a:rPr lang="en-US" dirty="0"/>
              <a:t>W</a:t>
            </a:r>
            <a:r>
              <a:rPr lang="en-US" dirty="0" smtClean="0"/>
              <a:t>ilson</a:t>
            </a:r>
            <a:endParaRPr lang="en-US" dirty="0"/>
          </a:p>
        </p:txBody>
      </p:sp>
    </p:spTree>
    <p:extLst>
      <p:ext uri="{BB962C8B-B14F-4D97-AF65-F5344CB8AC3E}">
        <p14:creationId xmlns:p14="http://schemas.microsoft.com/office/powerpoint/2010/main" val="10151683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28700" y="1673136"/>
            <a:ext cx="6972300" cy="2308324"/>
          </a:xfrm>
          <a:prstGeom prst="rect">
            <a:avLst/>
          </a:prstGeom>
        </p:spPr>
        <p:txBody>
          <a:bodyPr wrap="square">
            <a:spAutoFit/>
          </a:bodyPr>
          <a:lstStyle/>
          <a:p>
            <a:r>
              <a:rPr lang="en-US" sz="3600" dirty="0">
                <a:latin typeface="Helvetica"/>
                <a:cs typeface="Helvetica"/>
              </a:rPr>
              <a:t>Lesson </a:t>
            </a:r>
            <a:r>
              <a:rPr lang="en-US" sz="3600" dirty="0" smtClean="0">
                <a:latin typeface="Helvetica"/>
                <a:cs typeface="Helvetica"/>
              </a:rPr>
              <a:t>1</a:t>
            </a:r>
            <a:r>
              <a:rPr lang="en-US" sz="3600" dirty="0">
                <a:latin typeface="Helvetica"/>
                <a:cs typeface="Helvetica"/>
              </a:rPr>
              <a:t>:</a:t>
            </a:r>
          </a:p>
          <a:p>
            <a:r>
              <a:rPr lang="en-US" sz="3600" dirty="0">
                <a:latin typeface="Helvetica"/>
                <a:cs typeface="Helvetica"/>
              </a:rPr>
              <a:t>Most scientists think of </a:t>
            </a:r>
            <a:r>
              <a:rPr lang="en-US" sz="3600" dirty="0" smtClean="0">
                <a:latin typeface="Helvetica"/>
                <a:cs typeface="Helvetica"/>
              </a:rPr>
              <a:t>programming as </a:t>
            </a:r>
            <a:r>
              <a:rPr lang="en-US" sz="3600" dirty="0">
                <a:latin typeface="Helvetica"/>
                <a:cs typeface="Helvetica"/>
              </a:rPr>
              <a:t>a tax they have to </a:t>
            </a:r>
            <a:r>
              <a:rPr lang="en-US" sz="3600" dirty="0" smtClean="0">
                <a:latin typeface="Helvetica"/>
                <a:cs typeface="Helvetica"/>
              </a:rPr>
              <a:t>pay in </a:t>
            </a:r>
            <a:r>
              <a:rPr lang="en-US" sz="3600" dirty="0">
                <a:latin typeface="Helvetica"/>
                <a:cs typeface="Helvetica"/>
              </a:rPr>
              <a:t>order to do science.</a:t>
            </a:r>
          </a:p>
        </p:txBody>
      </p:sp>
      <p:sp>
        <p:nvSpPr>
          <p:cNvPr id="3" name="TextBox 2"/>
          <p:cNvSpPr txBox="1"/>
          <p:nvPr/>
        </p:nvSpPr>
        <p:spPr>
          <a:xfrm>
            <a:off x="165100" y="6406634"/>
            <a:ext cx="1331051" cy="369332"/>
          </a:xfrm>
          <a:prstGeom prst="rect">
            <a:avLst/>
          </a:prstGeom>
          <a:noFill/>
        </p:spPr>
        <p:txBody>
          <a:bodyPr wrap="none" rtlCol="0">
            <a:spAutoFit/>
          </a:bodyPr>
          <a:lstStyle/>
          <a:p>
            <a:r>
              <a:rPr lang="en-US" dirty="0" smtClean="0"/>
              <a:t>Greg </a:t>
            </a:r>
            <a:r>
              <a:rPr lang="en-US" dirty="0"/>
              <a:t>W</a:t>
            </a:r>
            <a:r>
              <a:rPr lang="en-US" dirty="0" smtClean="0"/>
              <a:t>ilson</a:t>
            </a:r>
            <a:endParaRPr lang="en-US" dirty="0"/>
          </a:p>
        </p:txBody>
      </p:sp>
      <p:sp>
        <p:nvSpPr>
          <p:cNvPr id="5" name="Rectangle 4"/>
          <p:cNvSpPr/>
          <p:nvPr/>
        </p:nvSpPr>
        <p:spPr>
          <a:xfrm>
            <a:off x="0" y="0"/>
            <a:ext cx="9144000" cy="1104663"/>
          </a:xfrm>
          <a:prstGeom prst="rect">
            <a:avLst/>
          </a:prstGeom>
          <a:solidFill>
            <a:schemeClr val="tx1">
              <a:alpha val="5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latin typeface="Helvetica"/>
                <a:cs typeface="Helvetica"/>
              </a:rPr>
              <a:t>Lessons Learned</a:t>
            </a:r>
          </a:p>
          <a:p>
            <a:pPr algn="ctr"/>
            <a:r>
              <a:rPr lang="en-US" dirty="0" smtClean="0">
                <a:latin typeface="Helvetica"/>
                <a:cs typeface="Helvetica"/>
              </a:rPr>
              <a:t>Teaching scientists to compute</a:t>
            </a:r>
            <a:endParaRPr lang="en-US" dirty="0">
              <a:latin typeface="Helvetica"/>
              <a:cs typeface="Helvetica"/>
            </a:endParaRPr>
          </a:p>
        </p:txBody>
      </p:sp>
    </p:spTree>
    <p:extLst>
      <p:ext uri="{BB962C8B-B14F-4D97-AF65-F5344CB8AC3E}">
        <p14:creationId xmlns:p14="http://schemas.microsoft.com/office/powerpoint/2010/main" val="10349182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84300" y="1721535"/>
            <a:ext cx="4572000" cy="1200329"/>
          </a:xfrm>
          <a:prstGeom prst="rect">
            <a:avLst/>
          </a:prstGeom>
        </p:spPr>
        <p:txBody>
          <a:bodyPr>
            <a:spAutoFit/>
          </a:bodyPr>
          <a:lstStyle/>
          <a:p>
            <a:r>
              <a:rPr lang="en-US" sz="3600" dirty="0">
                <a:latin typeface="Helvetica"/>
                <a:cs typeface="Helvetica"/>
              </a:rPr>
              <a:t>Lesson </a:t>
            </a:r>
            <a:r>
              <a:rPr lang="en-US" sz="3600" dirty="0" smtClean="0">
                <a:latin typeface="Helvetica"/>
                <a:cs typeface="Helvetica"/>
              </a:rPr>
              <a:t>2</a:t>
            </a:r>
            <a:r>
              <a:rPr lang="en-US" sz="3600" dirty="0">
                <a:latin typeface="Helvetica"/>
                <a:cs typeface="Helvetica"/>
              </a:rPr>
              <a:t>:</a:t>
            </a:r>
          </a:p>
          <a:p>
            <a:r>
              <a:rPr lang="en-US" sz="3600" dirty="0">
                <a:latin typeface="Helvetica"/>
                <a:cs typeface="Helvetica"/>
              </a:rPr>
              <a:t>The curriculum is full</a:t>
            </a:r>
            <a:r>
              <a:rPr lang="en-US" dirty="0"/>
              <a:t>.</a:t>
            </a:r>
          </a:p>
        </p:txBody>
      </p:sp>
      <p:sp>
        <p:nvSpPr>
          <p:cNvPr id="5" name="Rectangle 4"/>
          <p:cNvSpPr/>
          <p:nvPr/>
        </p:nvSpPr>
        <p:spPr>
          <a:xfrm>
            <a:off x="1485900" y="3437572"/>
            <a:ext cx="3581216" cy="369332"/>
          </a:xfrm>
          <a:prstGeom prst="rect">
            <a:avLst/>
          </a:prstGeom>
        </p:spPr>
        <p:txBody>
          <a:bodyPr wrap="none">
            <a:spAutoFit/>
          </a:bodyPr>
          <a:lstStyle/>
          <a:p>
            <a:r>
              <a:rPr lang="en-US" dirty="0"/>
              <a:t>f1000research.com/articles/3-62/v1</a:t>
            </a:r>
          </a:p>
        </p:txBody>
      </p:sp>
      <p:sp>
        <p:nvSpPr>
          <p:cNvPr id="6" name="TextBox 5"/>
          <p:cNvSpPr txBox="1"/>
          <p:nvPr/>
        </p:nvSpPr>
        <p:spPr>
          <a:xfrm>
            <a:off x="165100" y="6406634"/>
            <a:ext cx="1331051" cy="369332"/>
          </a:xfrm>
          <a:prstGeom prst="rect">
            <a:avLst/>
          </a:prstGeom>
          <a:noFill/>
        </p:spPr>
        <p:txBody>
          <a:bodyPr wrap="none" rtlCol="0">
            <a:spAutoFit/>
          </a:bodyPr>
          <a:lstStyle/>
          <a:p>
            <a:r>
              <a:rPr lang="en-US" dirty="0" smtClean="0"/>
              <a:t>Greg </a:t>
            </a:r>
            <a:r>
              <a:rPr lang="en-US" dirty="0"/>
              <a:t>W</a:t>
            </a:r>
            <a:r>
              <a:rPr lang="en-US" dirty="0" smtClean="0"/>
              <a:t>ilson</a:t>
            </a:r>
            <a:endParaRPr lang="en-US" dirty="0"/>
          </a:p>
        </p:txBody>
      </p:sp>
      <p:sp>
        <p:nvSpPr>
          <p:cNvPr id="7" name="Rectangle 6"/>
          <p:cNvSpPr/>
          <p:nvPr/>
        </p:nvSpPr>
        <p:spPr>
          <a:xfrm>
            <a:off x="0" y="0"/>
            <a:ext cx="9144000" cy="1104663"/>
          </a:xfrm>
          <a:prstGeom prst="rect">
            <a:avLst/>
          </a:prstGeom>
          <a:solidFill>
            <a:schemeClr val="tx1">
              <a:alpha val="5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latin typeface="Helvetica"/>
                <a:cs typeface="Helvetica"/>
              </a:rPr>
              <a:t>Lessons Learned</a:t>
            </a:r>
          </a:p>
          <a:p>
            <a:pPr algn="ctr"/>
            <a:r>
              <a:rPr lang="en-US" dirty="0" smtClean="0">
                <a:latin typeface="Helvetica"/>
                <a:cs typeface="Helvetica"/>
              </a:rPr>
              <a:t>Teaching scientists to compute</a:t>
            </a:r>
            <a:endParaRPr lang="en-US" dirty="0">
              <a:latin typeface="Helvetica"/>
              <a:cs typeface="Helvetica"/>
            </a:endParaRPr>
          </a:p>
        </p:txBody>
      </p:sp>
    </p:spTree>
    <p:extLst>
      <p:ext uri="{BB962C8B-B14F-4D97-AF65-F5344CB8AC3E}">
        <p14:creationId xmlns:p14="http://schemas.microsoft.com/office/powerpoint/2010/main" val="11582785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96151" y="1810435"/>
            <a:ext cx="6377849" cy="1569660"/>
          </a:xfrm>
          <a:prstGeom prst="rect">
            <a:avLst/>
          </a:prstGeom>
        </p:spPr>
        <p:txBody>
          <a:bodyPr wrap="square">
            <a:spAutoFit/>
          </a:bodyPr>
          <a:lstStyle/>
          <a:p>
            <a:r>
              <a:rPr lang="en-US" sz="3200" dirty="0" smtClean="0">
                <a:latin typeface="Helvetica"/>
                <a:cs typeface="Helvetica"/>
              </a:rPr>
              <a:t>Lesson 3:</a:t>
            </a:r>
          </a:p>
          <a:p>
            <a:r>
              <a:rPr lang="en-US" sz="3200" dirty="0" smtClean="0">
                <a:latin typeface="Helvetica"/>
                <a:cs typeface="Helvetica"/>
              </a:rPr>
              <a:t>We </a:t>
            </a:r>
            <a:r>
              <a:rPr lang="en-US" sz="3200" dirty="0">
                <a:latin typeface="Helvetica"/>
                <a:cs typeface="Helvetica"/>
              </a:rPr>
              <a:t>know a lot about how people </a:t>
            </a:r>
            <a:r>
              <a:rPr lang="en-US" sz="3200" dirty="0" smtClean="0">
                <a:latin typeface="Helvetica"/>
                <a:cs typeface="Helvetica"/>
              </a:rPr>
              <a:t>learn and </a:t>
            </a:r>
            <a:r>
              <a:rPr lang="en-US" sz="3200" dirty="0">
                <a:latin typeface="Helvetica"/>
                <a:cs typeface="Helvetica"/>
              </a:rPr>
              <a:t>how to teach </a:t>
            </a:r>
            <a:r>
              <a:rPr lang="en-US" sz="3200" dirty="0" smtClean="0">
                <a:latin typeface="Helvetica"/>
                <a:cs typeface="Helvetica"/>
              </a:rPr>
              <a:t>them.</a:t>
            </a:r>
            <a:endParaRPr lang="en-US" sz="3200" dirty="0">
              <a:latin typeface="Helvetica"/>
              <a:cs typeface="Helvetica"/>
            </a:endParaRPr>
          </a:p>
        </p:txBody>
      </p:sp>
      <p:sp>
        <p:nvSpPr>
          <p:cNvPr id="3" name="TextBox 2"/>
          <p:cNvSpPr txBox="1"/>
          <p:nvPr/>
        </p:nvSpPr>
        <p:spPr>
          <a:xfrm>
            <a:off x="165100" y="6406634"/>
            <a:ext cx="1331051" cy="369332"/>
          </a:xfrm>
          <a:prstGeom prst="rect">
            <a:avLst/>
          </a:prstGeom>
          <a:noFill/>
        </p:spPr>
        <p:txBody>
          <a:bodyPr wrap="none" rtlCol="0">
            <a:spAutoFit/>
          </a:bodyPr>
          <a:lstStyle/>
          <a:p>
            <a:r>
              <a:rPr lang="en-US" dirty="0" smtClean="0"/>
              <a:t>Greg </a:t>
            </a:r>
            <a:r>
              <a:rPr lang="en-US" dirty="0"/>
              <a:t>W</a:t>
            </a:r>
            <a:r>
              <a:rPr lang="en-US" dirty="0" smtClean="0"/>
              <a:t>ilson</a:t>
            </a:r>
            <a:endParaRPr lang="en-US" dirty="0"/>
          </a:p>
        </p:txBody>
      </p:sp>
      <p:sp>
        <p:nvSpPr>
          <p:cNvPr id="5" name="Rectangle 4"/>
          <p:cNvSpPr/>
          <p:nvPr/>
        </p:nvSpPr>
        <p:spPr>
          <a:xfrm>
            <a:off x="0" y="0"/>
            <a:ext cx="9144000" cy="1104663"/>
          </a:xfrm>
          <a:prstGeom prst="rect">
            <a:avLst/>
          </a:prstGeom>
          <a:solidFill>
            <a:schemeClr val="tx1">
              <a:alpha val="5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latin typeface="Helvetica"/>
                <a:cs typeface="Helvetica"/>
              </a:rPr>
              <a:t>Lessons Learned</a:t>
            </a:r>
          </a:p>
          <a:p>
            <a:pPr algn="ctr"/>
            <a:r>
              <a:rPr lang="en-US" dirty="0" smtClean="0">
                <a:latin typeface="Helvetica"/>
                <a:cs typeface="Helvetica"/>
              </a:rPr>
              <a:t>Teaching scientists to compute</a:t>
            </a:r>
            <a:endParaRPr lang="en-US" dirty="0">
              <a:latin typeface="Helvetica"/>
              <a:cs typeface="Helvetica"/>
            </a:endParaRPr>
          </a:p>
        </p:txBody>
      </p:sp>
    </p:spTree>
    <p:extLst>
      <p:ext uri="{BB962C8B-B14F-4D97-AF65-F5344CB8AC3E}">
        <p14:creationId xmlns:p14="http://schemas.microsoft.com/office/powerpoint/2010/main" val="94798154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roxy.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3800" y="1460500"/>
            <a:ext cx="5054600" cy="5054600"/>
          </a:xfrm>
          <a:prstGeom prst="rect">
            <a:avLst/>
          </a:prstGeom>
        </p:spPr>
      </p:pic>
      <p:sp>
        <p:nvSpPr>
          <p:cNvPr id="3" name="TextBox 2"/>
          <p:cNvSpPr txBox="1"/>
          <p:nvPr/>
        </p:nvSpPr>
        <p:spPr>
          <a:xfrm>
            <a:off x="165100" y="6406634"/>
            <a:ext cx="1331051" cy="369332"/>
          </a:xfrm>
          <a:prstGeom prst="rect">
            <a:avLst/>
          </a:prstGeom>
          <a:noFill/>
        </p:spPr>
        <p:txBody>
          <a:bodyPr wrap="none" rtlCol="0">
            <a:spAutoFit/>
          </a:bodyPr>
          <a:lstStyle/>
          <a:p>
            <a:r>
              <a:rPr lang="en-US" dirty="0" smtClean="0"/>
              <a:t>Greg </a:t>
            </a:r>
            <a:r>
              <a:rPr lang="en-US" dirty="0"/>
              <a:t>W</a:t>
            </a:r>
            <a:r>
              <a:rPr lang="en-US" dirty="0" smtClean="0"/>
              <a:t>ilson</a:t>
            </a:r>
            <a:endParaRPr lang="en-US" dirty="0"/>
          </a:p>
        </p:txBody>
      </p:sp>
      <p:sp>
        <p:nvSpPr>
          <p:cNvPr id="5" name="Rectangle 4"/>
          <p:cNvSpPr/>
          <p:nvPr/>
        </p:nvSpPr>
        <p:spPr>
          <a:xfrm>
            <a:off x="0" y="0"/>
            <a:ext cx="9144000" cy="1104663"/>
          </a:xfrm>
          <a:prstGeom prst="rect">
            <a:avLst/>
          </a:prstGeom>
          <a:solidFill>
            <a:schemeClr val="tx1">
              <a:alpha val="5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latin typeface="Helvetica"/>
                <a:cs typeface="Helvetica"/>
              </a:rPr>
              <a:t>Background reading for trainers</a:t>
            </a:r>
          </a:p>
        </p:txBody>
      </p:sp>
    </p:spTree>
    <p:extLst>
      <p:ext uri="{BB962C8B-B14F-4D97-AF65-F5344CB8AC3E}">
        <p14:creationId xmlns:p14="http://schemas.microsoft.com/office/powerpoint/2010/main" val="2087681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2737" y="1247270"/>
            <a:ext cx="9459913" cy="5016757"/>
          </a:xfrm>
          <a:prstGeom prst="rect">
            <a:avLst/>
          </a:prstGeom>
        </p:spPr>
        <p:txBody>
          <a:bodyPr wrap="square">
            <a:spAutoFit/>
          </a:bodyPr>
          <a:lstStyle/>
          <a:p>
            <a:r>
              <a:rPr lang="en-US" sz="3200" i="1" dirty="0"/>
              <a:t>http://</a:t>
            </a:r>
            <a:r>
              <a:rPr lang="en-US" sz="3200" i="1" dirty="0" err="1"/>
              <a:t>tinyurl.com</a:t>
            </a:r>
            <a:r>
              <a:rPr lang="en-US" sz="3200" i="1" dirty="0"/>
              <a:t>/</a:t>
            </a:r>
            <a:r>
              <a:rPr lang="en-US" sz="3200" i="1" dirty="0" err="1"/>
              <a:t>hattie</a:t>
            </a:r>
            <a:r>
              <a:rPr lang="en-US" sz="3200" i="1" dirty="0"/>
              <a:t>-effect-sizes</a:t>
            </a:r>
          </a:p>
          <a:p>
            <a:r>
              <a:rPr lang="en-US" sz="3200" dirty="0"/>
              <a:t>Shifting schools:	</a:t>
            </a:r>
            <a:r>
              <a:rPr lang="en-US" sz="3200" dirty="0" smtClean="0"/>
              <a:t>                                   </a:t>
            </a:r>
            <a:r>
              <a:rPr lang="en-US" sz="3200" dirty="0" smtClean="0"/>
              <a:t>-0.34</a:t>
            </a:r>
            <a:endParaRPr lang="en-US" sz="3200" dirty="0"/>
          </a:p>
          <a:p>
            <a:r>
              <a:rPr lang="en-US" sz="3200" dirty="0"/>
              <a:t>Web-based learning:		</a:t>
            </a:r>
            <a:r>
              <a:rPr lang="en-US" sz="3200" dirty="0" smtClean="0"/>
              <a:t>                        </a:t>
            </a:r>
            <a:r>
              <a:rPr lang="en-US" sz="3200" dirty="0" smtClean="0"/>
              <a:t>0.09</a:t>
            </a:r>
            <a:endParaRPr lang="en-US" sz="3200" dirty="0"/>
          </a:p>
          <a:p>
            <a:r>
              <a:rPr lang="en-US" sz="3200" dirty="0"/>
              <a:t>Teacher subject matter knowledge:		</a:t>
            </a:r>
            <a:r>
              <a:rPr lang="en-US" sz="3200" dirty="0" smtClean="0"/>
              <a:t>   </a:t>
            </a:r>
            <a:r>
              <a:rPr lang="en-US" sz="3200" dirty="0" smtClean="0"/>
              <a:t> 0.12</a:t>
            </a:r>
            <a:endParaRPr lang="en-US" sz="3200" dirty="0"/>
          </a:p>
          <a:p>
            <a:r>
              <a:rPr lang="en-US" sz="3200" dirty="0"/>
              <a:t>Class size:		</a:t>
            </a:r>
            <a:r>
              <a:rPr lang="en-US" sz="3200" dirty="0" smtClean="0"/>
              <a:t>                                        </a:t>
            </a:r>
            <a:r>
              <a:rPr lang="en-US" sz="3200" dirty="0" smtClean="0"/>
              <a:t>0.21</a:t>
            </a:r>
            <a:endParaRPr lang="en-US" sz="3200" dirty="0"/>
          </a:p>
          <a:p>
            <a:r>
              <a:rPr lang="en-US" sz="3200" dirty="0"/>
              <a:t>Motivation:		</a:t>
            </a:r>
            <a:r>
              <a:rPr lang="en-US" sz="3200" dirty="0" smtClean="0"/>
              <a:t>                                    </a:t>
            </a:r>
            <a:r>
              <a:rPr lang="en-US" sz="3200" dirty="0" smtClean="0"/>
              <a:t>0.48</a:t>
            </a:r>
            <a:endParaRPr lang="en-US" sz="3200" dirty="0"/>
          </a:p>
          <a:p>
            <a:r>
              <a:rPr lang="en-US" sz="3200" dirty="0"/>
              <a:t>Concept mapping:		</a:t>
            </a:r>
            <a:r>
              <a:rPr lang="en-US" sz="3200" dirty="0" smtClean="0"/>
              <a:t>                            </a:t>
            </a:r>
            <a:r>
              <a:rPr lang="en-US" sz="3200" dirty="0" smtClean="0"/>
              <a:t>0.52</a:t>
            </a:r>
            <a:endParaRPr lang="en-US" sz="3200" dirty="0"/>
          </a:p>
          <a:p>
            <a:r>
              <a:rPr lang="en-US" sz="3200" dirty="0"/>
              <a:t>Peer tutoring:		</a:t>
            </a:r>
            <a:r>
              <a:rPr lang="en-US" sz="3200" dirty="0" smtClean="0"/>
              <a:t>                                    </a:t>
            </a:r>
            <a:r>
              <a:rPr lang="en-US" sz="3200" dirty="0" smtClean="0"/>
              <a:t>0.55</a:t>
            </a:r>
            <a:endParaRPr lang="en-US" sz="3200" dirty="0"/>
          </a:p>
          <a:p>
            <a:r>
              <a:rPr lang="en-US" sz="3200" dirty="0"/>
              <a:t>Formative evaluation for teachers:		</a:t>
            </a:r>
            <a:r>
              <a:rPr lang="en-US" sz="3200" dirty="0" smtClean="0"/>
              <a:t>  </a:t>
            </a:r>
            <a:r>
              <a:rPr lang="en-US" sz="3200" dirty="0" smtClean="0"/>
              <a:t> 0.70</a:t>
            </a:r>
            <a:endParaRPr lang="en-US" sz="3200" dirty="0"/>
          </a:p>
          <a:p>
            <a:r>
              <a:rPr lang="en-US" sz="3200" dirty="0"/>
              <a:t>Absence of disruptive students:		</a:t>
            </a:r>
            <a:r>
              <a:rPr lang="en-US" sz="3200" dirty="0" smtClean="0"/>
              <a:t>       </a:t>
            </a:r>
            <a:r>
              <a:rPr lang="en-US" sz="3200" dirty="0" smtClean="0"/>
              <a:t>0.86</a:t>
            </a:r>
            <a:endParaRPr lang="en-US" sz="3200" dirty="0"/>
          </a:p>
        </p:txBody>
      </p:sp>
      <p:sp>
        <p:nvSpPr>
          <p:cNvPr id="3" name="TextBox 2"/>
          <p:cNvSpPr txBox="1"/>
          <p:nvPr/>
        </p:nvSpPr>
        <p:spPr>
          <a:xfrm>
            <a:off x="165100" y="6406634"/>
            <a:ext cx="1331051" cy="369332"/>
          </a:xfrm>
          <a:prstGeom prst="rect">
            <a:avLst/>
          </a:prstGeom>
          <a:noFill/>
        </p:spPr>
        <p:txBody>
          <a:bodyPr wrap="none" rtlCol="0">
            <a:spAutoFit/>
          </a:bodyPr>
          <a:lstStyle/>
          <a:p>
            <a:r>
              <a:rPr lang="en-US" dirty="0" smtClean="0"/>
              <a:t>Greg </a:t>
            </a:r>
            <a:r>
              <a:rPr lang="en-US" dirty="0"/>
              <a:t>W</a:t>
            </a:r>
            <a:r>
              <a:rPr lang="en-US" dirty="0" smtClean="0"/>
              <a:t>ilson</a:t>
            </a:r>
            <a:endParaRPr lang="en-US" dirty="0"/>
          </a:p>
        </p:txBody>
      </p:sp>
      <p:sp>
        <p:nvSpPr>
          <p:cNvPr id="5" name="Rectangle 4"/>
          <p:cNvSpPr/>
          <p:nvPr/>
        </p:nvSpPr>
        <p:spPr>
          <a:xfrm>
            <a:off x="0" y="0"/>
            <a:ext cx="9144000" cy="1104663"/>
          </a:xfrm>
          <a:prstGeom prst="rect">
            <a:avLst/>
          </a:prstGeom>
          <a:solidFill>
            <a:schemeClr val="tx1">
              <a:alpha val="52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dirty="0" smtClean="0">
                <a:latin typeface="Helvetica"/>
                <a:cs typeface="Helvetica"/>
              </a:rPr>
              <a:t>What affects learning?</a:t>
            </a:r>
          </a:p>
          <a:p>
            <a:pPr algn="ctr"/>
            <a:r>
              <a:rPr lang="en-US" dirty="0" smtClean="0">
                <a:latin typeface="Helvetica"/>
                <a:cs typeface="Helvetica"/>
              </a:rPr>
              <a:t>Effect on teaching/learning speed of classes</a:t>
            </a:r>
            <a:endParaRPr lang="en-US" dirty="0">
              <a:latin typeface="Helvetica"/>
              <a:cs typeface="Helvetica"/>
            </a:endParaRPr>
          </a:p>
        </p:txBody>
      </p:sp>
    </p:spTree>
    <p:extLst>
      <p:ext uri="{BB962C8B-B14F-4D97-AF65-F5344CB8AC3E}">
        <p14:creationId xmlns:p14="http://schemas.microsoft.com/office/powerpoint/2010/main" val="820327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Theme">
  <a:themeElements>
    <a:clrScheme name="Custom 1">
      <a:dk1>
        <a:srgbClr val="03317B"/>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82</TotalTime>
  <Words>1792</Words>
  <Application>Microsoft Macintosh PowerPoint</Application>
  <PresentationFormat>On-screen Show (4:3)</PresentationFormat>
  <Paragraphs>140</Paragraphs>
  <Slides>11</Slides>
  <Notes>11</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Calibri</vt:lpstr>
      <vt:lpstr>Futura</vt:lpstr>
      <vt:lpstr>Futura Condensed</vt:lpstr>
      <vt:lpstr>Gill Sans MT</vt:lpstr>
      <vt:lpstr>Helvetica</vt:lpstr>
      <vt:lpstr>Arial</vt:lpstr>
      <vt:lpstr>Default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 MacLean</dc:creator>
  <cp:lastModifiedBy>Dan MacLean</cp:lastModifiedBy>
  <cp:revision>8</cp:revision>
  <dcterms:created xsi:type="dcterms:W3CDTF">2016-07-01T16:06:39Z</dcterms:created>
  <dcterms:modified xsi:type="dcterms:W3CDTF">2016-07-11T13:35:12Z</dcterms:modified>
</cp:coreProperties>
</file>