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1" r:id="rId5"/>
    <p:sldId id="262" r:id="rId6"/>
    <p:sldId id="263" r:id="rId7"/>
    <p:sldId id="264" r:id="rId8"/>
    <p:sldId id="265" r:id="rId9"/>
    <p:sldId id="266" r:id="rId10"/>
    <p:sldId id="286" r:id="rId11"/>
    <p:sldId id="267" r:id="rId12"/>
    <p:sldId id="268" r:id="rId13"/>
    <p:sldId id="269" r:id="rId14"/>
    <p:sldId id="270" r:id="rId15"/>
    <p:sldId id="271" r:id="rId16"/>
    <p:sldId id="272" r:id="rId17"/>
    <p:sldId id="273" r:id="rId18"/>
    <p:sldId id="274" r:id="rId19"/>
    <p:sldId id="275" r:id="rId20"/>
    <p:sldId id="276" r:id="rId21"/>
    <p:sldId id="279" r:id="rId22"/>
    <p:sldId id="277" r:id="rId23"/>
    <p:sldId id="278" r:id="rId24"/>
    <p:sldId id="280" r:id="rId25"/>
    <p:sldId id="281" r:id="rId26"/>
    <p:sldId id="282" r:id="rId27"/>
    <p:sldId id="283" r:id="rId28"/>
    <p:sldId id="284" r:id="rId29"/>
    <p:sldId id="285" r:id="rId30"/>
  </p:sldIdLst>
  <p:sldSz cx="13004800" cy="975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58394" autoAdjust="0"/>
  </p:normalViewPr>
  <p:slideViewPr>
    <p:cSldViewPr>
      <p:cViewPr varScale="1">
        <p:scale>
          <a:sx n="48" d="100"/>
          <a:sy n="48" d="100"/>
        </p:scale>
        <p:origin x="-2800"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morning everyone. So my name is Dan MacLean and I work at The Sainsbury Laboratory (TSL) which is about 200m that way on this site
And today, Im going to talk about the off the shelf, consumer level products and options that are available for you to construct and run a useful drone in your particular use case  
At TSL we work on plant and micro-organism interactions.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60675" y="512763"/>
            <a:ext cx="3422650" cy="2566987"/>
          </a:xfrm>
        </p:spPr>
      </p:sp>
      <p:sp>
        <p:nvSpPr>
          <p:cNvPr id="3" name="Notes Placeholder 2"/>
          <p:cNvSpPr>
            <a:spLocks noGrp="1"/>
          </p:cNvSpPr>
          <p:nvPr>
            <p:ph type="body" idx="1"/>
          </p:nvPr>
        </p:nvSpPr>
        <p:spPr/>
        <p:txBody>
          <a:bodyPr/>
          <a:lstStyle/>
          <a:p>
            <a:r>
              <a:rPr lang="en-US" dirty="0" smtClean="0"/>
              <a:t>This is an infrared image of some plants in just</a:t>
            </a:r>
            <a:r>
              <a:rPr lang="en-US" baseline="0" dirty="0" smtClean="0"/>
              <a:t> outside my office. Is was a bright day, the plants are growing pretty well and </a:t>
            </a:r>
            <a:r>
              <a:rPr lang="en-US" baseline="0" dirty="0" err="1" smtClean="0"/>
              <a:t>theyre</a:t>
            </a:r>
            <a:r>
              <a:rPr lang="en-US" baseline="0" dirty="0" smtClean="0"/>
              <a:t> nice and bright in the infrared channel so Its pretty easy to see which is the dead one.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...But don't we need a lot of expensive kit to capture and then</a:t>
            </a:r>
            <a:r>
              <a:rPr lang="en-US" baseline="0" dirty="0" smtClean="0"/>
              <a:t> </a:t>
            </a:r>
            <a:r>
              <a:rPr lang="en-US" dirty="0" err="1" smtClean="0"/>
              <a:t>analyse</a:t>
            </a:r>
            <a:r>
              <a:rPr lang="en-US" dirty="0" smtClean="0"/>
              <a:t> that light?</a:t>
            </a:r>
          </a:p>
          <a:p>
            <a:endParaRPr lang="en-US" dirty="0"/>
          </a:p>
        </p:txBody>
      </p:sp>
      <p:sp>
        <p:nvSpPr>
          <p:cNvPr id="4" name="Slide Number Placeholder 3"/>
          <p:cNvSpPr>
            <a:spLocks noGrp="1"/>
          </p:cNvSpPr>
          <p:nvPr>
            <p:ph type="sldNum" sz="quarter" idx="10"/>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45602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smtClean="0"/>
              <a:t>Actually</a:t>
            </a:r>
            <a:r>
              <a:rPr lang="en-US" dirty="0"/>
              <a:t>, no!
</a:t>
            </a:r>
            <a:r>
              <a:rPr lang="en-US" dirty="0" smtClean="0"/>
              <a:t>As</a:t>
            </a:r>
            <a:r>
              <a:rPr lang="en-US" baseline="0" dirty="0" smtClean="0"/>
              <a:t> I said, p</a:t>
            </a:r>
            <a:r>
              <a:rPr lang="en-US" dirty="0" smtClean="0"/>
              <a:t>retty </a:t>
            </a:r>
            <a:r>
              <a:rPr lang="en-US" dirty="0"/>
              <a:t>much any digital camera is capable of capturing light in </a:t>
            </a:r>
            <a:r>
              <a:rPr lang="en-US" dirty="0" smtClean="0"/>
              <a:t>the</a:t>
            </a:r>
            <a:r>
              <a:rPr lang="en-US" baseline="0" dirty="0" smtClean="0"/>
              <a:t> useful infrared</a:t>
            </a:r>
            <a:r>
              <a:rPr lang="en-US" dirty="0" smtClean="0"/>
              <a:t>. </a:t>
            </a:r>
            <a:r>
              <a:rPr lang="en-US" dirty="0"/>
              <a:t>Even down to the level of the ones you get in mobile phones. The problem with most consumer cams is the plastic infrared filter that needs removing. But you can get cameras without, one like this is £20. From places like Amazon, or </a:t>
            </a:r>
            <a:r>
              <a:rPr lang="en-US" dirty="0" err="1"/>
              <a:t>Maplin</a:t>
            </a:r>
            <a:r>
              <a:rPr lang="en-US" dirty="0"/>
              <a:t> on the high street.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You can connect these cameras up to tiny little computers to control the taking and timing of the pictures.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these computers like the Raspberry Pi are great. They're cheap at about £30. They're fully equipped with ports for USB, HDMI, other video and ethernet, they'll run off batteries or a mobile phone charger, and the hard drive is an SD Memory card. They're pretty powerful too, about as powerful as a 10 year old highend laptop but with massively better graphics capabilities - they have a dedicated graphics unit built in, which takes a lot of work away from the central processor and saves a lot of work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And every Raspberry Pi has this bank of completely programmable pins. 
The user can program these things to turn on and off at will, allowing you to develop all sorts of interfaces with external hardware and sensors. You don't need a special plug, you can just wire straight to the pins if you need to, so its a completely extensible platform for cheap tech prototyping and development.
And people have gone crazy with these things...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This is a Raspberry Pi weather station in </a:t>
            </a:r>
            <a:r>
              <a:rPr lang="en-US" dirty="0" err="1"/>
              <a:t>someones</a:t>
            </a:r>
            <a:r>
              <a:rPr lang="en-US" dirty="0"/>
              <a:t> yard, complete with touch screen interface. </a:t>
            </a:r>
            <a:r>
              <a:rPr lang="en-US" dirty="0" smtClean="0"/>
              <a:t> They</a:t>
            </a:r>
            <a:r>
              <a:rPr lang="en-US" baseline="0" dirty="0" smtClean="0"/>
              <a:t> have stuck a range of sensors around the garden and wired them up to the Pi which coordinates the collection of data and produces reports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This is someone's home built espresso machine, the core computational bit is the Raspberry </a:t>
            </a:r>
            <a:r>
              <a:rPr lang="en-US" dirty="0" smtClean="0"/>
              <a:t>pi</a:t>
            </a:r>
            <a:r>
              <a:rPr lang="en-US" baseline="0" dirty="0" smtClean="0"/>
              <a:t> and it controls the water heaters, dispensers and nozzles etc. </a:t>
            </a:r>
            <a:r>
              <a:rPr lang="en-US" dirty="0"/>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Someone else has replaced their in car computer with one they engineered </a:t>
            </a:r>
            <a:r>
              <a:rPr lang="en-US" dirty="0" smtClean="0"/>
              <a:t>to </a:t>
            </a:r>
            <a:r>
              <a:rPr lang="en-US" dirty="0"/>
              <a:t>better monitor engine </a:t>
            </a:r>
            <a:r>
              <a:rPr lang="en-US" dirty="0" smtClean="0"/>
              <a:t>performance</a:t>
            </a:r>
            <a:r>
              <a:rPr lang="en-US" baseline="0" dirty="0" smtClean="0"/>
              <a:t> etc</a:t>
            </a:r>
            <a:r>
              <a:rPr lang="en-US" dirty="0" smtClean="0"/>
              <a:t>. </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My </a:t>
            </a:r>
            <a:r>
              <a:rPr lang="en-US" dirty="0" err="1"/>
              <a:t>favourite</a:t>
            </a:r>
            <a:r>
              <a:rPr lang="en-US" dirty="0"/>
              <a:t> is this one, Its a Raspberry Pi, hooked up to a load of environmental sensors and secured in a big foam box, </a:t>
            </a:r>
            <a:r>
              <a:rPr lang="en-US" dirty="0" smtClean="0"/>
              <a:t>with a battery.</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18</a:t>
            </a:fld>
            <a:endParaRPr lang="cs-C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Then </a:t>
            </a:r>
            <a:r>
              <a:rPr lang="en-US" dirty="0" smtClean="0"/>
              <a:t>it was attached </a:t>
            </a:r>
            <a:r>
              <a:rPr lang="en-US" dirty="0"/>
              <a:t>to a weather balloon and launched up to the edge of space, taking pictures and readings all the way. 
And this isn't something you need loads of tech experience to do. You don't need to be an IT person to do this ...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 In particular we carry out fundamental research for plant diseases caused by bacteria, fungi and similar micro-organisms.  
But importantly we're involved in not just understanding what's happening in diseases but in developing new ways of defeating and resisting disease from the plant side of the equation. 
A lot of the diseases we work on are crop disease - including the stripe rust on wheat you see here, but also potato blight and others.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The guy with the weather balloon is a tree surgeon and he makes use of this sort of setup and does it himself</a:t>
            </a:r>
            <a:r>
              <a:rPr lang="en-US" dirty="0" smtClean="0"/>
              <a:t>. The point</a:t>
            </a:r>
            <a:r>
              <a:rPr lang="en-US" baseline="0" dirty="0" smtClean="0"/>
              <a:t> being that these computers and technology are consumer oriented devices, with the express design of being extended and used by anyone. They were designed as an educational tool so aren’t massively complicated.</a:t>
            </a:r>
            <a:r>
              <a:rPr lang="en-US" dirty="0" smtClean="0"/>
              <a:t> </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20</a:t>
            </a:fld>
            <a:endParaRPr lang="cs-C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And if you're thinking </a:t>
            </a:r>
            <a:r>
              <a:rPr lang="en-US" dirty="0" err="1"/>
              <a:t>thats</a:t>
            </a:r>
            <a:r>
              <a:rPr lang="en-US" dirty="0"/>
              <a:t> all very well but what am I supposed to do - I don't have a tech background or know how to program, then you're not alone. There is a growing group of people who are coming together to share their knowledge and experiences for free, for the love of it all over the world. Including the East of England! </a:t>
            </a:r>
            <a:endParaRPr lang="en-US" dirty="0" smtClean="0"/>
          </a:p>
          <a:p>
            <a:r>
              <a:rPr lang="en-US" dirty="0"/>
              <a:t>
They're calling themselves Makers, and they convene local clubs and </a:t>
            </a:r>
            <a:r>
              <a:rPr lang="en-US" dirty="0" smtClean="0"/>
              <a:t>work areas </a:t>
            </a:r>
            <a:r>
              <a:rPr lang="en-US" dirty="0"/>
              <a:t>called maker spacers or hack spaces. This is one. 
Typically these will have all sorts of kit to make stuff with, so electronics benches, 3d printers, </a:t>
            </a:r>
            <a:r>
              <a:rPr lang="en-US" dirty="0" err="1"/>
              <a:t>computerised</a:t>
            </a:r>
            <a:r>
              <a:rPr lang="en-US" dirty="0"/>
              <a:t> routers etc.   The people are usually really friendly and helpful. They can often have very diverse goals and like a good </a:t>
            </a:r>
            <a:r>
              <a:rPr lang="en-US" dirty="0" smtClean="0"/>
              <a:t>challenge. The mix</a:t>
            </a:r>
            <a:r>
              <a:rPr lang="en-US" baseline="0" dirty="0" smtClean="0"/>
              <a:t> of people is usually very broad, you get kids with school projects working with PhD level physicists and in these places or people looking to make their next piece of home art on a 3D printer working with engineers. Its often a very educational mix. </a:t>
            </a:r>
            <a:r>
              <a:rPr lang="en-US" dirty="0"/>
              <a:t>
There are local ones in </a:t>
            </a:r>
            <a:r>
              <a:rPr lang="en-US" dirty="0" smtClean="0"/>
              <a:t>Norwich, they meet on Monday </a:t>
            </a:r>
            <a:r>
              <a:rPr lang="en-US" dirty="0"/>
              <a:t>and quite a big one in Cambridge.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21</a:t>
            </a:fld>
            <a:endParaRPr lang="cs-C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smtClean="0"/>
              <a:t>And its at this sort of</a:t>
            </a:r>
            <a:r>
              <a:rPr lang="en-US" baseline="0" dirty="0" smtClean="0"/>
              <a:t> level that my work comes in</a:t>
            </a:r>
            <a:r>
              <a:rPr lang="en-US" dirty="0" smtClean="0"/>
              <a:t> </a:t>
            </a:r>
          </a:p>
          <a:p>
            <a:endParaRPr lang="en-US" dirty="0" smtClean="0"/>
          </a:p>
          <a:p>
            <a:r>
              <a:rPr lang="en-US" dirty="0" smtClean="0"/>
              <a:t>We've </a:t>
            </a:r>
            <a:r>
              <a:rPr lang="en-US" dirty="0"/>
              <a:t>been working on combining these consumer level </a:t>
            </a:r>
            <a:r>
              <a:rPr lang="en-US" dirty="0" smtClean="0"/>
              <a:t>computer </a:t>
            </a:r>
            <a:r>
              <a:rPr lang="en-US" dirty="0"/>
              <a:t>and </a:t>
            </a:r>
            <a:r>
              <a:rPr lang="en-US" dirty="0" smtClean="0"/>
              <a:t>cameras</a:t>
            </a:r>
            <a:r>
              <a:rPr lang="en-US" baseline="0" dirty="0" smtClean="0"/>
              <a:t> </a:t>
            </a:r>
            <a:r>
              <a:rPr lang="en-US" dirty="0" smtClean="0"/>
              <a:t>with </a:t>
            </a:r>
            <a:r>
              <a:rPr lang="en-US" baseline="0" dirty="0" smtClean="0"/>
              <a:t>an eye on helping our plant disease interaction research. Sometimes this is for lab based stuff, so in controlled growth rooms but also we are trying to push this into the research field plots that we have. And this means having some sort of mobile platform, For us this is </a:t>
            </a:r>
            <a:r>
              <a:rPr lang="en-US" dirty="0" smtClean="0"/>
              <a:t>consumer </a:t>
            </a:r>
            <a:r>
              <a:rPr lang="en-US" dirty="0" err="1" smtClean="0"/>
              <a:t>quadcopters</a:t>
            </a:r>
            <a:r>
              <a:rPr lang="en-US" dirty="0" smtClean="0"/>
              <a:t> and GPS systems</a:t>
            </a:r>
            <a:r>
              <a:rPr lang="en-US" baseline="0" dirty="0" smtClean="0"/>
              <a:t> that we can hack.</a:t>
            </a:r>
            <a:r>
              <a:rPr lang="en-US" dirty="0"/>
              <a:t>
You can see here a </a:t>
            </a:r>
            <a:r>
              <a:rPr lang="en-US" dirty="0" err="1"/>
              <a:t>quadcopter</a:t>
            </a:r>
            <a:r>
              <a:rPr lang="en-US" dirty="0"/>
              <a:t> from a kit, a </a:t>
            </a:r>
            <a:r>
              <a:rPr lang="en-US" dirty="0" smtClean="0"/>
              <a:t>3D</a:t>
            </a:r>
            <a:r>
              <a:rPr lang="en-US" baseline="0" dirty="0" smtClean="0"/>
              <a:t> Robotics </a:t>
            </a:r>
            <a:r>
              <a:rPr lang="en-US" dirty="0" smtClean="0"/>
              <a:t>Quad </a:t>
            </a:r>
            <a:r>
              <a:rPr lang="en-US" dirty="0"/>
              <a:t>kit - to be precise, which costs about £500. It carries GPS modules, telemetry and here on the front </a:t>
            </a:r>
            <a:r>
              <a:rPr lang="en-US" dirty="0" smtClean="0"/>
              <a:t>we’ve stuck</a:t>
            </a:r>
            <a:r>
              <a:rPr lang="en-US" baseline="0" dirty="0" smtClean="0"/>
              <a:t> </a:t>
            </a:r>
            <a:r>
              <a:rPr lang="en-US" dirty="0" smtClean="0"/>
              <a:t>a </a:t>
            </a:r>
            <a:r>
              <a:rPr lang="en-US" dirty="0"/>
              <a:t>Raspberry Pi. 
The Quad is autonomous, there's laptop software so that you can program the onboard GPS with a </a:t>
            </a:r>
            <a:r>
              <a:rPr lang="en-US" dirty="0" err="1"/>
              <a:t>flightplan</a:t>
            </a:r>
            <a:r>
              <a:rPr lang="en-US" dirty="0"/>
              <a:t> and just let it off. Alternatively you can fly it with a remote.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22</a:t>
            </a:fld>
            <a:endParaRPr lang="cs-C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And the GPS unit the </a:t>
            </a:r>
            <a:r>
              <a:rPr lang="en-US" dirty="0" err="1"/>
              <a:t>PixHAwk</a:t>
            </a:r>
            <a:r>
              <a:rPr lang="en-US" dirty="0"/>
              <a:t>, which is about £155 can talk directly to the Pi. So the copter can reach a way point and send a signal to the Pi that its time to perform an operation, like taking a picture or a reading or something. 
So for about £700 or so you can build custom extensible drone solutions that you can tailor to your needs.  </a:t>
            </a:r>
            <a:r>
              <a:rPr lang="en-US" dirty="0" smtClean="0"/>
              <a:t>And</a:t>
            </a:r>
            <a:r>
              <a:rPr lang="en-US" baseline="0" dirty="0" smtClean="0"/>
              <a:t> that is the basis of a </a:t>
            </a:r>
            <a:r>
              <a:rPr lang="en-US" baseline="0" dirty="0" err="1" smtClean="0"/>
              <a:t>hackable</a:t>
            </a:r>
            <a:r>
              <a:rPr lang="en-US" baseline="0" dirty="0" smtClean="0"/>
              <a:t> open source remote sensing platform. </a:t>
            </a:r>
          </a:p>
          <a:p>
            <a:endParaRPr lang="en-US" baseline="0" dirty="0" smtClean="0"/>
          </a:p>
          <a:p>
            <a:r>
              <a:rPr lang="en-US" baseline="0" dirty="0" smtClean="0"/>
              <a:t>Of course, just being able to fly and take some pictures does not lead to added research, or indeed agricultural value. The harder part is the analysis and interpretation of the images. </a:t>
            </a:r>
          </a:p>
          <a:p>
            <a:endParaRPr lang="en-US" baseline="0" dirty="0" smtClean="0"/>
          </a:p>
          <a:p>
            <a:r>
              <a:rPr lang="en-US" baseline="0" dirty="0" smtClean="0"/>
              <a:t>Sometimes simple visual inspection of the pictures you take can be very informative. </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23</a:t>
            </a:fld>
            <a:endParaRPr lang="cs-C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smtClean="0"/>
              <a:t>Free, open services</a:t>
            </a:r>
            <a:r>
              <a:rPr lang="en-US" baseline="0" dirty="0" smtClean="0"/>
              <a:t> on the web like </a:t>
            </a:r>
            <a:r>
              <a:rPr lang="en-US" baseline="0" dirty="0" err="1" smtClean="0"/>
              <a:t>Infragram</a:t>
            </a:r>
            <a:r>
              <a:rPr lang="en-US" baseline="0" dirty="0" smtClean="0"/>
              <a:t> can help you deal with </a:t>
            </a:r>
            <a:r>
              <a:rPr lang="en-US" dirty="0" smtClean="0"/>
              <a:t>the images </a:t>
            </a:r>
            <a:r>
              <a:rPr lang="en-US" dirty="0"/>
              <a:t>you can collect.
</a:t>
            </a:r>
            <a:r>
              <a:rPr lang="en-US" dirty="0" smtClean="0"/>
              <a:t>On this</a:t>
            </a:r>
            <a:r>
              <a:rPr lang="en-US" baseline="0" dirty="0" smtClean="0"/>
              <a:t> website you </a:t>
            </a:r>
            <a:r>
              <a:rPr lang="en-US" dirty="0" smtClean="0"/>
              <a:t>can </a:t>
            </a:r>
            <a:r>
              <a:rPr lang="en-US" dirty="0"/>
              <a:t>take your infrared image and scale and transform the numbers in it to highlight the </a:t>
            </a:r>
            <a:r>
              <a:rPr lang="en-US" dirty="0" err="1"/>
              <a:t>photosynthetically</a:t>
            </a:r>
            <a:r>
              <a:rPr lang="en-US" dirty="0"/>
              <a:t> active bits, so the healthy plant bits</a:t>
            </a:r>
            <a:r>
              <a:rPr lang="en-US" dirty="0" smtClean="0"/>
              <a:t>. This lovely</a:t>
            </a:r>
            <a:r>
              <a:rPr lang="en-US" baseline="0" dirty="0" smtClean="0"/>
              <a:t> scene here pictured in visible light on the left has been taken in infrared and put through </a:t>
            </a:r>
            <a:r>
              <a:rPr lang="en-US" baseline="0" dirty="0" err="1" smtClean="0"/>
              <a:t>infragram</a:t>
            </a:r>
            <a:r>
              <a:rPr lang="en-US" baseline="0" dirty="0" smtClean="0"/>
              <a:t>. </a:t>
            </a:r>
            <a:r>
              <a:rPr lang="en-US" dirty="0" smtClean="0"/>
              <a:t>  </a:t>
            </a:r>
            <a:r>
              <a:rPr lang="en-US" dirty="0"/>
              <a:t>As you can see in this picture any non leafy bits show up dead dark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24</a:t>
            </a:fld>
            <a:endParaRPr lang="cs-C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you can go from a murky aerial shot of a field like this one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25</a:t>
            </a:fld>
            <a:endParaRPr lang="cs-C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To a scaled one showing in nice bright </a:t>
            </a:r>
            <a:r>
              <a:rPr lang="en-US" dirty="0" err="1"/>
              <a:t>colours</a:t>
            </a:r>
            <a:r>
              <a:rPr lang="en-US" dirty="0"/>
              <a:t> the healthy bits and the less healthy bits as darker </a:t>
            </a:r>
            <a:r>
              <a:rPr lang="en-US" dirty="0" smtClean="0"/>
              <a:t>patches, with much better contrast and better discoverability.  </a:t>
            </a:r>
            <a:r>
              <a:rPr lang="en-US" dirty="0"/>
              <a:t>All this in a few clicks. </a:t>
            </a:r>
            <a:r>
              <a:rPr lang="en-US" dirty="0" smtClean="0"/>
              <a:t>And </a:t>
            </a:r>
            <a:r>
              <a:rPr lang="en-US" dirty="0" err="1" smtClean="0"/>
              <a:t>infragram</a:t>
            </a:r>
            <a:r>
              <a:rPr lang="en-US" dirty="0" smtClean="0"/>
              <a:t> is a really brilliant service</a:t>
            </a:r>
            <a:r>
              <a:rPr lang="en-US" baseline="0" dirty="0" smtClean="0"/>
              <a:t> for light use, for </a:t>
            </a:r>
            <a:r>
              <a:rPr lang="en-US" baseline="0" dirty="0" err="1" smtClean="0"/>
              <a:t>analysing</a:t>
            </a:r>
            <a:r>
              <a:rPr lang="en-US" baseline="0" dirty="0" smtClean="0"/>
              <a:t> a couple of pictures a week or something.</a:t>
            </a:r>
          </a:p>
          <a:p>
            <a:endParaRPr lang="en-US" baseline="0" dirty="0" smtClean="0"/>
          </a:p>
          <a:p>
            <a:r>
              <a:rPr lang="en-US" baseline="0" dirty="0" smtClean="0"/>
              <a:t>But for us as researchers, we need something a bit more high throughput and the bulk of my groups work comes into making those high throughput image analysis pipelines.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26</a:t>
            </a:fld>
            <a:endParaRPr lang="cs-C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smtClean="0"/>
          </a:p>
          <a:p>
            <a:endParaRPr lang="en-US" dirty="0" smtClean="0"/>
          </a:p>
          <a:p>
            <a:r>
              <a:rPr lang="en-US" dirty="0" smtClean="0"/>
              <a:t>so as an example we've </a:t>
            </a:r>
            <a:r>
              <a:rPr lang="en-US" dirty="0"/>
              <a:t>been taking images of wheat lines like this one and using those image methods to quantify photosynthetic capacity well enough to compare within </a:t>
            </a:r>
            <a:r>
              <a:rPr lang="en-US" dirty="0" smtClean="0"/>
              <a:t>plots. In this image the wheat</a:t>
            </a:r>
            <a:r>
              <a:rPr lang="en-US" baseline="0" dirty="0" smtClean="0"/>
              <a:t> lines are planted in vertical lines, so we can look at the infrared coming off certain sections of the image corresponding to the lines and make plots like this of infrared enrichment. So in the graph on the right we can see that the plants in the left and </a:t>
            </a:r>
            <a:r>
              <a:rPr lang="en-US" baseline="0" dirty="0" err="1" smtClean="0"/>
              <a:t>centre</a:t>
            </a:r>
            <a:r>
              <a:rPr lang="en-US" baseline="0" dirty="0" smtClean="0"/>
              <a:t> of the picture have a strong infrared component – the strong blue and green peaks, whereas the plants in the right of the picture shown by the red peak in the graph are reflecting less infrared, so have a weaker peak. </a:t>
            </a:r>
          </a:p>
          <a:p>
            <a:endParaRPr lang="en-US" baseline="0" dirty="0" smtClean="0"/>
          </a:p>
          <a:p>
            <a:r>
              <a:rPr lang="en-US" baseline="0" dirty="0" smtClean="0"/>
              <a:t>And this sort of analysis over images taken in time courses in a growing season on smallish plantings is the basis of the technology what we try to implement</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27</a:t>
            </a:fld>
            <a:endParaRPr lang="cs-C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And also we're getting down to the leaf level. This is an in-lab proof of principle shot measuring disease progression in some infected potato leaves. The red bits are the uninfected tissues and the yellow bit and blue bits are dead or dying </a:t>
            </a:r>
            <a:r>
              <a:rPr lang="en-US" dirty="0" smtClean="0"/>
              <a:t>off</a:t>
            </a:r>
            <a:r>
              <a:rPr lang="en-US" baseline="0" dirty="0" smtClean="0"/>
              <a:t> – and we hope that we’ll be able to bring together disease lesion detection for monitoring existence and progression of disease in research labs.  But there’s also potential in this sort of thing as a disease detector in the field, Consider having the drone and Raspberry Pi combination I’ve shown take off each afternoon and scan a field and highlighting potential disease lesions on crops – then simply emailing you the pictures for a human verification. That sort of thing is doable right now. </a:t>
            </a:r>
            <a:r>
              <a:rPr lang="en-US" dirty="0"/>
              <a:t>
</a:t>
            </a:r>
            <a:r>
              <a:rPr lang="en-US" dirty="0" smtClean="0"/>
              <a:t> The </a:t>
            </a:r>
            <a:r>
              <a:rPr lang="en-US" dirty="0"/>
              <a:t>overall </a:t>
            </a:r>
            <a:r>
              <a:rPr lang="en-US" dirty="0" smtClean="0"/>
              <a:t>aim with this project in my group </a:t>
            </a:r>
            <a:r>
              <a:rPr lang="en-US" dirty="0"/>
              <a:t>is to try and bring </a:t>
            </a:r>
            <a:r>
              <a:rPr lang="en-US" dirty="0" smtClean="0"/>
              <a:t>the open</a:t>
            </a:r>
            <a:r>
              <a:rPr lang="en-US" baseline="0" dirty="0" smtClean="0"/>
              <a:t> source image analysis and hardware options </a:t>
            </a:r>
            <a:r>
              <a:rPr lang="en-US" dirty="0" smtClean="0"/>
              <a:t>together </a:t>
            </a:r>
            <a:r>
              <a:rPr lang="en-US" dirty="0"/>
              <a:t>and develop </a:t>
            </a:r>
            <a:r>
              <a:rPr lang="en-US" dirty="0" smtClean="0"/>
              <a:t>them</a:t>
            </a:r>
            <a:r>
              <a:rPr lang="en-US" baseline="0" dirty="0" smtClean="0"/>
              <a:t> </a:t>
            </a:r>
            <a:r>
              <a:rPr lang="en-US" dirty="0" smtClean="0"/>
              <a:t>into </a:t>
            </a:r>
            <a:r>
              <a:rPr lang="en-US" dirty="0"/>
              <a:t>workable open source solutions for common agricultural and research </a:t>
            </a:r>
            <a:r>
              <a:rPr lang="en-US" dirty="0" smtClean="0"/>
              <a:t>applications.</a:t>
            </a:r>
            <a:r>
              <a:rPr lang="en-US" baseline="0" dirty="0" smtClean="0"/>
              <a:t> We believe a lot can be accomplished with a little, particularly if you have some niche or developmental </a:t>
            </a:r>
            <a:r>
              <a:rPr lang="en-US" baseline="0" dirty="0" err="1" smtClean="0"/>
              <a:t>requirments</a:t>
            </a:r>
            <a:r>
              <a:rPr lang="en-US" baseline="0" dirty="0" smtClean="0"/>
              <a:t>.</a:t>
            </a:r>
          </a:p>
          <a:p>
            <a:endParaRPr lang="en-US" baseline="0" dirty="0" smtClean="0"/>
          </a:p>
          <a:p>
            <a:r>
              <a:rPr lang="en-US" baseline="0" dirty="0" smtClean="0"/>
              <a:t>And that is all I wanted to say.</a:t>
            </a:r>
          </a:p>
          <a:p>
            <a:endParaRPr lang="en-US" baseline="0" dirty="0" smtClean="0"/>
          </a:p>
          <a:p>
            <a:r>
              <a:rPr lang="en-US" dirty="0" smtClean="0"/>
              <a:t> </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28</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And my role at TSL is to run a department called Bioinformatics.  Bioinformatics is basically what it sounds like - its the use of computer science and computational techniques to answer biological questions.
Often this will be things like using computer power to churn through gene data. Through genetic data that tells us about the tiny differences in the massive genetic code that makes up the instructions for a plant - with the hope that we're going to find the ones that make a plant more resistant than another.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Often though we will study image data - usually this will be images from expensive high power microscopes - like this one, which is showing the leaf cells (the ones that look like jigsaw pieces) and the open pores in the leaf (the rugby ball shaped ones). 
And we might be trying to watch the entry of </a:t>
            </a:r>
            <a:r>
              <a:rPr lang="en-US" dirty="0" smtClean="0"/>
              <a:t>disease </a:t>
            </a:r>
            <a:r>
              <a:rPr lang="en-US" dirty="0"/>
              <a:t>causing bacteria </a:t>
            </a:r>
            <a:r>
              <a:rPr lang="en-US" dirty="0" smtClean="0"/>
              <a:t>the bright green blobs and </a:t>
            </a:r>
            <a:r>
              <a:rPr lang="en-US" dirty="0"/>
              <a:t>the path they make through the leaf. So we'd need to take thousands of images taken fractions of a second apart and track </a:t>
            </a:r>
            <a:r>
              <a:rPr lang="en-US" dirty="0" smtClean="0"/>
              <a:t>from the blobs from </a:t>
            </a:r>
            <a:r>
              <a:rPr lang="en-US" dirty="0"/>
              <a:t>image to </a:t>
            </a:r>
            <a:r>
              <a:rPr lang="en-US" dirty="0" smtClean="0"/>
              <a:t>image to work</a:t>
            </a:r>
            <a:r>
              <a:rPr lang="en-US" baseline="0" dirty="0" smtClean="0"/>
              <a:t> out what’s going on</a:t>
            </a:r>
            <a:r>
              <a:rPr lang="en-US" dirty="0" smtClean="0"/>
              <a:t>.</a:t>
            </a:r>
            <a:r>
              <a:rPr lang="en-US" dirty="0"/>
              <a:t>
Now, </a:t>
            </a:r>
            <a:r>
              <a:rPr lang="en-US" dirty="0" smtClean="0"/>
              <a:t>that's </a:t>
            </a:r>
            <a:r>
              <a:rPr lang="en-US" dirty="0"/>
              <a:t>a long and involved process, but I would like to touch on the basics of image analysis because it has some bearing on image acquisition - the two are different sides of the same coin and when I want to talk about the tech in a minute it makes the choices you have a lot more clear.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An image on a computer, a digital or a </a:t>
            </a:r>
            <a:r>
              <a:rPr lang="en-US" dirty="0" smtClean="0"/>
              <a:t>digitized </a:t>
            </a:r>
            <a:r>
              <a:rPr lang="en-US" dirty="0"/>
              <a:t>image is basically just a big grid of tiny squares - pixels - </a:t>
            </a:r>
            <a:r>
              <a:rPr lang="en-US" dirty="0" smtClean="0"/>
              <a:t> </a:t>
            </a:r>
            <a:r>
              <a:rPr lang="en-US" dirty="0"/>
              <a:t>you'll have seen this if you've ever zoomed in really far. 
The encoding of the image, the way it is stored, is basically just as a grid of numbers - with a number for </a:t>
            </a:r>
            <a:r>
              <a:rPr lang="en-US" dirty="0" err="1"/>
              <a:t>colouring</a:t>
            </a:r>
            <a:r>
              <a:rPr lang="en-US" dirty="0"/>
              <a:t> in the square, so here a 1 for on (or </a:t>
            </a:r>
            <a:r>
              <a:rPr lang="en-US" dirty="0" err="1"/>
              <a:t>colour</a:t>
            </a:r>
            <a:r>
              <a:rPr lang="en-US" dirty="0"/>
              <a:t> in</a:t>
            </a:r>
            <a:r>
              <a:rPr lang="en-US" dirty="0" smtClean="0"/>
              <a:t>)</a:t>
            </a:r>
            <a:r>
              <a:rPr lang="en-US" baseline="0" dirty="0" smtClean="0"/>
              <a:t> so we can put together a basic black and white picture just from the grid</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smtClean="0"/>
              <a:t>The </a:t>
            </a:r>
            <a:r>
              <a:rPr lang="en-US" dirty="0" err="1" smtClean="0"/>
              <a:t>colour</a:t>
            </a:r>
            <a:r>
              <a:rPr lang="en-US" dirty="0" smtClean="0"/>
              <a:t> </a:t>
            </a:r>
            <a:r>
              <a:rPr lang="en-US" dirty="0"/>
              <a:t>information comes from the way display equipment works.
TVs and screens can mix Red, Green and Blue light in each square of the grid, so for each pixel we need three numbers - one for each </a:t>
            </a:r>
            <a:r>
              <a:rPr lang="en-US" dirty="0" err="1" smtClean="0"/>
              <a:t>colour</a:t>
            </a:r>
            <a:r>
              <a:rPr lang="en-US" dirty="0" smtClean="0"/>
              <a:t>, so here we have a red pixel with the red number</a:t>
            </a:r>
            <a:r>
              <a:rPr lang="en-US" baseline="0" dirty="0" smtClean="0"/>
              <a:t> set but the others off and so on… </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And by going higher than 1 for each </a:t>
            </a:r>
            <a:r>
              <a:rPr lang="en-US" dirty="0" err="1"/>
              <a:t>colour</a:t>
            </a:r>
            <a:r>
              <a:rPr lang="en-US" dirty="0"/>
              <a:t> we can create many gradations and mixings of </a:t>
            </a:r>
            <a:r>
              <a:rPr lang="en-US" dirty="0" err="1"/>
              <a:t>colours</a:t>
            </a:r>
            <a:r>
              <a:rPr lang="en-US" dirty="0"/>
              <a:t>. We use up to 255 for each </a:t>
            </a:r>
            <a:r>
              <a:rPr lang="en-US" dirty="0" err="1"/>
              <a:t>colour</a:t>
            </a:r>
            <a:r>
              <a:rPr lang="en-US" dirty="0"/>
              <a:t>, and for example turning on the Red and Green and turning off the blue gives us yellow.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And modern digital camera equipment is the exact flipside of this system.
The sensor is again a grid of picture elements, but each one has 3 tiny light sensors for Red, green and blue. And each one saves a measure of the strength of light as a number. 
</a:t>
            </a:r>
            <a:r>
              <a:rPr lang="en-US" dirty="0" smtClean="0"/>
              <a:t>and </a:t>
            </a:r>
            <a:r>
              <a:rPr lang="en-US" dirty="0"/>
              <a:t>the resulting image </a:t>
            </a:r>
            <a:r>
              <a:rPr lang="en-US" dirty="0" smtClean="0"/>
              <a:t>is therefore </a:t>
            </a:r>
            <a:r>
              <a:rPr lang="en-US" dirty="0"/>
              <a:t>actually a readout for different strengths of different wavelengths of light.
</a:t>
            </a:r>
            <a:endParaRPr lang="en-US" dirty="0" smtClean="0"/>
          </a:p>
          <a:p>
            <a:endParaRPr lang="en-US" dirty="0" smtClean="0"/>
          </a:p>
          <a:p>
            <a:r>
              <a:rPr lang="en-US" dirty="0" smtClean="0"/>
              <a:t>And</a:t>
            </a:r>
            <a:r>
              <a:rPr lang="en-US" baseline="0" dirty="0" smtClean="0"/>
              <a:t> the point of this is that pretty much any digital camera is a light sensor array that works in multiple spectra of light.</a:t>
            </a:r>
          </a:p>
          <a:p>
            <a:r>
              <a:rPr lang="en-US" dirty="0"/>
              <a:t>
Including </a:t>
            </a:r>
            <a:r>
              <a:rPr lang="en-US" dirty="0" smtClean="0"/>
              <a:t>Infrared. .The sensor</a:t>
            </a:r>
            <a:r>
              <a:rPr lang="en-US" baseline="0" dirty="0" smtClean="0"/>
              <a:t> of a </a:t>
            </a:r>
            <a:r>
              <a:rPr lang="en-US" dirty="0" smtClean="0"/>
              <a:t>digital camera by itself</a:t>
            </a:r>
            <a:r>
              <a:rPr lang="en-US" baseline="0" dirty="0" smtClean="0"/>
              <a:t> </a:t>
            </a:r>
            <a:r>
              <a:rPr lang="en-US" dirty="0" smtClean="0"/>
              <a:t> </a:t>
            </a:r>
            <a:r>
              <a:rPr lang="en-US" dirty="0"/>
              <a:t>can read infrared, though most manufacturers stick in a layer of plastic that deliberately filters infrared out</a:t>
            </a:r>
            <a:r>
              <a:rPr lang="en-US" dirty="0" smtClean="0"/>
              <a:t>.</a:t>
            </a:r>
          </a:p>
          <a:p>
            <a:endParaRPr lang="en-US" dirty="0" smtClean="0"/>
          </a:p>
          <a:p>
            <a:r>
              <a:rPr lang="en-US" dirty="0"/>
              <a:t>
And this is really useful for measuring plant </a:t>
            </a:r>
            <a:r>
              <a:rPr lang="en-US" dirty="0" smtClean="0"/>
              <a:t>health because of a quirk</a:t>
            </a:r>
            <a:r>
              <a:rPr lang="en-US" baseline="0" dirty="0" smtClean="0"/>
              <a:t> of how healthy plants absorb visible light and even generate some infrared</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Because when the plant is growing well and photosynthesis is going well there is a large absorption of the visible parts of the spectrum. With infrared left over. </a:t>
            </a:r>
            <a:endParaRPr lang="en-US" dirty="0" smtClean="0"/>
          </a:p>
          <a:p>
            <a:endParaRPr lang="en-US" dirty="0" smtClean="0"/>
          </a:p>
          <a:p>
            <a:r>
              <a:rPr lang="en-US" dirty="0" smtClean="0"/>
              <a:t>Basically we</a:t>
            </a:r>
            <a:r>
              <a:rPr lang="en-US" baseline="0" dirty="0" smtClean="0"/>
              <a:t> see a green plant because the blue and red – and in fact most of the green is absorbed by photosynthetic light capturing apparatus – the photosystems, and what is reflected is mostly green. And almost all the infrared comes back – though we can’t see that. The amount of infrared that bounces back is also increased when the plant is in high light or doing really well. The plant often cant use all the red green and blue light energy the photosystems have already converted, so photosynthesis has a kind of overflow that lets that energy go as heat and thermal infrared light.</a:t>
            </a:r>
          </a:p>
          <a:p>
            <a:endParaRPr lang="en-US" baseline="0" dirty="0" smtClean="0"/>
          </a:p>
          <a:p>
            <a:r>
              <a:rPr lang="en-US" baseline="0" dirty="0" smtClean="0"/>
              <a:t>So all this boils down to is that light reflected from a healthy plant has a greater proportion of infrared than that from an unhealthy plant and that</a:t>
            </a:r>
            <a:r>
              <a:rPr lang="fr-FR" baseline="0" dirty="0" smtClean="0"/>
              <a:t>’</a:t>
            </a:r>
            <a:r>
              <a:rPr lang="en-US" baseline="0" dirty="0" smtClean="0"/>
              <a:t>s a difference we can take advantage of</a:t>
            </a:r>
          </a:p>
          <a:p>
            <a:endParaRPr lang="en-US" baseline="0" dirty="0" smtClean="0"/>
          </a:p>
          <a:p>
            <a:r>
              <a:rPr lang="en-US" dirty="0"/>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30/11/15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30/11/15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30/11/15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4" Type="http://schemas.openxmlformats.org/officeDocument/2006/relationships/image" Target="../media/image31.jp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jp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jp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jp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4174490"/>
            <a:ext cx="13004800" cy="2319020"/>
          </a:xfrm>
          <a:prstGeom prst="rect">
            <a:avLst/>
          </a:prstGeom>
        </p:spPr>
      </p:pic>
      <p:sp>
        <p:nvSpPr>
          <p:cNvPr id="4" name="TextBox 3"/>
          <p:cNvSpPr txBox="1"/>
          <p:nvPr/>
        </p:nvSpPr>
        <p:spPr>
          <a:xfrm>
            <a:off x="0" y="4279900"/>
            <a:ext cx="13004800" cy="1432560"/>
          </a:xfrm>
          <a:prstGeom prst="rect">
            <a:avLst/>
          </a:prstGeom>
        </p:spPr>
        <p:txBody>
          <a:bodyPr wrap="none" lIns="254000" tIns="0" rIns="254000" bIns="0" anchor="t"/>
          <a:lstStyle/>
          <a:p>
            <a:pPr algn="ctr"/>
            <a:r>
              <a:rPr lang="en-US" sz="9400" b="1" dirty="0">
                <a:solidFill>
                  <a:srgbClr val="FFFFFF"/>
                </a:solidFill>
                <a:effectLst>
                  <a:outerShdw dist="30000" dir="2700000">
                    <a:srgbClr val="000000">
                      <a:alpha val="70000"/>
                    </a:srgbClr>
                  </a:outerShdw>
                </a:effectLst>
                <a:latin typeface="CooperHewitt-Medium"/>
              </a:rPr>
              <a:t>Putting drones to work</a:t>
            </a:r>
          </a:p>
        </p:txBody>
      </p:sp>
      <p:sp>
        <p:nvSpPr>
          <p:cNvPr id="5" name="TextBox 4"/>
          <p:cNvSpPr txBox="1"/>
          <p:nvPr/>
        </p:nvSpPr>
        <p:spPr>
          <a:xfrm>
            <a:off x="0" y="5839460"/>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What tech can help with plant health now?</a:t>
            </a:r>
          </a:p>
        </p:txBody>
      </p:sp>
      <p:sp>
        <p:nvSpPr>
          <p:cNvPr id="6" name="TextBox 5"/>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Public Domain Photos - https://www.flickr.com/photos/28958738@N06</a:t>
            </a:r>
          </a:p>
        </p:txBody>
      </p:sp>
      <p:sp>
        <p:nvSpPr>
          <p:cNvPr id="7" name="TextBox 6"/>
          <p:cNvSpPr txBox="1"/>
          <p:nvPr/>
        </p:nvSpPr>
        <p:spPr>
          <a:xfrm>
            <a:off x="-19322" y="7924800"/>
            <a:ext cx="13004800" cy="1432560"/>
          </a:xfrm>
          <a:prstGeom prst="rect">
            <a:avLst/>
          </a:prstGeom>
        </p:spPr>
        <p:txBody>
          <a:bodyPr wrap="none" lIns="254000" tIns="0" rIns="254000" bIns="0" anchor="t"/>
          <a:lstStyle/>
          <a:p>
            <a:pPr algn="r"/>
            <a:r>
              <a:rPr lang="en-US" sz="3200" b="1" dirty="0">
                <a:solidFill>
                  <a:srgbClr val="FFFFFF"/>
                </a:solidFill>
                <a:effectLst>
                  <a:outerShdw dist="30000" dir="2700000">
                    <a:srgbClr val="000000">
                      <a:alpha val="70000"/>
                    </a:srgbClr>
                  </a:outerShdw>
                </a:effectLst>
                <a:latin typeface="CooperHewitt-Medium"/>
              </a:rPr>
              <a:t>d</a:t>
            </a:r>
            <a:r>
              <a:rPr lang="en-US" sz="3200" b="1" dirty="0" smtClean="0">
                <a:solidFill>
                  <a:srgbClr val="FFFFFF"/>
                </a:solidFill>
                <a:effectLst>
                  <a:outerShdw dist="30000" dir="2700000">
                    <a:srgbClr val="000000">
                      <a:alpha val="70000"/>
                    </a:srgbClr>
                  </a:outerShdw>
                </a:effectLst>
                <a:latin typeface="CooperHewitt-Medium"/>
              </a:rPr>
              <a:t>an.maclean@tsl.ac.uk</a:t>
            </a:r>
          </a:p>
          <a:p>
            <a:pPr algn="r"/>
            <a:r>
              <a:rPr lang="en-US" sz="3200" b="1" dirty="0" smtClean="0">
                <a:solidFill>
                  <a:srgbClr val="FFFFFF"/>
                </a:solidFill>
                <a:effectLst>
                  <a:outerShdw dist="30000" dir="2700000">
                    <a:srgbClr val="000000">
                      <a:alpha val="70000"/>
                    </a:srgbClr>
                  </a:outerShdw>
                </a:effectLst>
                <a:latin typeface="CooperHewitt-Medium"/>
              </a:rPr>
              <a:t>@</a:t>
            </a:r>
            <a:r>
              <a:rPr lang="en-US" sz="3200" b="1" dirty="0" err="1" smtClean="0">
                <a:solidFill>
                  <a:srgbClr val="FFFFFF"/>
                </a:solidFill>
                <a:effectLst>
                  <a:outerShdw dist="30000" dir="2700000">
                    <a:srgbClr val="000000">
                      <a:alpha val="70000"/>
                    </a:srgbClr>
                  </a:outerShdw>
                </a:effectLst>
                <a:latin typeface="CooperHewitt-Medium"/>
              </a:rPr>
              <a:t>danmaclean</a:t>
            </a:r>
            <a:endParaRPr lang="en-US" sz="32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0" y="0"/>
            <a:ext cx="9753600" cy="9753600"/>
          </a:xfrm>
          <a:prstGeom prst="rect">
            <a:avLst/>
          </a:prstGeom>
        </p:spPr>
      </p:pic>
    </p:spTree>
    <p:extLst>
      <p:ext uri="{BB962C8B-B14F-4D97-AF65-F5344CB8AC3E}">
        <p14:creationId xmlns:p14="http://schemas.microsoft.com/office/powerpoint/2010/main" val="114521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822960"/>
          </a:xfrm>
          <a:prstGeom prst="rect">
            <a:avLst/>
          </a:prstGeom>
        </p:spPr>
      </p:pic>
      <p:pic>
        <p:nvPicPr>
          <p:cNvPr id="4" name="Picture 3"/>
          <p:cNvPicPr>
            <a:picLocks noChangeAspect="1"/>
          </p:cNvPicPr>
          <p:nvPr/>
        </p:nvPicPr>
        <p:blipFill>
          <a:blip r:embed="rId4"/>
          <a:stretch>
            <a:fillRect/>
          </a:stretch>
        </p:blipFill>
        <p:spPr>
          <a:xfrm>
            <a:off x="0" y="0"/>
            <a:ext cx="13004800" cy="822960"/>
          </a:xfrm>
          <a:prstGeom prst="rect">
            <a:avLst/>
          </a:prstGeom>
        </p:spPr>
      </p:pic>
      <p:sp>
        <p:nvSpPr>
          <p:cNvPr id="5" name="TextBox 4"/>
          <p:cNvSpPr txBox="1"/>
          <p:nvPr/>
        </p:nvSpPr>
        <p:spPr>
          <a:xfrm>
            <a:off x="0" y="0"/>
            <a:ext cx="13004800" cy="822960"/>
          </a:xfrm>
          <a:prstGeom prst="rect">
            <a:avLst/>
          </a:prstGeom>
        </p:spPr>
        <p:txBody>
          <a:bodyPr wrap="none" lIns="254000" tIns="0" rIns="254000" bIns="0" anchor="t"/>
          <a:lstStyle/>
          <a:p>
            <a:pPr algn="ctr"/>
            <a:r>
              <a:rPr lang="en-US" sz="5400" b="1">
                <a:solidFill>
                  <a:srgbClr val="FFFFFF"/>
                </a:solidFill>
                <a:effectLst>
                  <a:outerShdw dist="30000" dir="2700000">
                    <a:srgbClr val="000000">
                      <a:alpha val="70000"/>
                    </a:srgbClr>
                  </a:outerShdw>
                </a:effectLst>
                <a:latin typeface="CooperHewitt-Medium"/>
              </a:rPr>
              <a:t>Cheap Available High Street Hardware</a:t>
            </a:r>
          </a:p>
        </p:txBody>
      </p:sp>
      <p:sp>
        <p:nvSpPr>
          <p:cNvPr id="6" name="TextBox 5"/>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xmodulo - https://www.flickr.com/photos/91795203@N02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
        <p:nvSpPr>
          <p:cNvPr id="5" name="TextBox 4"/>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adafruit - https://www.flickr.com/photos/35434449@N08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ctr"/>
            <a:r>
              <a:rPr lang="en-US" sz="11400" b="1">
                <a:solidFill>
                  <a:srgbClr val="FFFFFF"/>
                </a:solidFill>
                <a:effectLst>
                  <a:outerShdw dist="30000" dir="2700000">
                    <a:srgbClr val="000000">
                      <a:alpha val="70000"/>
                    </a:srgbClr>
                  </a:outerShdw>
                </a:effectLst>
                <a:latin typeface="CooperHewitt-Medium"/>
              </a:rPr>
              <a:t>Raspberry Pi</a:t>
            </a:r>
          </a:p>
        </p:txBody>
      </p:sp>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And Arduino and more...</a:t>
            </a:r>
          </a:p>
        </p:txBody>
      </p:sp>
      <p:sp>
        <p:nvSpPr>
          <p:cNvPr id="5" name="TextBox 4"/>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Fabian-Horst.de - https://www.flickr.com/photos/99714066@N05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7225284"/>
            <a:ext cx="13004800" cy="1776984"/>
          </a:xfrm>
          <a:prstGeom prst="rect">
            <a:avLst/>
          </a:prstGeom>
        </p:spPr>
      </p:pic>
      <p:sp>
        <p:nvSpPr>
          <p:cNvPr id="4" name="TextBox 3"/>
          <p:cNvSpPr txBox="1"/>
          <p:nvPr/>
        </p:nvSpPr>
        <p:spPr>
          <a:xfrm>
            <a:off x="0" y="8906256"/>
            <a:ext cx="13004800" cy="548640"/>
          </a:xfrm>
          <a:prstGeom prst="rect">
            <a:avLst/>
          </a:prstGeom>
        </p:spPr>
        <p:txBody>
          <a:bodyPr wrap="none" lIns="254000" tIns="0" rIns="254000" bIns="0" anchor="t"/>
          <a:lstStyle/>
          <a:p>
            <a:pPr algn="ctr"/>
            <a:endParaRPr/>
          </a:p>
        </p:txBody>
      </p:sp>
      <p:sp>
        <p:nvSpPr>
          <p:cNvPr id="5" name="TextBox 4"/>
          <p:cNvSpPr txBox="1"/>
          <p:nvPr/>
        </p:nvSpPr>
        <p:spPr>
          <a:xfrm>
            <a:off x="0" y="7306056"/>
            <a:ext cx="13004800" cy="1615440"/>
          </a:xfrm>
          <a:prstGeom prst="rect">
            <a:avLst/>
          </a:prstGeom>
        </p:spPr>
        <p:txBody>
          <a:bodyPr wrap="none" lIns="254000" tIns="0" rIns="254000" bIns="0" anchor="t"/>
          <a:lstStyle/>
          <a:p>
            <a:pPr algn="ctr"/>
            <a:r>
              <a:rPr lang="en-US" sz="10600" b="1">
                <a:solidFill>
                  <a:srgbClr val="FFFFFF"/>
                </a:solidFill>
                <a:effectLst>
                  <a:outerShdw dist="30000" dir="2700000">
                    <a:srgbClr val="000000">
                      <a:alpha val="70000"/>
                    </a:srgbClr>
                  </a:outerShdw>
                </a:effectLst>
                <a:latin typeface="CooperHewitt-Medium"/>
              </a:rPr>
              <a:t>Programmable Pins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1188720"/>
          </a:xfrm>
          <a:prstGeom prst="rect">
            <a:avLst/>
          </a:prstGeom>
        </p:spPr>
      </p:pic>
      <p:sp>
        <p:nvSpPr>
          <p:cNvPr id="5" name="TextBox 4"/>
          <p:cNvSpPr txBox="1"/>
          <p:nvPr/>
        </p:nvSpPr>
        <p:spPr>
          <a:xfrm>
            <a:off x="0" y="0"/>
            <a:ext cx="13004800" cy="1188720"/>
          </a:xfrm>
          <a:prstGeom prst="rect">
            <a:avLst/>
          </a:prstGeom>
        </p:spPr>
        <p:txBody>
          <a:bodyPr wrap="none" lIns="254000" tIns="0" rIns="254000" bIns="0" anchor="t"/>
          <a:lstStyle/>
          <a:p>
            <a:pPr algn="l"/>
            <a:r>
              <a:rPr lang="en-US" sz="7800" b="1">
                <a:solidFill>
                  <a:srgbClr val="FFFFFF"/>
                </a:solidFill>
                <a:effectLst>
                  <a:outerShdw dist="30000" dir="2700000">
                    <a:srgbClr val="000000">
                      <a:alpha val="70000"/>
                    </a:srgbClr>
                  </a:outerShdw>
                </a:effectLst>
                <a:latin typeface="CooperHewitt-Medium"/>
              </a:rPr>
              <a:t>The Sainsbury Laboratory</a:t>
            </a:r>
          </a:p>
        </p:txBody>
      </p:sp>
      <p:sp>
        <p:nvSpPr>
          <p:cNvPr id="6" name="TextBox 5"/>
          <p:cNvSpPr txBox="1"/>
          <p:nvPr/>
        </p:nvSpPr>
        <p:spPr>
          <a:xfrm>
            <a:off x="0" y="8906256"/>
            <a:ext cx="13004800" cy="548640"/>
          </a:xfrm>
          <a:prstGeom prst="rect">
            <a:avLst/>
          </a:prstGeom>
        </p:spPr>
        <p:txBody>
          <a:bodyPr wrap="none" lIns="254000" tIns="0" rIns="254000" bIns="0" anchor="t"/>
          <a:lstStyle/>
          <a:p>
            <a:pPr algn="l"/>
            <a:r>
              <a:rPr lang="en-US" sz="3600" b="0">
                <a:solidFill>
                  <a:srgbClr val="FFFFFF"/>
                </a:solidFill>
                <a:effectLst>
                  <a:outerShdw dist="30000" dir="2700000">
                    <a:srgbClr val="000000">
                      <a:alpha val="70000"/>
                    </a:srgbClr>
                  </a:outerShdw>
                </a:effectLst>
                <a:latin typeface="CooperHewitt-Medium"/>
              </a:rPr>
              <a:t>Plant Microbe Interactions</a:t>
            </a:r>
          </a:p>
        </p:txBody>
      </p:sp>
      <p:sp>
        <p:nvSpPr>
          <p:cNvPr id="7" name="TextBox 6"/>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CIMMYT - https://www.flickr.com/photos/44760652@N05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548640"/>
          </a:xfrm>
          <a:prstGeom prst="rect">
            <a:avLst/>
          </a:prstGeom>
        </p:spPr>
      </p:pic>
      <p:pic>
        <p:nvPicPr>
          <p:cNvPr id="4" name="Picture 3"/>
          <p:cNvPicPr>
            <a:picLocks noChangeAspect="1"/>
          </p:cNvPicPr>
          <p:nvPr/>
        </p:nvPicPr>
        <p:blipFill>
          <a:blip r:embed="rId4"/>
          <a:stretch>
            <a:fillRect/>
          </a:stretch>
        </p:blipFill>
        <p:spPr>
          <a:xfrm>
            <a:off x="0" y="8132064"/>
            <a:ext cx="13004800" cy="1621536"/>
          </a:xfrm>
          <a:prstGeom prst="rect">
            <a:avLst/>
          </a:prstGeom>
        </p:spPr>
      </p:pic>
      <p:sp>
        <p:nvSpPr>
          <p:cNvPr id="5" name="TextBox 4"/>
          <p:cNvSpPr txBox="1"/>
          <p:nvPr/>
        </p:nvSpPr>
        <p:spPr>
          <a:xfrm>
            <a:off x="0" y="8165592"/>
            <a:ext cx="13004800" cy="1554480"/>
          </a:xfrm>
          <a:prstGeom prst="rect">
            <a:avLst/>
          </a:prstGeom>
        </p:spPr>
        <p:txBody>
          <a:bodyPr wrap="none" lIns="254000" tIns="0" rIns="254000" bIns="0" anchor="t"/>
          <a:lstStyle/>
          <a:p>
            <a:pPr algn="ctr"/>
            <a:r>
              <a:rPr lang="en-US" sz="10200" b="1" dirty="0" smtClean="0">
                <a:solidFill>
                  <a:srgbClr val="FFFFFF"/>
                </a:solidFill>
                <a:effectLst>
                  <a:outerShdw dist="30000" dir="2700000">
                    <a:srgbClr val="000000">
                      <a:alpha val="70000"/>
                    </a:srgbClr>
                  </a:outerShdw>
                </a:effectLst>
                <a:latin typeface="CooperHewitt-Medium"/>
              </a:rPr>
              <a:t>Maker</a:t>
            </a:r>
            <a:r>
              <a:rPr lang="en-US" sz="10200" b="1" dirty="0">
                <a:solidFill>
                  <a:srgbClr val="FFFFFF"/>
                </a:solidFill>
                <a:effectLst>
                  <a:outerShdw dist="30000" dir="2700000">
                    <a:srgbClr val="000000">
                      <a:alpha val="70000"/>
                    </a:srgbClr>
                  </a:outerShdw>
                </a:effectLst>
                <a:latin typeface="CooperHewitt-Medium"/>
              </a:rPr>
              <a:t>/</a:t>
            </a:r>
            <a:r>
              <a:rPr lang="en-US" sz="10200" b="1" dirty="0" err="1">
                <a:solidFill>
                  <a:srgbClr val="FFFFFF"/>
                </a:solidFill>
                <a:effectLst>
                  <a:outerShdw dist="30000" dir="2700000">
                    <a:srgbClr val="000000">
                      <a:alpha val="70000"/>
                    </a:srgbClr>
                  </a:outerShdw>
                </a:effectLst>
                <a:latin typeface="CooperHewitt-Medium"/>
              </a:rPr>
              <a:t>Hackspaces</a:t>
            </a:r>
            <a:endParaRPr lang="en-US" sz="10200" b="1" dirty="0">
              <a:solidFill>
                <a:srgbClr val="FFFFFF"/>
              </a:solidFill>
              <a:effectLst>
                <a:outerShdw dist="30000" dir="2700000">
                  <a:srgbClr val="000000">
                    <a:alpha val="70000"/>
                  </a:srgbClr>
                </a:outerShdw>
              </a:effectLst>
              <a:latin typeface="CooperHewitt-Medium"/>
            </a:endParaRPr>
          </a:p>
        </p:txBody>
      </p:sp>
      <p:sp>
        <p:nvSpPr>
          <p:cNvPr id="6" name="TextBox 5"/>
          <p:cNvSpPr txBox="1"/>
          <p:nvPr/>
        </p:nvSpPr>
        <p:spPr>
          <a:xfrm>
            <a:off x="0" y="0"/>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Pop Up Workshops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7261352"/>
            <a:ext cx="13004800" cy="2492248"/>
          </a:xfrm>
          <a:prstGeom prst="rect">
            <a:avLst/>
          </a:prstGeom>
        </p:spPr>
      </p:pic>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Cost Effective and Flexible</a:t>
            </a:r>
          </a:p>
        </p:txBody>
      </p:sp>
      <p:sp>
        <p:nvSpPr>
          <p:cNvPr id="5" name="TextBox 4"/>
          <p:cNvSpPr txBox="1"/>
          <p:nvPr/>
        </p:nvSpPr>
        <p:spPr>
          <a:xfrm>
            <a:off x="0" y="7560056"/>
            <a:ext cx="13004800" cy="1310640"/>
          </a:xfrm>
          <a:prstGeom prst="rect">
            <a:avLst/>
          </a:prstGeom>
        </p:spPr>
        <p:txBody>
          <a:bodyPr wrap="none" lIns="254000" tIns="0" rIns="254000" bIns="0" anchor="t"/>
          <a:lstStyle/>
          <a:p>
            <a:pPr algn="ctr"/>
            <a:r>
              <a:rPr lang="en-US" sz="8600" b="1">
                <a:solidFill>
                  <a:srgbClr val="FFFFFF"/>
                </a:solidFill>
                <a:effectLst>
                  <a:outerShdw dist="30000" dir="2700000">
                    <a:srgbClr val="000000">
                      <a:alpha val="70000"/>
                    </a:srgbClr>
                  </a:outerShdw>
                </a:effectLst>
                <a:latin typeface="CooperHewitt-Medium"/>
              </a:rPr>
              <a:t>Consumer Quadcopters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ctr"/>
            <a:r>
              <a:rPr lang="en-US" sz="11400" b="1">
                <a:solidFill>
                  <a:srgbClr val="FFFFFF"/>
                </a:solidFill>
                <a:effectLst>
                  <a:outerShdw dist="30000" dir="2700000">
                    <a:srgbClr val="000000">
                      <a:alpha val="70000"/>
                    </a:srgbClr>
                  </a:outerShdw>
                </a:effectLst>
                <a:latin typeface="CooperHewitt-Medium"/>
              </a:rPr>
              <a:t>Infragram.org</a:t>
            </a:r>
          </a:p>
        </p:txBody>
      </p:sp>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online image processing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l"/>
            <a:endParaRPr/>
          </a:p>
        </p:txBody>
      </p:sp>
      <p:sp>
        <p:nvSpPr>
          <p:cNvPr id="6" name="TextBox 5"/>
          <p:cNvSpPr txBox="1"/>
          <p:nvPr/>
        </p:nvSpPr>
        <p:spPr>
          <a:xfrm>
            <a:off x="0" y="8906256"/>
            <a:ext cx="13004800" cy="548640"/>
          </a:xfrm>
          <a:prstGeom prst="rect">
            <a:avLst/>
          </a:prstGeom>
        </p:spPr>
        <p:txBody>
          <a:bodyPr wrap="none" lIns="254000" tIns="0" rIns="254000" bIns="0" anchor="t"/>
          <a:lstStyle/>
          <a:p>
            <a:pPr algn="l"/>
            <a:r>
              <a:rPr lang="en-US" sz="3600" b="0">
                <a:solidFill>
                  <a:srgbClr val="FFFFFF"/>
                </a:solidFill>
                <a:effectLst>
                  <a:outerShdw dist="30000" dir="2700000">
                    <a:srgbClr val="000000">
                      <a:alpha val="70000"/>
                    </a:srgbClr>
                  </a:outerShdw>
                </a:effectLst>
                <a:latin typeface="CooperHewitt-Medium"/>
              </a:rPr>
              <a:t>InfraGram.org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r"/>
            <a:endParaRPr/>
          </a:p>
        </p:txBody>
      </p:sp>
      <p:sp>
        <p:nvSpPr>
          <p:cNvPr id="6" name="TextBox 5"/>
          <p:cNvSpPr txBox="1"/>
          <p:nvPr/>
        </p:nvSpPr>
        <p:spPr>
          <a:xfrm>
            <a:off x="0" y="8906256"/>
            <a:ext cx="13004800" cy="548640"/>
          </a:xfrm>
          <a:prstGeom prst="rect">
            <a:avLst/>
          </a:prstGeom>
        </p:spPr>
        <p:txBody>
          <a:bodyPr wrap="none" lIns="254000" tIns="0" rIns="254000" bIns="0" anchor="t"/>
          <a:lstStyle/>
          <a:p>
            <a:pPr algn="r"/>
            <a:r>
              <a:rPr lang="en-US" sz="3600" b="0">
                <a:solidFill>
                  <a:srgbClr val="FFFFFF"/>
                </a:solidFill>
                <a:effectLst>
                  <a:outerShdw dist="30000" dir="2700000">
                    <a:srgbClr val="000000">
                      <a:alpha val="70000"/>
                    </a:srgbClr>
                  </a:outerShdw>
                </a:effectLst>
                <a:latin typeface="CooperHewitt-Medium"/>
              </a:rPr>
              <a:t>InfraGram.org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173736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ctr"/>
            <a:r>
              <a:rPr lang="en-US" sz="11400" b="1" dirty="0">
                <a:solidFill>
                  <a:srgbClr val="FFFFFF"/>
                </a:solidFill>
                <a:effectLst>
                  <a:outerShdw dist="30000" dir="2700000">
                    <a:srgbClr val="000000">
                      <a:alpha val="70000"/>
                    </a:srgbClr>
                  </a:outerShdw>
                </a:effectLst>
                <a:latin typeface="CooperHewitt-Medium"/>
              </a:rPr>
              <a:t>Our Work</a:t>
            </a:r>
          </a:p>
        </p:txBody>
      </p:sp>
      <p:sp>
        <p:nvSpPr>
          <p:cNvPr id="6" name="TextBox 5"/>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Whole/Sub-Field Status Analysis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1127760"/>
          </a:xfrm>
          <a:prstGeom prst="rect">
            <a:avLst/>
          </a:prstGeom>
        </p:spPr>
      </p:pic>
      <p:pic>
        <p:nvPicPr>
          <p:cNvPr id="4" name="Picture 3"/>
          <p:cNvPicPr>
            <a:picLocks noChangeAspect="1"/>
          </p:cNvPicPr>
          <p:nvPr/>
        </p:nvPicPr>
        <p:blipFill>
          <a:blip r:embed="rId4"/>
          <a:stretch>
            <a:fillRect/>
          </a:stretch>
        </p:blipFill>
        <p:spPr>
          <a:xfrm>
            <a:off x="0" y="0"/>
            <a:ext cx="13004800" cy="1127760"/>
          </a:xfrm>
          <a:prstGeom prst="rect">
            <a:avLst/>
          </a:prstGeom>
        </p:spPr>
      </p:pic>
      <p:sp>
        <p:nvSpPr>
          <p:cNvPr id="5" name="TextBox 4"/>
          <p:cNvSpPr txBox="1"/>
          <p:nvPr/>
        </p:nvSpPr>
        <p:spPr>
          <a:xfrm>
            <a:off x="0" y="0"/>
            <a:ext cx="13004800" cy="1127760"/>
          </a:xfrm>
          <a:prstGeom prst="rect">
            <a:avLst/>
          </a:prstGeom>
        </p:spPr>
        <p:txBody>
          <a:bodyPr wrap="none" lIns="254000" tIns="0" rIns="254000" bIns="0" anchor="t"/>
          <a:lstStyle/>
          <a:p>
            <a:pPr algn="ctr"/>
            <a:r>
              <a:rPr lang="en-US" sz="7400" b="1">
                <a:solidFill>
                  <a:srgbClr val="FFFFFF"/>
                </a:solidFill>
                <a:effectLst>
                  <a:outerShdw dist="30000" dir="2700000">
                    <a:srgbClr val="000000">
                      <a:alpha val="70000"/>
                    </a:srgbClr>
                  </a:outerShdw>
                </a:effectLst>
                <a:latin typeface="CooperHewitt-Medium"/>
              </a:rPr>
              <a:t>Leaf level disease detection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
        <p:nvSpPr>
          <p:cNvPr id="5" name="TextBox 4"/>
          <p:cNvSpPr txBox="1"/>
          <p:nvPr/>
        </p:nvSpPr>
        <p:spPr>
          <a:xfrm>
            <a:off x="0" y="0"/>
            <a:ext cx="13004800" cy="1524000"/>
          </a:xfrm>
          <a:prstGeom prst="rect">
            <a:avLst/>
          </a:prstGeom>
        </p:spPr>
        <p:txBody>
          <a:bodyPr wrap="none" lIns="254000" tIns="0" rIns="254000" bIns="0" anchor="t"/>
          <a:lstStyle/>
          <a:p>
            <a:pPr algn="ctr"/>
            <a:r>
              <a:rPr lang="en-US" sz="5400" b="1" dirty="0" smtClean="0">
                <a:solidFill>
                  <a:srgbClr val="FFFFFF"/>
                </a:solidFill>
                <a:effectLst>
                  <a:outerShdw dist="30000" dir="2700000">
                    <a:srgbClr val="000000">
                      <a:alpha val="70000"/>
                    </a:srgbClr>
                  </a:outerShdw>
                </a:effectLst>
                <a:latin typeface="CooperHewitt-Medium"/>
              </a:rPr>
              <a:t>Acknowledgements</a:t>
            </a:r>
            <a:endParaRPr lang="en-US" sz="5400" b="1" dirty="0">
              <a:solidFill>
                <a:srgbClr val="FFFFFF"/>
              </a:solidFill>
              <a:effectLst>
                <a:outerShdw dist="30000" dir="2700000">
                  <a:srgbClr val="000000">
                    <a:alpha val="70000"/>
                  </a:srgbClr>
                </a:outerShdw>
              </a:effectLst>
              <a:latin typeface="CooperHewitt-Medium"/>
            </a:endParaRPr>
          </a:p>
        </p:txBody>
      </p:sp>
      <p:sp>
        <p:nvSpPr>
          <p:cNvPr id="6" name="TextBox 5"/>
          <p:cNvSpPr txBox="1"/>
          <p:nvPr/>
        </p:nvSpPr>
        <p:spPr>
          <a:xfrm>
            <a:off x="406400" y="1981200"/>
            <a:ext cx="3810000" cy="5293757"/>
          </a:xfrm>
          <a:prstGeom prst="rect">
            <a:avLst/>
          </a:prstGeom>
          <a:noFill/>
        </p:spPr>
        <p:txBody>
          <a:bodyPr wrap="square" rtlCol="0">
            <a:spAutoFit/>
          </a:bodyPr>
          <a:lstStyle/>
          <a:p>
            <a:r>
              <a:rPr lang="en-US" sz="4000" dirty="0" smtClean="0">
                <a:solidFill>
                  <a:schemeClr val="bg1"/>
                </a:solidFill>
                <a:latin typeface="Arial"/>
                <a:cs typeface="Arial"/>
              </a:rPr>
              <a:t>Martin Page</a:t>
            </a:r>
          </a:p>
          <a:p>
            <a:endParaRPr lang="en-US" sz="4000" dirty="0" smtClean="0">
              <a:solidFill>
                <a:schemeClr val="bg1"/>
              </a:solidFill>
              <a:latin typeface="Arial"/>
              <a:cs typeface="Arial"/>
            </a:endParaRPr>
          </a:p>
          <a:p>
            <a:r>
              <a:rPr lang="en-US" sz="4000" dirty="0" smtClean="0">
                <a:solidFill>
                  <a:schemeClr val="bg1"/>
                </a:solidFill>
                <a:latin typeface="Arial"/>
                <a:cs typeface="Arial"/>
              </a:rPr>
              <a:t>Cristobal </a:t>
            </a:r>
            <a:r>
              <a:rPr lang="en-US" sz="4000" dirty="0" err="1" smtClean="0">
                <a:solidFill>
                  <a:schemeClr val="bg1"/>
                </a:solidFill>
                <a:latin typeface="Arial"/>
                <a:cs typeface="Arial"/>
              </a:rPr>
              <a:t>Uauy</a:t>
            </a:r>
            <a:endParaRPr lang="en-US" sz="4000" dirty="0" smtClean="0">
              <a:solidFill>
                <a:schemeClr val="bg1"/>
              </a:solidFill>
              <a:latin typeface="Arial"/>
              <a:cs typeface="Arial"/>
            </a:endParaRPr>
          </a:p>
          <a:p>
            <a:r>
              <a:rPr lang="en-US" sz="4000" dirty="0" err="1" smtClean="0">
                <a:solidFill>
                  <a:schemeClr val="bg1"/>
                </a:solidFill>
                <a:latin typeface="Arial"/>
                <a:cs typeface="Arial"/>
              </a:rPr>
              <a:t>Phillipa</a:t>
            </a:r>
            <a:r>
              <a:rPr lang="en-US" sz="4000" dirty="0" smtClean="0">
                <a:solidFill>
                  <a:schemeClr val="bg1"/>
                </a:solidFill>
                <a:latin typeface="Arial"/>
                <a:cs typeface="Arial"/>
              </a:rPr>
              <a:t> </a:t>
            </a:r>
            <a:r>
              <a:rPr lang="en-US" sz="4000" dirty="0" err="1" smtClean="0">
                <a:solidFill>
                  <a:schemeClr val="bg1"/>
                </a:solidFill>
                <a:latin typeface="Arial"/>
                <a:cs typeface="Arial"/>
              </a:rPr>
              <a:t>Borrill</a:t>
            </a:r>
            <a:endParaRPr lang="en-US" sz="4000" dirty="0" smtClean="0">
              <a:solidFill>
                <a:schemeClr val="bg1"/>
              </a:solidFill>
              <a:latin typeface="Arial"/>
              <a:cs typeface="Arial"/>
            </a:endParaRPr>
          </a:p>
          <a:p>
            <a:r>
              <a:rPr lang="en-US" sz="4000" dirty="0" smtClean="0">
                <a:solidFill>
                  <a:schemeClr val="bg1"/>
                </a:solidFill>
                <a:latin typeface="Arial"/>
                <a:cs typeface="Arial"/>
              </a:rPr>
              <a:t>Alex Webb</a:t>
            </a:r>
          </a:p>
          <a:p>
            <a:endParaRPr lang="en-US" sz="4000" dirty="0">
              <a:solidFill>
                <a:schemeClr val="bg1"/>
              </a:solidFill>
              <a:latin typeface="Arial"/>
              <a:cs typeface="Arial"/>
            </a:endParaRPr>
          </a:p>
          <a:p>
            <a:r>
              <a:rPr lang="en-US" sz="4000" dirty="0" smtClean="0">
                <a:solidFill>
                  <a:schemeClr val="bg1"/>
                </a:solidFill>
                <a:latin typeface="Arial"/>
                <a:cs typeface="Arial"/>
              </a:rPr>
              <a:t>The Sainsbury Laboratory</a:t>
            </a:r>
          </a:p>
          <a:p>
            <a:endParaRPr lang="en-US" dirty="0">
              <a:solidFill>
                <a:schemeClr val="bg1"/>
              </a:solidFill>
            </a:endParaRPr>
          </a:p>
        </p:txBody>
      </p:sp>
      <p:sp>
        <p:nvSpPr>
          <p:cNvPr id="7" name="TextBox 6"/>
          <p:cNvSpPr txBox="1"/>
          <p:nvPr/>
        </p:nvSpPr>
        <p:spPr>
          <a:xfrm>
            <a:off x="3302000" y="7772400"/>
            <a:ext cx="6324600" cy="1323439"/>
          </a:xfrm>
          <a:prstGeom prst="rect">
            <a:avLst/>
          </a:prstGeom>
          <a:noFill/>
        </p:spPr>
        <p:txBody>
          <a:bodyPr wrap="square" rtlCol="0">
            <a:spAutoFit/>
          </a:bodyPr>
          <a:lstStyle/>
          <a:p>
            <a:pPr algn="ctr"/>
            <a:r>
              <a:rPr lang="en-US" sz="4000" dirty="0">
                <a:solidFill>
                  <a:schemeClr val="bg1"/>
                </a:solidFill>
                <a:latin typeface="Arial"/>
                <a:cs typeface="Arial"/>
              </a:rPr>
              <a:t>d</a:t>
            </a:r>
            <a:r>
              <a:rPr lang="en-US" sz="4000" dirty="0" smtClean="0">
                <a:solidFill>
                  <a:schemeClr val="bg1"/>
                </a:solidFill>
                <a:latin typeface="Arial"/>
                <a:cs typeface="Arial"/>
              </a:rPr>
              <a:t>an.maclean@tsl.ac.uk</a:t>
            </a:r>
          </a:p>
          <a:p>
            <a:pPr algn="ctr"/>
            <a:r>
              <a:rPr lang="en-US" sz="4000" dirty="0" smtClean="0">
                <a:solidFill>
                  <a:schemeClr val="bg1"/>
                </a:solidFill>
                <a:latin typeface="Arial"/>
                <a:cs typeface="Arial"/>
              </a:rPr>
              <a:t>@</a:t>
            </a:r>
            <a:r>
              <a:rPr lang="en-US" sz="4000" dirty="0" err="1" smtClean="0">
                <a:solidFill>
                  <a:schemeClr val="bg1"/>
                </a:solidFill>
                <a:latin typeface="Arial"/>
                <a:cs typeface="Arial"/>
              </a:rPr>
              <a:t>danmaclean</a:t>
            </a:r>
            <a:endParaRPr lang="en-US" dirty="0">
              <a:solidFill>
                <a:schemeClr val="bg1"/>
              </a:solidFill>
            </a:endParaRPr>
          </a:p>
        </p:txBody>
      </p:sp>
      <p:pic>
        <p:nvPicPr>
          <p:cNvPr id="9" name="Picture 8"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200" y="1600200"/>
            <a:ext cx="4419600" cy="2244876"/>
          </a:xfrm>
          <a:prstGeom prst="rect">
            <a:avLst/>
          </a:prstGeom>
        </p:spPr>
      </p:pic>
      <p:pic>
        <p:nvPicPr>
          <p:cNvPr id="10" name="Picture 9" descr="imgr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8200" y="4267200"/>
            <a:ext cx="4470400" cy="167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r"/>
            <a:endParaRPr/>
          </a:p>
        </p:txBody>
      </p:sp>
      <p:sp>
        <p:nvSpPr>
          <p:cNvPr id="4" name="TextBox 3"/>
          <p:cNvSpPr txBox="1"/>
          <p:nvPr/>
        </p:nvSpPr>
        <p:spPr>
          <a:xfrm>
            <a:off x="0" y="8906256"/>
            <a:ext cx="13004800" cy="548640"/>
          </a:xfrm>
          <a:prstGeom prst="rect">
            <a:avLst/>
          </a:prstGeom>
        </p:spPr>
        <p:txBody>
          <a:bodyPr wrap="none" lIns="254000" tIns="0" rIns="254000" bIns="0" anchor="t"/>
          <a:lstStyle/>
          <a:p>
            <a:pPr algn="r"/>
            <a:r>
              <a:rPr lang="en-US" sz="3600" b="0">
                <a:solidFill>
                  <a:srgbClr val="FFFFFF"/>
                </a:solidFill>
                <a:effectLst>
                  <a:outerShdw dist="30000" dir="2700000">
                    <a:srgbClr val="000000">
                      <a:alpha val="70000"/>
                    </a:srgbClr>
                  </a:outerShdw>
                </a:effectLst>
                <a:latin typeface="CooperHewitt-Medium"/>
              </a:rPr>
              <a:t>Computational Biology - Genes to Whole Plants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866"/>
          <a:stretch/>
        </p:blipFill>
        <p:spPr>
          <a:xfrm>
            <a:off x="0" y="0"/>
            <a:ext cx="13004799" cy="9753600"/>
          </a:xfrm>
          <a:prstGeom prst="rect">
            <a:avLst/>
          </a:prstGeom>
        </p:spPr>
      </p:pic>
      <p:pic>
        <p:nvPicPr>
          <p:cNvPr id="3" name="Picture 2"/>
          <p:cNvPicPr>
            <a:picLocks noChangeAspect="1"/>
          </p:cNvPicPr>
          <p:nvPr/>
        </p:nvPicPr>
        <p:blipFill>
          <a:blip r:embed="rId4"/>
          <a:stretch>
            <a:fillRect/>
          </a:stretch>
        </p:blipFill>
        <p:spPr>
          <a:xfrm>
            <a:off x="0" y="0"/>
            <a:ext cx="13004800" cy="1005840"/>
          </a:xfrm>
          <a:prstGeom prst="rect">
            <a:avLst/>
          </a:prstGeom>
        </p:spPr>
      </p:pic>
      <p:pic>
        <p:nvPicPr>
          <p:cNvPr id="4" name="Picture 3"/>
          <p:cNvPicPr>
            <a:picLocks noChangeAspect="1"/>
          </p:cNvPicPr>
          <p:nvPr/>
        </p:nvPicPr>
        <p:blipFill>
          <a:blip r:embed="rId4"/>
          <a:stretch>
            <a:fillRect/>
          </a:stretch>
        </p:blipFill>
        <p:spPr>
          <a:xfrm>
            <a:off x="0" y="0"/>
            <a:ext cx="13004800" cy="1005840"/>
          </a:xfrm>
          <a:prstGeom prst="rect">
            <a:avLst/>
          </a:prstGeom>
        </p:spPr>
      </p:pic>
      <p:sp>
        <p:nvSpPr>
          <p:cNvPr id="5" name="TextBox 4"/>
          <p:cNvSpPr txBox="1"/>
          <p:nvPr/>
        </p:nvSpPr>
        <p:spPr>
          <a:xfrm>
            <a:off x="0" y="0"/>
            <a:ext cx="13004800" cy="1005840"/>
          </a:xfrm>
          <a:prstGeom prst="rect">
            <a:avLst/>
          </a:prstGeom>
        </p:spPr>
        <p:txBody>
          <a:bodyPr wrap="none" lIns="254000" tIns="0" rIns="254000" bIns="0" anchor="t"/>
          <a:lstStyle/>
          <a:p>
            <a:pPr algn="ctr"/>
            <a:r>
              <a:rPr lang="en-US" sz="6600" b="1" dirty="0">
                <a:solidFill>
                  <a:srgbClr val="FFFFFF"/>
                </a:solidFill>
                <a:effectLst>
                  <a:outerShdw dist="30000" dir="2700000">
                    <a:srgbClr val="000000">
                      <a:alpha val="70000"/>
                    </a:srgbClr>
                  </a:outerShdw>
                </a:effectLst>
                <a:latin typeface="CooperHewitt-Medium"/>
              </a:rPr>
              <a:t>Computational Image Analysis</a:t>
            </a:r>
          </a:p>
        </p:txBody>
      </p:sp>
      <p:pic>
        <p:nvPicPr>
          <p:cNvPr id="6" name="Picture 5"/>
          <p:cNvPicPr>
            <a:picLocks noChangeAspect="1"/>
          </p:cNvPicPr>
          <p:nvPr/>
        </p:nvPicPr>
        <p:blipFill>
          <a:blip r:embed="rId4"/>
          <a:stretch>
            <a:fillRect/>
          </a:stretch>
        </p:blipFill>
        <p:spPr>
          <a:xfrm>
            <a:off x="0" y="8607552"/>
            <a:ext cx="13004800" cy="1146048"/>
          </a:xfrm>
          <a:prstGeom prst="rect">
            <a:avLst/>
          </a:prstGeom>
        </p:spPr>
      </p:pic>
      <p:sp>
        <p:nvSpPr>
          <p:cNvPr id="7" name="TextBox 6"/>
          <p:cNvSpPr txBox="1"/>
          <p:nvPr/>
        </p:nvSpPr>
        <p:spPr>
          <a:xfrm>
            <a:off x="0" y="8906256"/>
            <a:ext cx="13004800" cy="548640"/>
          </a:xfrm>
          <a:prstGeom prst="rect">
            <a:avLst/>
          </a:prstGeom>
        </p:spPr>
        <p:txBody>
          <a:bodyPr wrap="none" lIns="254000" tIns="0" rIns="254000" bIns="0" anchor="t"/>
          <a:lstStyle/>
          <a:p>
            <a:pPr algn="l"/>
            <a:r>
              <a:rPr lang="en-US" sz="3600" dirty="0" smtClean="0">
                <a:solidFill>
                  <a:srgbClr val="FFFFFF"/>
                </a:solidFill>
                <a:effectLst>
                  <a:outerShdw dist="30000" dir="2700000">
                    <a:srgbClr val="000000">
                      <a:alpha val="70000"/>
                    </a:srgbClr>
                  </a:outerShdw>
                </a:effectLst>
                <a:latin typeface="CooperHewitt-Medium"/>
              </a:rPr>
              <a:t>Image Courtesy of Prof </a:t>
            </a:r>
            <a:r>
              <a:rPr lang="en-US" sz="3600" dirty="0" err="1" smtClean="0">
                <a:solidFill>
                  <a:srgbClr val="FFFFFF"/>
                </a:solidFill>
                <a:effectLst>
                  <a:outerShdw dist="30000" dir="2700000">
                    <a:srgbClr val="000000">
                      <a:alpha val="70000"/>
                    </a:srgbClr>
                  </a:outerShdw>
                </a:effectLst>
                <a:latin typeface="CooperHewitt-Medium"/>
              </a:rPr>
              <a:t>Silke</a:t>
            </a:r>
            <a:r>
              <a:rPr lang="en-US" sz="3600" dirty="0" smtClean="0">
                <a:solidFill>
                  <a:srgbClr val="FFFFFF"/>
                </a:solidFill>
                <a:effectLst>
                  <a:outerShdw dist="30000" dir="2700000">
                    <a:srgbClr val="000000">
                      <a:alpha val="70000"/>
                    </a:srgbClr>
                  </a:outerShdw>
                </a:effectLst>
                <a:latin typeface="CooperHewitt-Medium"/>
              </a:rPr>
              <a:t> </a:t>
            </a:r>
            <a:r>
              <a:rPr lang="en-US" sz="3600" dirty="0" err="1" smtClean="0">
                <a:solidFill>
                  <a:srgbClr val="FFFFFF"/>
                </a:solidFill>
                <a:effectLst>
                  <a:outerShdw dist="30000" dir="2700000">
                    <a:srgbClr val="000000">
                      <a:alpha val="70000"/>
                    </a:srgbClr>
                  </a:outerShdw>
                </a:effectLst>
                <a:latin typeface="CooperHewitt-Medium"/>
              </a:rPr>
              <a:t>Robatzek</a:t>
            </a:r>
            <a:r>
              <a:rPr lang="en-US" sz="3600" dirty="0" smtClean="0">
                <a:solidFill>
                  <a:srgbClr val="FFFFFF"/>
                </a:solidFill>
                <a:effectLst>
                  <a:outerShdw dist="30000" dir="2700000">
                    <a:srgbClr val="000000">
                      <a:alpha val="70000"/>
                    </a:srgbClr>
                  </a:outerShdw>
                </a:effectLst>
                <a:latin typeface="CooperHewitt-Medium"/>
              </a:rPr>
              <a:t>, TSL</a:t>
            </a:r>
            <a:endParaRPr lang="en-US" sz="3600" b="0"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 y="762000"/>
            <a:ext cx="12293600" cy="9220200"/>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6" name="Picture 5" descr="Slide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 y="1219200"/>
            <a:ext cx="11582400" cy="8686800"/>
          </a:xfrm>
          <a:prstGeom prst="rect">
            <a:avLst/>
          </a:prstGeom>
        </p:spPr>
      </p:pic>
      <p:pic>
        <p:nvPicPr>
          <p:cNvPr id="7" name="Picture 6"/>
          <p:cNvPicPr>
            <a:picLocks noChangeAspect="1"/>
          </p:cNvPicPr>
          <p:nvPr/>
        </p:nvPicPr>
        <p:blipFill>
          <a:blip r:embed="rId3"/>
          <a:stretch>
            <a:fillRect/>
          </a:stretch>
        </p:blipFill>
        <p:spPr>
          <a:xfrm>
            <a:off x="0" y="0"/>
            <a:ext cx="13004800" cy="1005840"/>
          </a:xfrm>
          <a:prstGeom prst="rect">
            <a:avLst/>
          </a:prstGeom>
        </p:spPr>
      </p:pic>
      <p:sp>
        <p:nvSpPr>
          <p:cNvPr id="8" name="Rectangle 7"/>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609600"/>
            <a:ext cx="11983222" cy="8987416"/>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5.jpg"/>
          <p:cNvPicPr>
            <a:picLocks noChangeAspect="1"/>
          </p:cNvPicPr>
          <p:nvPr/>
        </p:nvPicPr>
        <p:blipFill rotWithShape="1">
          <a:blip r:embed="rId4">
            <a:extLst>
              <a:ext uri="{28A0092B-C50C-407E-A947-70E740481C1C}">
                <a14:useLocalDpi xmlns:a14="http://schemas.microsoft.com/office/drawing/2010/main" val="0"/>
              </a:ext>
            </a:extLst>
          </a:blip>
          <a:srcRect l="28588" t="14451" r="23495" b="19184"/>
          <a:stretch/>
        </p:blipFill>
        <p:spPr>
          <a:xfrm>
            <a:off x="3073400" y="1447800"/>
            <a:ext cx="6474964" cy="6725810"/>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602117" y="9462"/>
            <a:ext cx="11373879"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Cameras translate light into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1703</Words>
  <Application>Microsoft Macintosh PowerPoint</Application>
  <PresentationFormat>Custom</PresentationFormat>
  <Paragraphs>156</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 MacLean</cp:lastModifiedBy>
  <cp:revision>16</cp:revision>
  <dcterms:created xsi:type="dcterms:W3CDTF">2006-08-16T00:00:00Z</dcterms:created>
  <dcterms:modified xsi:type="dcterms:W3CDTF">2015-11-30T11:27:15Z</dcterms:modified>
</cp:coreProperties>
</file>