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sldIdLst>
    <p:sldId id="256" r:id="rId2"/>
    <p:sldId id="267" r:id="rId3"/>
    <p:sldId id="257" r:id="rId4"/>
    <p:sldId id="265" r:id="rId5"/>
    <p:sldId id="258" r:id="rId6"/>
    <p:sldId id="268" r:id="rId7"/>
    <p:sldId id="262" r:id="rId8"/>
    <p:sldId id="266" r:id="rId9"/>
    <p:sldId id="263" r:id="rId10"/>
    <p:sldId id="260" r:id="rId11"/>
    <p:sldId id="261"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36"/>
    <p:restoredTop sz="96208"/>
  </p:normalViewPr>
  <p:slideViewPr>
    <p:cSldViewPr snapToGrid="0" snapToObjects="1">
      <p:cViewPr>
        <p:scale>
          <a:sx n="61" d="100"/>
          <a:sy n="61" d="100"/>
        </p:scale>
        <p:origin x="1352" y="1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282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8148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0262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910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947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6380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2663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843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82876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8426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9157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89583473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8" r:id="rId6"/>
    <p:sldLayoutId id="2147483713" r:id="rId7"/>
    <p:sldLayoutId id="2147483714" r:id="rId8"/>
    <p:sldLayoutId id="2147483715" r:id="rId9"/>
    <p:sldLayoutId id="2147483717"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20B11BCE-BD07-4779-B119-A712DE933538}"/>
              </a:ext>
            </a:extLst>
          </p:cNvPr>
          <p:cNvPicPr>
            <a:picLocks noChangeAspect="1"/>
          </p:cNvPicPr>
          <p:nvPr/>
        </p:nvPicPr>
        <p:blipFill rotWithShape="1">
          <a:blip r:embed="rId2"/>
          <a:srcRect r="1152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F86C3B-60B9-D346-9F00-C45EBAA53197}"/>
              </a:ext>
            </a:extLst>
          </p:cNvPr>
          <p:cNvSpPr>
            <a:spLocks noGrp="1"/>
          </p:cNvSpPr>
          <p:nvPr>
            <p:ph type="ctrTitle"/>
          </p:nvPr>
        </p:nvSpPr>
        <p:spPr>
          <a:xfrm>
            <a:off x="477980" y="1122363"/>
            <a:ext cx="6699433" cy="3204134"/>
          </a:xfrm>
        </p:spPr>
        <p:txBody>
          <a:bodyPr anchor="b">
            <a:normAutofit/>
          </a:bodyPr>
          <a:lstStyle/>
          <a:p>
            <a:r>
              <a:rPr lang="en-US" sz="4100" b="1" dirty="0"/>
              <a:t>Capstone Project - The Battle of Neighborhoods</a:t>
            </a:r>
          </a:p>
        </p:txBody>
      </p:sp>
      <p:sp>
        <p:nvSpPr>
          <p:cNvPr id="3" name="Subtitle 2">
            <a:extLst>
              <a:ext uri="{FF2B5EF4-FFF2-40B4-BE49-F238E27FC236}">
                <a16:creationId xmlns:a16="http://schemas.microsoft.com/office/drawing/2014/main" id="{C4B4E732-22D0-E34B-932F-9A1DD9A8C9C8}"/>
              </a:ext>
            </a:extLst>
          </p:cNvPr>
          <p:cNvSpPr>
            <a:spLocks noGrp="1"/>
          </p:cNvSpPr>
          <p:nvPr>
            <p:ph type="subTitle" idx="1"/>
          </p:nvPr>
        </p:nvSpPr>
        <p:spPr>
          <a:xfrm>
            <a:off x="477980" y="4872922"/>
            <a:ext cx="4023359" cy="1730519"/>
          </a:xfrm>
        </p:spPr>
        <p:txBody>
          <a:bodyPr>
            <a:normAutofit/>
          </a:bodyPr>
          <a:lstStyle/>
          <a:p>
            <a:pPr marL="285750" indent="-285750">
              <a:buFont typeface="Arial" panose="020B0604020202020204" pitchFamily="34" charset="0"/>
              <a:buChar char="•"/>
            </a:pPr>
            <a:r>
              <a:rPr lang="en-US" sz="1400" dirty="0"/>
              <a:t>IBM Data Science Professional Certificate</a:t>
            </a:r>
          </a:p>
          <a:p>
            <a:pPr marL="285750" indent="-285750">
              <a:buFont typeface="Arial" panose="020B0604020202020204" pitchFamily="34" charset="0"/>
              <a:buChar char="•"/>
            </a:pPr>
            <a:r>
              <a:rPr lang="en-US" sz="1400" dirty="0"/>
              <a:t>Harper Wang</a:t>
            </a:r>
          </a:p>
          <a:p>
            <a:pPr marL="285750" indent="-285750">
              <a:buFont typeface="Arial" panose="020B0604020202020204" pitchFamily="34" charset="0"/>
              <a:buChar char="•"/>
            </a:pPr>
            <a:r>
              <a:rPr lang="en-US" sz="1400" dirty="0"/>
              <a:t>May 2020</a:t>
            </a:r>
          </a:p>
          <a:p>
            <a:endParaRPr lang="en-US" dirty="0"/>
          </a:p>
          <a:p>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3175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CB91-5AF6-1545-862A-9702033A4302}"/>
              </a:ext>
            </a:extLst>
          </p:cNvPr>
          <p:cNvSpPr>
            <a:spLocks noGrp="1"/>
          </p:cNvSpPr>
          <p:nvPr>
            <p:ph type="title"/>
          </p:nvPr>
        </p:nvSpPr>
        <p:spPr/>
        <p:txBody>
          <a:bodyPr>
            <a:normAutofit/>
          </a:bodyPr>
          <a:lstStyle/>
          <a:p>
            <a:r>
              <a:rPr lang="en-US" sz="3600" b="1" dirty="0">
                <a:latin typeface="+mn-lt"/>
                <a:ea typeface="+mn-ea"/>
                <a:cs typeface="+mn-cs"/>
              </a:rPr>
              <a:t>Decision Making and Reporting Res</a:t>
            </a:r>
            <a:r>
              <a:rPr lang="en-US" spc="-35" dirty="0">
                <a:latin typeface="Britannic Bold" pitchFamily="34" charset="0"/>
              </a:rPr>
              <a:t>ults</a:t>
            </a:r>
          </a:p>
        </p:txBody>
      </p:sp>
      <p:sp>
        <p:nvSpPr>
          <p:cNvPr id="3" name="Content Placeholder 2">
            <a:extLst>
              <a:ext uri="{FF2B5EF4-FFF2-40B4-BE49-F238E27FC236}">
                <a16:creationId xmlns:a16="http://schemas.microsoft.com/office/drawing/2014/main" id="{497BE87C-BDCD-6A44-85CB-82789B2A2931}"/>
              </a:ext>
            </a:extLst>
          </p:cNvPr>
          <p:cNvSpPr>
            <a:spLocks noGrp="1"/>
          </p:cNvSpPr>
          <p:nvPr>
            <p:ph idx="1"/>
          </p:nvPr>
        </p:nvSpPr>
        <p:spPr>
          <a:xfrm>
            <a:off x="1115568" y="2478024"/>
            <a:ext cx="5620323" cy="3694176"/>
          </a:xfrm>
        </p:spPr>
        <p:txBody>
          <a:bodyPr>
            <a:normAutofit fontScale="92500" lnSpcReduction="20000"/>
          </a:bodyPr>
          <a:lstStyle/>
          <a:p>
            <a:r>
              <a:rPr lang="en-US" dirty="0"/>
              <a:t>Let us use Folium to populate the clusters on the map. The orange cluster represents Cluster 8 which had more restaurants than the other clusters. </a:t>
            </a:r>
          </a:p>
          <a:p>
            <a:r>
              <a:rPr lang="en-US" dirty="0"/>
              <a:t>Cluster 8 is located around East Toronto area which I would highly recommend to consider opening new restaurants here.</a:t>
            </a:r>
            <a:r>
              <a:rPr lang="en-US" sz="2400" dirty="0"/>
              <a:t> </a:t>
            </a:r>
            <a:endParaRPr lang="en-US" dirty="0"/>
          </a:p>
          <a:p>
            <a:endParaRPr lang="en-US" dirty="0"/>
          </a:p>
        </p:txBody>
      </p:sp>
      <p:pic>
        <p:nvPicPr>
          <p:cNvPr id="5" name="Picture 4" descr="A close up of a map&#10;&#10;Description automatically generated">
            <a:extLst>
              <a:ext uri="{FF2B5EF4-FFF2-40B4-BE49-F238E27FC236}">
                <a16:creationId xmlns:a16="http://schemas.microsoft.com/office/drawing/2014/main" id="{6A360BE3-4B4A-2843-873C-A612A60A6A76}"/>
              </a:ext>
            </a:extLst>
          </p:cNvPr>
          <p:cNvPicPr>
            <a:picLocks noChangeAspect="1"/>
          </p:cNvPicPr>
          <p:nvPr/>
        </p:nvPicPr>
        <p:blipFill rotWithShape="1">
          <a:blip r:embed="rId2"/>
          <a:srcRect l="23653" r="14885" b="16988"/>
          <a:stretch/>
        </p:blipFill>
        <p:spPr>
          <a:xfrm>
            <a:off x="6897889" y="2657580"/>
            <a:ext cx="4949307" cy="3393415"/>
          </a:xfrm>
          <a:prstGeom prst="rect">
            <a:avLst/>
          </a:prstGeom>
        </p:spPr>
      </p:pic>
    </p:spTree>
    <p:extLst>
      <p:ext uri="{BB962C8B-B14F-4D97-AF65-F5344CB8AC3E}">
        <p14:creationId xmlns:p14="http://schemas.microsoft.com/office/powerpoint/2010/main" val="3861828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7969-92B2-F740-A8EA-97D5824EAE78}"/>
              </a:ext>
            </a:extLst>
          </p:cNvPr>
          <p:cNvSpPr>
            <a:spLocks noGrp="1"/>
          </p:cNvSpPr>
          <p:nvPr>
            <p:ph type="title"/>
          </p:nvPr>
        </p:nvSpPr>
        <p:spPr/>
        <p:txBody>
          <a:bodyPr>
            <a:normAutofit/>
          </a:bodyPr>
          <a:lstStyle/>
          <a:p>
            <a:r>
              <a:rPr lang="en-US" b="1" dirty="0"/>
              <a:t>Discussion</a:t>
            </a:r>
            <a:endParaRPr lang="en-US" sz="3600" b="1" dirty="0">
              <a:latin typeface="+mn-lt"/>
              <a:ea typeface="+mn-ea"/>
              <a:cs typeface="+mn-cs"/>
            </a:endParaRPr>
          </a:p>
        </p:txBody>
      </p:sp>
      <p:sp>
        <p:nvSpPr>
          <p:cNvPr id="3" name="Content Placeholder 2">
            <a:extLst>
              <a:ext uri="{FF2B5EF4-FFF2-40B4-BE49-F238E27FC236}">
                <a16:creationId xmlns:a16="http://schemas.microsoft.com/office/drawing/2014/main" id="{8056AD44-BBB1-E54D-A5D5-4C78A0DE67E7}"/>
              </a:ext>
            </a:extLst>
          </p:cNvPr>
          <p:cNvSpPr>
            <a:spLocks noGrp="1"/>
          </p:cNvSpPr>
          <p:nvPr>
            <p:ph idx="1"/>
          </p:nvPr>
        </p:nvSpPr>
        <p:spPr/>
        <p:txBody>
          <a:bodyPr>
            <a:normAutofit lnSpcReduction="10000"/>
          </a:bodyPr>
          <a:lstStyle/>
          <a:p>
            <a:pPr marL="0" indent="0" algn="just">
              <a:buNone/>
            </a:pPr>
            <a:r>
              <a:rPr lang="en-US" dirty="0"/>
              <a:t>Density of a certain kind of business is an important factor to consider when looking for a location. Higher density means better popularity but also means more competition in this region. To make a restaurant outstanding among the competition, investors and entrepreneurs also need to continue analyzing more details such as types of surrounding restaurants and local culture in order to determine target customers and marketing strategy. </a:t>
            </a:r>
          </a:p>
          <a:p>
            <a:endParaRPr lang="en-US" dirty="0"/>
          </a:p>
        </p:txBody>
      </p:sp>
    </p:spTree>
    <p:extLst>
      <p:ext uri="{BB962C8B-B14F-4D97-AF65-F5344CB8AC3E}">
        <p14:creationId xmlns:p14="http://schemas.microsoft.com/office/powerpoint/2010/main" val="40377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6D78-8B34-9C47-B44C-78F460F0B245}"/>
              </a:ext>
            </a:extLst>
          </p:cNvPr>
          <p:cNvSpPr>
            <a:spLocks noGrp="1"/>
          </p:cNvSpPr>
          <p:nvPr>
            <p:ph type="title"/>
          </p:nvPr>
        </p:nvSpPr>
        <p:spPr/>
        <p:txBody>
          <a:bodyPr/>
          <a:lstStyle/>
          <a:p>
            <a:pPr algn="ctr"/>
            <a:r>
              <a:rPr lang="en-US" b="1" dirty="0"/>
              <a:t>THANK YOU</a:t>
            </a:r>
          </a:p>
        </p:txBody>
      </p:sp>
      <p:sp>
        <p:nvSpPr>
          <p:cNvPr id="3" name="Content Placeholder 2">
            <a:extLst>
              <a:ext uri="{FF2B5EF4-FFF2-40B4-BE49-F238E27FC236}">
                <a16:creationId xmlns:a16="http://schemas.microsoft.com/office/drawing/2014/main" id="{2422960D-5203-E84B-B4A8-A9CFFCFFA58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BEB69F7-88D8-AD4F-96C4-6D8F529B638A}"/>
              </a:ext>
            </a:extLst>
          </p:cNvPr>
          <p:cNvPicPr>
            <a:picLocks noChangeAspect="1"/>
          </p:cNvPicPr>
          <p:nvPr/>
        </p:nvPicPr>
        <p:blipFill>
          <a:blip r:embed="rId2"/>
          <a:stretch>
            <a:fillRect/>
          </a:stretch>
        </p:blipFill>
        <p:spPr>
          <a:xfrm>
            <a:off x="1175349" y="2478024"/>
            <a:ext cx="9901083" cy="3287080"/>
          </a:xfrm>
          <a:prstGeom prst="rect">
            <a:avLst/>
          </a:prstGeom>
        </p:spPr>
      </p:pic>
    </p:spTree>
    <p:extLst>
      <p:ext uri="{BB962C8B-B14F-4D97-AF65-F5344CB8AC3E}">
        <p14:creationId xmlns:p14="http://schemas.microsoft.com/office/powerpoint/2010/main" val="80151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6944-D112-D04A-83DC-EB80B2E95494}"/>
              </a:ext>
            </a:extLst>
          </p:cNvPr>
          <p:cNvSpPr>
            <a:spLocks noGrp="1"/>
          </p:cNvSpPr>
          <p:nvPr>
            <p:ph type="title"/>
          </p:nvPr>
        </p:nvSpPr>
        <p:spPr/>
        <p:txBody>
          <a:bodyPr>
            <a:normAutofit/>
          </a:bodyPr>
          <a:lstStyle/>
          <a:p>
            <a:r>
              <a:rPr lang="en-US" b="1" dirty="0"/>
              <a:t>Background</a:t>
            </a:r>
            <a:endParaRPr lang="en-US" dirty="0"/>
          </a:p>
        </p:txBody>
      </p:sp>
      <p:sp>
        <p:nvSpPr>
          <p:cNvPr id="3" name="Content Placeholder 2">
            <a:extLst>
              <a:ext uri="{FF2B5EF4-FFF2-40B4-BE49-F238E27FC236}">
                <a16:creationId xmlns:a16="http://schemas.microsoft.com/office/drawing/2014/main" id="{F4EE3DF5-5A60-634B-8878-982CF57828BB}"/>
              </a:ext>
            </a:extLst>
          </p:cNvPr>
          <p:cNvSpPr>
            <a:spLocks noGrp="1"/>
          </p:cNvSpPr>
          <p:nvPr>
            <p:ph idx="1"/>
          </p:nvPr>
        </p:nvSpPr>
        <p:spPr/>
        <p:txBody>
          <a:bodyPr>
            <a:normAutofit/>
          </a:bodyPr>
          <a:lstStyle/>
          <a:p>
            <a:r>
              <a:rPr lang="en-US" dirty="0"/>
              <a:t>Toronto is a city with scores of neighborhoods, some of which have identities that have been imposed upon them by realtors, whereas others are of much longer standing and have a more distinctive character. </a:t>
            </a:r>
          </a:p>
          <a:p>
            <a:r>
              <a:rPr lang="en-US" dirty="0"/>
              <a:t>The main premise of our research will center on investigating and determining the ideal locale in Toronto, Canada, for the establishment of a new dining experience.</a:t>
            </a:r>
          </a:p>
        </p:txBody>
      </p:sp>
    </p:spTree>
    <p:extLst>
      <p:ext uri="{BB962C8B-B14F-4D97-AF65-F5344CB8AC3E}">
        <p14:creationId xmlns:p14="http://schemas.microsoft.com/office/powerpoint/2010/main" val="2827613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6CB3-D58A-6849-B2A3-A1F233D2CEDB}"/>
              </a:ext>
            </a:extLst>
          </p:cNvPr>
          <p:cNvSpPr>
            <a:spLocks noGrp="1"/>
          </p:cNvSpPr>
          <p:nvPr>
            <p:ph type="title"/>
          </p:nvPr>
        </p:nvSpPr>
        <p:spPr/>
        <p:txBody>
          <a:bodyPr>
            <a:normAutofit/>
          </a:bodyPr>
          <a:lstStyle/>
          <a:p>
            <a:r>
              <a:rPr lang="en-US" b="1" dirty="0">
                <a:latin typeface="+mn-lt"/>
                <a:ea typeface="+mn-ea"/>
                <a:cs typeface="+mn-cs"/>
              </a:rPr>
              <a:t>Business Problem</a:t>
            </a:r>
          </a:p>
        </p:txBody>
      </p:sp>
      <p:sp>
        <p:nvSpPr>
          <p:cNvPr id="3" name="Content Placeholder 2">
            <a:extLst>
              <a:ext uri="{FF2B5EF4-FFF2-40B4-BE49-F238E27FC236}">
                <a16:creationId xmlns:a16="http://schemas.microsoft.com/office/drawing/2014/main" id="{EA8937E2-FD02-C844-BD03-9B46340AE71A}"/>
              </a:ext>
            </a:extLst>
          </p:cNvPr>
          <p:cNvSpPr>
            <a:spLocks noGrp="1"/>
          </p:cNvSpPr>
          <p:nvPr>
            <p:ph idx="1"/>
          </p:nvPr>
        </p:nvSpPr>
        <p:spPr/>
        <p:txBody>
          <a:bodyPr>
            <a:normAutofit/>
          </a:bodyPr>
          <a:lstStyle/>
          <a:p>
            <a:r>
              <a:rPr lang="en-US" dirty="0"/>
              <a:t>Opening a successful restaurant is all about location; physical brick-and-mortar venues matter even in today’s world of virtual reality. Location can make or break a restaurant.</a:t>
            </a:r>
          </a:p>
          <a:p>
            <a:r>
              <a:rPr lang="en-US" dirty="0"/>
              <a:t>The object of this project is to identify the ideal location to start a new restaurant in Toronto, Canada. </a:t>
            </a:r>
          </a:p>
          <a:p>
            <a:endParaRPr lang="en-US" dirty="0"/>
          </a:p>
        </p:txBody>
      </p:sp>
    </p:spTree>
    <p:extLst>
      <p:ext uri="{BB962C8B-B14F-4D97-AF65-F5344CB8AC3E}">
        <p14:creationId xmlns:p14="http://schemas.microsoft.com/office/powerpoint/2010/main" val="4090438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776B-59D3-4048-949A-BD7B042E6B77}"/>
              </a:ext>
            </a:extLst>
          </p:cNvPr>
          <p:cNvSpPr>
            <a:spLocks noGrp="1"/>
          </p:cNvSpPr>
          <p:nvPr>
            <p:ph type="title"/>
          </p:nvPr>
        </p:nvSpPr>
        <p:spPr/>
        <p:txBody>
          <a:bodyPr>
            <a:normAutofit/>
          </a:bodyPr>
          <a:lstStyle/>
          <a:p>
            <a:r>
              <a:rPr lang="en-US" b="1" dirty="0"/>
              <a:t>Target Audience</a:t>
            </a:r>
            <a:endParaRPr lang="en-US" dirty="0"/>
          </a:p>
        </p:txBody>
      </p:sp>
      <p:sp>
        <p:nvSpPr>
          <p:cNvPr id="3" name="Content Placeholder 2">
            <a:extLst>
              <a:ext uri="{FF2B5EF4-FFF2-40B4-BE49-F238E27FC236}">
                <a16:creationId xmlns:a16="http://schemas.microsoft.com/office/drawing/2014/main" id="{83A1A605-25E6-8D48-87FC-781412E437B1}"/>
              </a:ext>
            </a:extLst>
          </p:cNvPr>
          <p:cNvSpPr>
            <a:spLocks noGrp="1"/>
          </p:cNvSpPr>
          <p:nvPr>
            <p:ph idx="1"/>
          </p:nvPr>
        </p:nvSpPr>
        <p:spPr/>
        <p:txBody>
          <a:bodyPr>
            <a:normAutofit/>
          </a:bodyPr>
          <a:lstStyle/>
          <a:p>
            <a:pPr marL="0" indent="0">
              <a:buNone/>
            </a:pPr>
            <a:r>
              <a:rPr lang="en-US" dirty="0"/>
              <a:t>Our target audience are prospective investors and entrepreneurs who consider to establish a restaurant in Toronto. One such critical aspect of an exercise of this nature, is selecting a location, that is, often what type of community, city, state or even country to locate their business in. </a:t>
            </a:r>
          </a:p>
        </p:txBody>
      </p:sp>
    </p:spTree>
    <p:extLst>
      <p:ext uri="{BB962C8B-B14F-4D97-AF65-F5344CB8AC3E}">
        <p14:creationId xmlns:p14="http://schemas.microsoft.com/office/powerpoint/2010/main" val="356512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436C-EF16-F64E-9115-F1445A6F13D1}"/>
              </a:ext>
            </a:extLst>
          </p:cNvPr>
          <p:cNvSpPr>
            <a:spLocks noGrp="1"/>
          </p:cNvSpPr>
          <p:nvPr>
            <p:ph type="title"/>
          </p:nvPr>
        </p:nvSpPr>
        <p:spPr/>
        <p:txBody>
          <a:bodyPr>
            <a:normAutofit/>
          </a:bodyPr>
          <a:lstStyle/>
          <a:p>
            <a:pPr marL="241300">
              <a:lnSpc>
                <a:spcPct val="100000"/>
              </a:lnSpc>
              <a:spcBef>
                <a:spcPts val="380"/>
              </a:spcBef>
              <a:tabLst>
                <a:tab pos="241935" algn="l"/>
              </a:tabLst>
            </a:pPr>
            <a:r>
              <a:rPr lang="en-US" b="1" spc="-20" dirty="0">
                <a:cs typeface="Calibri"/>
              </a:rPr>
              <a:t>Data</a:t>
            </a:r>
            <a:r>
              <a:rPr lang="en-US" b="1" spc="-5" dirty="0">
                <a:cs typeface="Calibri"/>
              </a:rPr>
              <a:t> </a:t>
            </a:r>
            <a:r>
              <a:rPr lang="en-US" b="1" spc="-15" dirty="0">
                <a:cs typeface="Calibri"/>
              </a:rPr>
              <a:t>Required</a:t>
            </a:r>
            <a:endParaRPr lang="en-US" b="1" dirty="0">
              <a:cs typeface="Calibri"/>
            </a:endParaRPr>
          </a:p>
        </p:txBody>
      </p:sp>
      <p:sp>
        <p:nvSpPr>
          <p:cNvPr id="3" name="Content Placeholder 2">
            <a:extLst>
              <a:ext uri="{FF2B5EF4-FFF2-40B4-BE49-F238E27FC236}">
                <a16:creationId xmlns:a16="http://schemas.microsoft.com/office/drawing/2014/main" id="{42D5130C-B3B6-F945-8FCE-3DDF6BF907CB}"/>
              </a:ext>
            </a:extLst>
          </p:cNvPr>
          <p:cNvSpPr>
            <a:spLocks noGrp="1"/>
          </p:cNvSpPr>
          <p:nvPr>
            <p:ph idx="1"/>
          </p:nvPr>
        </p:nvSpPr>
        <p:spPr>
          <a:xfrm>
            <a:off x="513567" y="2478024"/>
            <a:ext cx="10770129" cy="3694176"/>
          </a:xfrm>
        </p:spPr>
        <p:txBody>
          <a:bodyPr>
            <a:normAutofit/>
          </a:bodyPr>
          <a:lstStyle/>
          <a:p>
            <a:pPr marL="812800" lvl="1" indent="-342900">
              <a:lnSpc>
                <a:spcPct val="100000"/>
              </a:lnSpc>
              <a:spcBef>
                <a:spcPts val="250"/>
              </a:spcBef>
              <a:buSzPct val="95833"/>
              <a:tabLst>
                <a:tab pos="713105" algn="l"/>
              </a:tabLst>
            </a:pPr>
            <a:r>
              <a:rPr lang="en-US" sz="2800" spc="-10" dirty="0">
                <a:latin typeface="+mj-lt"/>
                <a:cs typeface="Calibri"/>
              </a:rPr>
              <a:t>List </a:t>
            </a:r>
            <a:r>
              <a:rPr lang="en-US" sz="2800" spc="-5" dirty="0">
                <a:latin typeface="+mj-lt"/>
                <a:cs typeface="Calibri"/>
              </a:rPr>
              <a:t>of </a:t>
            </a:r>
            <a:r>
              <a:rPr lang="en-US" sz="2800" spc="-10" dirty="0">
                <a:latin typeface="+mj-lt"/>
                <a:cs typeface="Calibri"/>
              </a:rPr>
              <a:t>neighborhoods </a:t>
            </a:r>
            <a:r>
              <a:rPr lang="en-US" sz="2800" dirty="0">
                <a:latin typeface="+mj-lt"/>
                <a:cs typeface="Calibri"/>
              </a:rPr>
              <a:t>in </a:t>
            </a:r>
            <a:r>
              <a:rPr lang="en-US" sz="2800" spc="-15" dirty="0">
                <a:latin typeface="+mj-lt"/>
                <a:cs typeface="Calibri"/>
              </a:rPr>
              <a:t>Toronto, Canada</a:t>
            </a:r>
          </a:p>
          <a:p>
            <a:pPr marL="812800" lvl="1" indent="-342900">
              <a:lnSpc>
                <a:spcPct val="100000"/>
              </a:lnSpc>
              <a:spcBef>
                <a:spcPts val="250"/>
              </a:spcBef>
              <a:buSzPct val="95833"/>
              <a:tabLst>
                <a:tab pos="713105" algn="l"/>
              </a:tabLst>
            </a:pPr>
            <a:endParaRPr lang="en-US" sz="2800" dirty="0">
              <a:latin typeface="+mj-lt"/>
              <a:cs typeface="Calibri"/>
            </a:endParaRPr>
          </a:p>
          <a:p>
            <a:pPr marL="812800" lvl="1" indent="-342900">
              <a:lnSpc>
                <a:spcPct val="100000"/>
              </a:lnSpc>
              <a:spcBef>
                <a:spcPts val="215"/>
              </a:spcBef>
              <a:buSzPct val="95833"/>
              <a:tabLst>
                <a:tab pos="713105" algn="l"/>
              </a:tabLst>
            </a:pPr>
            <a:r>
              <a:rPr lang="en-US" sz="2800" spc="-5" dirty="0">
                <a:latin typeface="+mj-lt"/>
                <a:cs typeface="Calibri"/>
              </a:rPr>
              <a:t>Latitude </a:t>
            </a:r>
            <a:r>
              <a:rPr lang="en-US" sz="2800" dirty="0">
                <a:latin typeface="+mj-lt"/>
                <a:cs typeface="Calibri"/>
              </a:rPr>
              <a:t>and longitude </a:t>
            </a:r>
            <a:r>
              <a:rPr lang="en-US" sz="2800" spc="-15" dirty="0">
                <a:latin typeface="+mj-lt"/>
                <a:cs typeface="Calibri"/>
              </a:rPr>
              <a:t>coordinates </a:t>
            </a:r>
            <a:r>
              <a:rPr lang="en-US" sz="2800" spc="-5" dirty="0">
                <a:latin typeface="+mj-lt"/>
                <a:cs typeface="Calibri"/>
              </a:rPr>
              <a:t>of </a:t>
            </a:r>
            <a:r>
              <a:rPr lang="en-US" sz="2800" dirty="0">
                <a:latin typeface="+mj-lt"/>
                <a:cs typeface="Calibri"/>
              </a:rPr>
              <a:t>the</a:t>
            </a:r>
            <a:r>
              <a:rPr lang="en-US" sz="2800" spc="-20" dirty="0">
                <a:latin typeface="+mj-lt"/>
                <a:cs typeface="Calibri"/>
              </a:rPr>
              <a:t> </a:t>
            </a:r>
            <a:r>
              <a:rPr lang="en-US" sz="2800" spc="-10" dirty="0">
                <a:latin typeface="+mj-lt"/>
                <a:cs typeface="Calibri"/>
              </a:rPr>
              <a:t>neighborhoods</a:t>
            </a:r>
          </a:p>
          <a:p>
            <a:pPr marL="812800" lvl="1" indent="-342900">
              <a:lnSpc>
                <a:spcPct val="100000"/>
              </a:lnSpc>
              <a:spcBef>
                <a:spcPts val="215"/>
              </a:spcBef>
              <a:buSzPct val="95833"/>
              <a:tabLst>
                <a:tab pos="713105" algn="l"/>
              </a:tabLst>
            </a:pPr>
            <a:endParaRPr lang="en-US" sz="2800" dirty="0">
              <a:latin typeface="+mj-lt"/>
              <a:cs typeface="Calibri"/>
            </a:endParaRPr>
          </a:p>
          <a:p>
            <a:pPr marL="812800" lvl="1" indent="-342900">
              <a:lnSpc>
                <a:spcPct val="100000"/>
              </a:lnSpc>
              <a:spcBef>
                <a:spcPts val="204"/>
              </a:spcBef>
              <a:buSzPct val="95833"/>
              <a:tabLst>
                <a:tab pos="713105" algn="l"/>
              </a:tabLst>
            </a:pPr>
            <a:r>
              <a:rPr lang="en-US" sz="2800" spc="-30" dirty="0">
                <a:latin typeface="+mj-lt"/>
                <a:cs typeface="Calibri"/>
              </a:rPr>
              <a:t>Venue </a:t>
            </a:r>
            <a:r>
              <a:rPr lang="en-US" sz="2800" spc="-15" dirty="0">
                <a:latin typeface="+mj-lt"/>
                <a:cs typeface="Calibri"/>
              </a:rPr>
              <a:t>data</a:t>
            </a:r>
            <a:endParaRPr lang="en-US" sz="2800" dirty="0">
              <a:latin typeface="+mj-lt"/>
              <a:cs typeface="Calibri"/>
            </a:endParaRPr>
          </a:p>
          <a:p>
            <a:pPr marL="0" indent="0">
              <a:buNone/>
            </a:pPr>
            <a:endParaRPr lang="en-US" dirty="0">
              <a:latin typeface="+mj-lt"/>
            </a:endParaRPr>
          </a:p>
        </p:txBody>
      </p:sp>
    </p:spTree>
    <p:extLst>
      <p:ext uri="{BB962C8B-B14F-4D97-AF65-F5344CB8AC3E}">
        <p14:creationId xmlns:p14="http://schemas.microsoft.com/office/powerpoint/2010/main" val="171251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663D-4210-2C44-A54E-2DACCAA6CB39}"/>
              </a:ext>
            </a:extLst>
          </p:cNvPr>
          <p:cNvSpPr>
            <a:spLocks noGrp="1"/>
          </p:cNvSpPr>
          <p:nvPr>
            <p:ph type="title"/>
          </p:nvPr>
        </p:nvSpPr>
        <p:spPr/>
        <p:txBody>
          <a:bodyPr>
            <a:normAutofit/>
          </a:bodyPr>
          <a:lstStyle/>
          <a:p>
            <a:r>
              <a:rPr lang="en-US" b="1" spc="-15" dirty="0">
                <a:cs typeface="Calibri"/>
              </a:rPr>
              <a:t>Sources </a:t>
            </a:r>
            <a:r>
              <a:rPr lang="en-US" b="1" spc="-5" dirty="0">
                <a:cs typeface="Calibri"/>
              </a:rPr>
              <a:t>of</a:t>
            </a:r>
            <a:r>
              <a:rPr lang="en-US" b="1" spc="20" dirty="0">
                <a:cs typeface="Calibri"/>
              </a:rPr>
              <a:t> </a:t>
            </a:r>
            <a:r>
              <a:rPr lang="en-US" b="1" spc="-20" dirty="0">
                <a:cs typeface="Calibri"/>
              </a:rPr>
              <a:t>Data</a:t>
            </a:r>
            <a:endParaRPr lang="en-US" dirty="0"/>
          </a:p>
        </p:txBody>
      </p:sp>
      <p:sp>
        <p:nvSpPr>
          <p:cNvPr id="3" name="Content Placeholder 2">
            <a:extLst>
              <a:ext uri="{FF2B5EF4-FFF2-40B4-BE49-F238E27FC236}">
                <a16:creationId xmlns:a16="http://schemas.microsoft.com/office/drawing/2014/main" id="{C6AE6742-AFE1-2447-8393-D8FABC660E3F}"/>
              </a:ext>
            </a:extLst>
          </p:cNvPr>
          <p:cNvSpPr>
            <a:spLocks noGrp="1"/>
          </p:cNvSpPr>
          <p:nvPr>
            <p:ph idx="1"/>
          </p:nvPr>
        </p:nvSpPr>
        <p:spPr/>
        <p:txBody>
          <a:bodyPr>
            <a:normAutofit fontScale="85000" lnSpcReduction="20000"/>
          </a:bodyPr>
          <a:lstStyle/>
          <a:p>
            <a:r>
              <a:rPr lang="en-US" dirty="0"/>
              <a:t>Neighborhoods in Toronto is provided in Wikipedia page (</a:t>
            </a:r>
            <a:r>
              <a:rPr lang="en-US" u="sng" dirty="0">
                <a:hlinkClick r:id="rId2"/>
              </a:rPr>
              <a:t>https://en.wikipedia.org/wiki/List_of_postal_codes_of_Canada:_M</a:t>
            </a:r>
            <a:r>
              <a:rPr lang="en-US" dirty="0"/>
              <a:t>). </a:t>
            </a:r>
          </a:p>
          <a:p>
            <a:r>
              <a:rPr lang="en-US" dirty="0"/>
              <a:t>I will use Python Requests and Beautiful-soup packages to scrape and extract the data table from the Wikipedia page. </a:t>
            </a:r>
          </a:p>
          <a:p>
            <a:r>
              <a:rPr lang="en-US" dirty="0"/>
              <a:t>Then I used </a:t>
            </a:r>
            <a:r>
              <a:rPr lang="en-US" dirty="0" err="1"/>
              <a:t>Toronto_Geo</a:t>
            </a:r>
            <a:r>
              <a:rPr lang="en-US" dirty="0"/>
              <a:t> list (https://</a:t>
            </a:r>
            <a:r>
              <a:rPr lang="en-US" dirty="0" err="1"/>
              <a:t>cocl.us</a:t>
            </a:r>
            <a:r>
              <a:rPr lang="en-US" dirty="0"/>
              <a:t>/</a:t>
            </a:r>
            <a:r>
              <a:rPr lang="en-US" dirty="0" err="1"/>
              <a:t>Geospatial_data</a:t>
            </a:r>
            <a:r>
              <a:rPr lang="en-US" dirty="0"/>
              <a:t>) to get latitude and longitude into the Toronto neighborhood dataset based on postal code. </a:t>
            </a:r>
          </a:p>
          <a:p>
            <a:r>
              <a:rPr lang="en-US" dirty="0"/>
              <a:t>Finally, I will connect Python with </a:t>
            </a:r>
            <a:r>
              <a:rPr lang="en-US" dirty="0" err="1"/>
              <a:t>Foursquere</a:t>
            </a:r>
            <a:r>
              <a:rPr lang="en-US" dirty="0"/>
              <a:t> API to get venue data for Toronto neighborhoods. </a:t>
            </a:r>
          </a:p>
          <a:p>
            <a:endParaRPr lang="en-US" dirty="0"/>
          </a:p>
        </p:txBody>
      </p:sp>
    </p:spTree>
    <p:extLst>
      <p:ext uri="{BB962C8B-B14F-4D97-AF65-F5344CB8AC3E}">
        <p14:creationId xmlns:p14="http://schemas.microsoft.com/office/powerpoint/2010/main" val="2026826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B83CB-C9AC-F84F-84DF-DFB09761C4D9}"/>
              </a:ext>
            </a:extLst>
          </p:cNvPr>
          <p:cNvSpPr>
            <a:spLocks noGrp="1"/>
          </p:cNvSpPr>
          <p:nvPr>
            <p:ph type="title"/>
          </p:nvPr>
        </p:nvSpPr>
        <p:spPr/>
        <p:txBody>
          <a:bodyPr/>
          <a:lstStyle/>
          <a:p>
            <a:r>
              <a:rPr lang="en-US" sz="3600" b="1" dirty="0">
                <a:latin typeface="+mn-lt"/>
                <a:ea typeface="+mn-ea"/>
                <a:cs typeface="+mn-cs"/>
              </a:rPr>
              <a:t>Data Cleaning and Wrangling</a:t>
            </a:r>
          </a:p>
        </p:txBody>
      </p:sp>
      <p:sp>
        <p:nvSpPr>
          <p:cNvPr id="3" name="Content Placeholder 2">
            <a:extLst>
              <a:ext uri="{FF2B5EF4-FFF2-40B4-BE49-F238E27FC236}">
                <a16:creationId xmlns:a16="http://schemas.microsoft.com/office/drawing/2014/main" id="{0852D2A4-4704-9B4A-B23C-6D6D4BF2F978}"/>
              </a:ext>
            </a:extLst>
          </p:cNvPr>
          <p:cNvSpPr>
            <a:spLocks noGrp="1"/>
          </p:cNvSpPr>
          <p:nvPr>
            <p:ph idx="1"/>
          </p:nvPr>
        </p:nvSpPr>
        <p:spPr>
          <a:xfrm>
            <a:off x="467101" y="2201863"/>
            <a:ext cx="5628899" cy="3694176"/>
          </a:xfrm>
        </p:spPr>
        <p:txBody>
          <a:bodyPr>
            <a:normAutofit fontScale="92500" lnSpcReduction="10000"/>
          </a:bodyPr>
          <a:lstStyle/>
          <a:p>
            <a:r>
              <a:rPr lang="en-US" dirty="0"/>
              <a:t>I removed “Not Assigned” cells and only kept those boroughs which have "Toronto" written in the names in order to clean the data. </a:t>
            </a:r>
          </a:p>
          <a:p>
            <a:r>
              <a:rPr lang="en-US" dirty="0"/>
              <a:t>As a result, there are 103 postal codes, 10 boroughs, and 98 neighborhoods left in the dataset. </a:t>
            </a:r>
          </a:p>
          <a:p>
            <a:endParaRPr lang="en-US" dirty="0"/>
          </a:p>
        </p:txBody>
      </p:sp>
      <p:pic>
        <p:nvPicPr>
          <p:cNvPr id="8" name="Picture 7" descr="A screenshot of a cell phone&#10;&#10;Description automatically generated">
            <a:extLst>
              <a:ext uri="{FF2B5EF4-FFF2-40B4-BE49-F238E27FC236}">
                <a16:creationId xmlns:a16="http://schemas.microsoft.com/office/drawing/2014/main" id="{24105713-1C2B-0C41-809C-4523673F8A26}"/>
              </a:ext>
            </a:extLst>
          </p:cNvPr>
          <p:cNvPicPr/>
          <p:nvPr/>
        </p:nvPicPr>
        <p:blipFill>
          <a:blip r:embed="rId2">
            <a:extLst>
              <a:ext uri="{28A0092B-C50C-407E-A947-70E740481C1C}">
                <a14:useLocalDpi xmlns:a14="http://schemas.microsoft.com/office/drawing/2010/main" val="0"/>
              </a:ext>
            </a:extLst>
          </a:blip>
          <a:stretch>
            <a:fillRect/>
          </a:stretch>
        </p:blipFill>
        <p:spPr>
          <a:xfrm>
            <a:off x="6237209" y="2804586"/>
            <a:ext cx="4409913" cy="2431293"/>
          </a:xfrm>
          <a:prstGeom prst="rect">
            <a:avLst/>
          </a:prstGeom>
        </p:spPr>
      </p:pic>
    </p:spTree>
    <p:extLst>
      <p:ext uri="{BB962C8B-B14F-4D97-AF65-F5344CB8AC3E}">
        <p14:creationId xmlns:p14="http://schemas.microsoft.com/office/powerpoint/2010/main" val="3067016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5CCB-5226-FA48-963B-7837FAC21BE6}"/>
              </a:ext>
            </a:extLst>
          </p:cNvPr>
          <p:cNvSpPr>
            <a:spLocks noGrp="1"/>
          </p:cNvSpPr>
          <p:nvPr>
            <p:ph type="title"/>
          </p:nvPr>
        </p:nvSpPr>
        <p:spPr/>
        <p:txBody>
          <a:bodyPr>
            <a:normAutofit/>
          </a:bodyPr>
          <a:lstStyle/>
          <a:p>
            <a:r>
              <a:rPr lang="en-US" b="1" dirty="0"/>
              <a:t>Methodology</a:t>
            </a:r>
            <a:endParaRPr lang="en-US" dirty="0"/>
          </a:p>
        </p:txBody>
      </p:sp>
      <p:sp>
        <p:nvSpPr>
          <p:cNvPr id="3" name="Content Placeholder 2">
            <a:extLst>
              <a:ext uri="{FF2B5EF4-FFF2-40B4-BE49-F238E27FC236}">
                <a16:creationId xmlns:a16="http://schemas.microsoft.com/office/drawing/2014/main" id="{BF5BA914-F68A-C54B-9F24-B41E0C3C92FF}"/>
              </a:ext>
            </a:extLst>
          </p:cNvPr>
          <p:cNvSpPr>
            <a:spLocks noGrp="1"/>
          </p:cNvSpPr>
          <p:nvPr>
            <p:ph idx="1"/>
          </p:nvPr>
        </p:nvSpPr>
        <p:spPr/>
        <p:txBody>
          <a:bodyPr/>
          <a:lstStyle/>
          <a:p>
            <a:pPr marL="0" indent="0">
              <a:buNone/>
            </a:pPr>
            <a:r>
              <a:rPr lang="en-US" dirty="0"/>
              <a:t>An unsupervised machine learning algorithm – K-means clustering will be conducted to help determine where is the best place to run what kind of business. For this project the focus will be on looking for the cluster of neighborhood which has more restaurants than the others.</a:t>
            </a:r>
          </a:p>
          <a:p>
            <a:endParaRPr lang="en-US" dirty="0"/>
          </a:p>
        </p:txBody>
      </p:sp>
    </p:spTree>
    <p:extLst>
      <p:ext uri="{BB962C8B-B14F-4D97-AF65-F5344CB8AC3E}">
        <p14:creationId xmlns:p14="http://schemas.microsoft.com/office/powerpoint/2010/main" val="143703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1823-016A-4A42-A372-4D7D5132CBE5}"/>
              </a:ext>
            </a:extLst>
          </p:cNvPr>
          <p:cNvSpPr>
            <a:spLocks noGrp="1"/>
          </p:cNvSpPr>
          <p:nvPr>
            <p:ph type="title"/>
          </p:nvPr>
        </p:nvSpPr>
        <p:spPr/>
        <p:txBody>
          <a:bodyPr/>
          <a:lstStyle/>
          <a:p>
            <a:r>
              <a:rPr lang="en-US" sz="3600" b="1" dirty="0">
                <a:latin typeface="+mn-lt"/>
                <a:ea typeface="+mn-ea"/>
                <a:cs typeface="+mn-cs"/>
              </a:rPr>
              <a:t>Data Analysis</a:t>
            </a:r>
          </a:p>
        </p:txBody>
      </p:sp>
      <p:sp>
        <p:nvSpPr>
          <p:cNvPr id="3" name="Content Placeholder 2">
            <a:extLst>
              <a:ext uri="{FF2B5EF4-FFF2-40B4-BE49-F238E27FC236}">
                <a16:creationId xmlns:a16="http://schemas.microsoft.com/office/drawing/2014/main" id="{6FE68190-ACB7-3A43-A6D0-42A58352F219}"/>
              </a:ext>
            </a:extLst>
          </p:cNvPr>
          <p:cNvSpPr>
            <a:spLocks noGrp="1"/>
          </p:cNvSpPr>
          <p:nvPr>
            <p:ph idx="1"/>
          </p:nvPr>
        </p:nvSpPr>
        <p:spPr/>
        <p:txBody>
          <a:bodyPr>
            <a:normAutofit/>
          </a:bodyPr>
          <a:lstStyle/>
          <a:p>
            <a:r>
              <a:rPr lang="en-US" sz="2400" dirty="0"/>
              <a:t>Cluster the Neighborhoods into groups based on the frequency and attributes using K-means Clustering Algorithm. </a:t>
            </a:r>
          </a:p>
        </p:txBody>
      </p:sp>
      <p:pic>
        <p:nvPicPr>
          <p:cNvPr id="5" name="Picture 4" descr="A screenshot of a cell phone&#10;&#10;Description automatically generated">
            <a:extLst>
              <a:ext uri="{FF2B5EF4-FFF2-40B4-BE49-F238E27FC236}">
                <a16:creationId xmlns:a16="http://schemas.microsoft.com/office/drawing/2014/main" id="{A7AFC8C1-70E8-DE4A-B65E-5CE8222CC9C8}"/>
              </a:ext>
            </a:extLst>
          </p:cNvPr>
          <p:cNvPicPr>
            <a:picLocks noChangeAspect="1"/>
          </p:cNvPicPr>
          <p:nvPr/>
        </p:nvPicPr>
        <p:blipFill>
          <a:blip r:embed="rId2"/>
          <a:stretch>
            <a:fillRect/>
          </a:stretch>
        </p:blipFill>
        <p:spPr>
          <a:xfrm>
            <a:off x="2081322" y="3590339"/>
            <a:ext cx="8533938" cy="2581861"/>
          </a:xfrm>
          <a:prstGeom prst="rect">
            <a:avLst/>
          </a:prstGeom>
        </p:spPr>
      </p:pic>
    </p:spTree>
    <p:extLst>
      <p:ext uri="{BB962C8B-B14F-4D97-AF65-F5344CB8AC3E}">
        <p14:creationId xmlns:p14="http://schemas.microsoft.com/office/powerpoint/2010/main" val="1955745264"/>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243C41"/>
      </a:dk2>
      <a:lt2>
        <a:srgbClr val="E8E2E2"/>
      </a:lt2>
      <a:accent1>
        <a:srgbClr val="3BB1AE"/>
      </a:accent1>
      <a:accent2>
        <a:srgbClr val="46B382"/>
      </a:accent2>
      <a:accent3>
        <a:srgbClr val="4D96C3"/>
      </a:accent3>
      <a:accent4>
        <a:srgbClr val="B13BAD"/>
      </a:accent4>
      <a:accent5>
        <a:srgbClr val="C34D8D"/>
      </a:accent5>
      <a:accent6>
        <a:srgbClr val="B13B4A"/>
      </a:accent6>
      <a:hlink>
        <a:srgbClr val="CA6164"/>
      </a:hlink>
      <a:folHlink>
        <a:srgbClr val="828282"/>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1738</TotalTime>
  <Words>561</Words>
  <Application>Microsoft Macintosh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Britannic Bold</vt:lpstr>
      <vt:lpstr>Calibri</vt:lpstr>
      <vt:lpstr>AccentBoxVTI</vt:lpstr>
      <vt:lpstr>Capstone Project - The Battle of Neighborhoods</vt:lpstr>
      <vt:lpstr>Background</vt:lpstr>
      <vt:lpstr>Business Problem</vt:lpstr>
      <vt:lpstr>Target Audience</vt:lpstr>
      <vt:lpstr>Data Required</vt:lpstr>
      <vt:lpstr>Sources of Data</vt:lpstr>
      <vt:lpstr>Data Cleaning and Wrangling</vt:lpstr>
      <vt:lpstr>Methodology</vt:lpstr>
      <vt:lpstr>Data Analysis</vt:lpstr>
      <vt:lpstr>Decision Making and Reporting Results</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danmei xie</dc:creator>
  <cp:lastModifiedBy>danmei xie</cp:lastModifiedBy>
  <cp:revision>12</cp:revision>
  <dcterms:created xsi:type="dcterms:W3CDTF">2020-05-02T21:14:30Z</dcterms:created>
  <dcterms:modified xsi:type="dcterms:W3CDTF">2020-05-04T02:13:00Z</dcterms:modified>
</cp:coreProperties>
</file>