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7" r:id="rId3"/>
    <p:sldId id="276" r:id="rId4"/>
    <p:sldId id="278" r:id="rId5"/>
    <p:sldId id="277" r:id="rId6"/>
    <p:sldId id="272" r:id="rId7"/>
    <p:sldId id="269" r:id="rId8"/>
    <p:sldId id="271" r:id="rId9"/>
    <p:sldId id="279" r:id="rId10"/>
    <p:sldId id="284" r:id="rId11"/>
    <p:sldId id="285" r:id="rId12"/>
    <p:sldId id="280" r:id="rId13"/>
    <p:sldId id="281" r:id="rId14"/>
    <p:sldId id="270" r:id="rId15"/>
    <p:sldId id="275" r:id="rId16"/>
    <p:sldId id="273" r:id="rId17"/>
    <p:sldId id="274" r:id="rId18"/>
    <p:sldId id="282" r:id="rId19"/>
    <p:sldId id="283"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83B5DD-61AA-45F3-AC2F-3FA5A732EDCB}">
          <p14:sldIdLst>
            <p14:sldId id="256"/>
            <p14:sldId id="267"/>
          </p14:sldIdLst>
        </p14:section>
        <p14:section name="Executive Summary" id="{35431EBB-CD45-42C0-9D65-8142A4C9DB4B}">
          <p14:sldIdLst>
            <p14:sldId id="276"/>
          </p14:sldIdLst>
        </p14:section>
        <p14:section name="Problem Statement" id="{23555C3A-B18D-4151-B515-451B29C24C8A}">
          <p14:sldIdLst>
            <p14:sldId id="278"/>
          </p14:sldIdLst>
        </p14:section>
        <p14:section name="Approach" id="{188720D5-1D41-45D9-9F1A-E0E9709CB5DE}">
          <p14:sldIdLst>
            <p14:sldId id="277"/>
          </p14:sldIdLst>
        </p14:section>
        <p14:section name="Untitled Section" id="{8EB9594B-A694-4C72-99DA-8938D2363B89}">
          <p14:sldIdLst>
            <p14:sldId id="272"/>
            <p14:sldId id="269"/>
            <p14:sldId id="271"/>
          </p14:sldIdLst>
        </p14:section>
        <p14:section name=" Exploratory Data Analysis(EDA)" id="{D13B2A7B-6503-46B8-90DB-8A735A26401B}">
          <p14:sldIdLst>
            <p14:sldId id="279"/>
            <p14:sldId id="284"/>
            <p14:sldId id="285"/>
            <p14:sldId id="280"/>
            <p14:sldId id="281"/>
          </p14:sldIdLst>
        </p14:section>
        <p14:section name="Predictions" id="{E6E7EE38-CBC2-49E2-A7D1-1658FF25B0B3}">
          <p14:sldIdLst>
            <p14:sldId id="270"/>
            <p14:sldId id="275"/>
            <p14:sldId id="273"/>
            <p14:sldId id="274"/>
          </p14:sldIdLst>
        </p14:section>
        <p14:section name="EDA Summary" id="{6B3459DD-A04A-462E-936D-608CDD900070}">
          <p14:sldIdLst>
            <p14:sldId id="282"/>
          </p14:sldIdLst>
        </p14:section>
        <p14:section name="Recommendations" id="{4DCBDA5B-5A6E-4BDB-AAAC-DAC704877AFA}">
          <p14:sldIdLst>
            <p14:sldId id="283"/>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al maher" initials="dm" lastIdx="1" clrIdx="0">
    <p:extLst>
      <p:ext uri="{19B8F6BF-5375-455C-9EA6-DF929625EA0E}">
        <p15:presenceInfo xmlns:p15="http://schemas.microsoft.com/office/powerpoint/2012/main" userId="ac174c4a849ab6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23444-5465-47FB-9E45-48B1F5714861}" v="59" dt="2021-03-07T16:20:07.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56"/>
  </p:normalViewPr>
  <p:slideViewPr>
    <p:cSldViewPr snapToGrid="0">
      <p:cViewPr>
        <p:scale>
          <a:sx n="80" d="100"/>
          <a:sy n="80" d="100"/>
        </p:scale>
        <p:origin x="354" y="78"/>
      </p:cViewPr>
      <p:guideLst/>
    </p:cSldViewPr>
  </p:slideViewPr>
  <p:notesTextViewPr>
    <p:cViewPr>
      <p:scale>
        <a:sx n="1" d="1"/>
        <a:sy n="1" d="1"/>
      </p:scale>
      <p:origin x="0" y="0"/>
    </p:cViewPr>
  </p:notesTextViewPr>
  <p:sorterViewPr>
    <p:cViewPr>
      <p:scale>
        <a:sx n="100" d="100"/>
        <a:sy n="100" d="100"/>
      </p:scale>
      <p:origin x="0" y="-3162"/>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2F2C8-A9D9-460D-AC52-19FAFDA6B3CD}" type="datetimeFigureOut">
              <a:rPr lang="en-IE" smtClean="0"/>
              <a:t>07/03/2021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1C989-2F4A-4F13-AEC0-C397DBA48E0D}" type="slidenum">
              <a:rPr lang="en-IE" smtClean="0"/>
              <a:t>‹#›</a:t>
            </a:fld>
            <a:endParaRPr lang="en-IE"/>
          </a:p>
        </p:txBody>
      </p:sp>
    </p:spTree>
    <p:extLst>
      <p:ext uri="{BB962C8B-B14F-4D97-AF65-F5344CB8AC3E}">
        <p14:creationId xmlns:p14="http://schemas.microsoft.com/office/powerpoint/2010/main" val="76090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groups/me/reports/7f1cc0a5-7a9c-40f3-9503-0c7e4effa194/ReportSectiona70e6475813d6400aba9?pbi_source=PowerPoin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p.powerbi.com/groups/me/reports/6a7648a8-5db3-47ec-9d79-ec5efcf021b8/ReportSection2eb73e68ac6bb2b415eb?pbi_source=PowerPoin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p.powerbi.com/groups/me/reports/6a7648a8-5db3-47ec-9d79-ec5efcf021b8/ReportSectiona856ade412aab1851514?pbi_source=PowerPoint"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docs.live.net/ac174c4a849ab62f/Github/DataGlacer/Week_2_Create_Database.ipynb"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6a7648a8-5db3-47ec-9d79-ec5efcf021b8/ReportSection?pbi_source=PowerPoi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7f1cc0a5-7a9c-40f3-9503-0c7e4effa194/ReportSection?pbi_source=PowerPoin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accent2"/>
                </a:solidFill>
              </a:rPr>
              <a:t>Analysis for XYZ </a:t>
            </a:r>
            <a:endParaRPr lang="en-US" sz="4000" dirty="0"/>
          </a:p>
          <a:p>
            <a:endParaRPr lang="en-US" sz="4000" dirty="0"/>
          </a:p>
          <a:p>
            <a:r>
              <a:rPr lang="en-US" sz="2800" b="1" dirty="0"/>
              <a:t>07/03/2020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5E77-20FA-45A0-AC4B-4DCF633A2070}"/>
              </a:ext>
            </a:extLst>
          </p:cNvPr>
          <p:cNvSpPr>
            <a:spLocks noGrp="1"/>
          </p:cNvSpPr>
          <p:nvPr>
            <p:ph type="title"/>
          </p:nvPr>
        </p:nvSpPr>
        <p:spPr>
          <a:xfrm>
            <a:off x="0" y="0"/>
            <a:ext cx="12304295" cy="1106905"/>
          </a:xfrm>
          <a:solidFill>
            <a:schemeClr val="tx1"/>
          </a:solidFill>
        </p:spPr>
        <p:txBody>
          <a:bodyPr>
            <a:normAutofit/>
          </a:bodyPr>
          <a:lstStyle/>
          <a:p>
            <a:pPr algn="ctr"/>
            <a:r>
              <a:rPr lang="en-US" sz="3200" dirty="0">
                <a:solidFill>
                  <a:schemeClr val="accent2"/>
                </a:solidFill>
              </a:rPr>
              <a:t>Profit by City and the Gender </a:t>
            </a:r>
            <a:endParaRPr lang="en-IE" sz="3200" dirty="0">
              <a:solidFill>
                <a:schemeClr val="accent2"/>
              </a:solidFill>
            </a:endParaRPr>
          </a:p>
        </p:txBody>
      </p:sp>
      <p:pic>
        <p:nvPicPr>
          <p:cNvPr id="5" name="Picture" title="This slide contains the following visuals: clusteredColumnChart. Please refer to the notes on this slide for details.">
            <a:hlinkClick r:id="rId2"/>
            <a:extLst>
              <a:ext uri="{FF2B5EF4-FFF2-40B4-BE49-F238E27FC236}">
                <a16:creationId xmlns:a16="http://schemas.microsoft.com/office/drawing/2014/main" id="{8ED630DA-88DE-4164-B7DB-7E69FB720B21}"/>
              </a:ext>
            </a:extLst>
          </p:cNvPr>
          <p:cNvPicPr>
            <a:picLocks noChangeAspect="1"/>
          </p:cNvPicPr>
          <p:nvPr/>
        </p:nvPicPr>
        <p:blipFill>
          <a:blip r:embed="rId3"/>
          <a:stretch>
            <a:fillRect/>
          </a:stretch>
        </p:blipFill>
        <p:spPr>
          <a:xfrm>
            <a:off x="76200" y="1106904"/>
            <a:ext cx="12020550" cy="5751095"/>
          </a:xfrm>
          <a:prstGeom prst="rect">
            <a:avLst/>
          </a:prstGeom>
          <a:noFill/>
        </p:spPr>
      </p:pic>
    </p:spTree>
    <p:extLst>
      <p:ext uri="{BB962C8B-B14F-4D97-AF65-F5344CB8AC3E}">
        <p14:creationId xmlns:p14="http://schemas.microsoft.com/office/powerpoint/2010/main" val="289274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2AFB2-141D-49C4-946F-EA7E19B9CF60}"/>
              </a:ext>
            </a:extLst>
          </p:cNvPr>
          <p:cNvSpPr>
            <a:spLocks noGrp="1"/>
          </p:cNvSpPr>
          <p:nvPr>
            <p:ph type="title"/>
          </p:nvPr>
        </p:nvSpPr>
        <p:spPr>
          <a:xfrm>
            <a:off x="0" y="0"/>
            <a:ext cx="12192000" cy="1388303"/>
          </a:xfrm>
          <a:solidFill>
            <a:schemeClr val="tx1"/>
          </a:solidFill>
        </p:spPr>
        <p:txBody>
          <a:bodyPr>
            <a:normAutofit/>
          </a:bodyPr>
          <a:lstStyle/>
          <a:p>
            <a:pPr algn="ctr"/>
            <a:r>
              <a:rPr lang="en-US" b="1" dirty="0">
                <a:solidFill>
                  <a:schemeClr val="accent2"/>
                </a:solidFill>
              </a:rPr>
              <a:t>Cab users by city and year </a:t>
            </a:r>
            <a:endParaRPr lang="en-IE" b="1" dirty="0">
              <a:solidFill>
                <a:schemeClr val="accent2"/>
              </a:solidFill>
            </a:endParaRPr>
          </a:p>
        </p:txBody>
      </p:sp>
      <p:pic>
        <p:nvPicPr>
          <p:cNvPr id="3" name="Picture 2">
            <a:extLst>
              <a:ext uri="{FF2B5EF4-FFF2-40B4-BE49-F238E27FC236}">
                <a16:creationId xmlns:a16="http://schemas.microsoft.com/office/drawing/2014/main" id="{42303ED3-04BF-4802-A7BD-0D71FEA202DA}"/>
              </a:ext>
            </a:extLst>
          </p:cNvPr>
          <p:cNvPicPr>
            <a:picLocks noChangeAspect="1"/>
          </p:cNvPicPr>
          <p:nvPr/>
        </p:nvPicPr>
        <p:blipFill>
          <a:blip r:embed="rId2"/>
          <a:stretch>
            <a:fillRect/>
          </a:stretch>
        </p:blipFill>
        <p:spPr>
          <a:xfrm>
            <a:off x="643467" y="1786732"/>
            <a:ext cx="10905066" cy="4419515"/>
          </a:xfrm>
          <a:prstGeom prst="rect">
            <a:avLst/>
          </a:prstGeom>
        </p:spPr>
      </p:pic>
    </p:spTree>
    <p:extLst>
      <p:ext uri="{BB962C8B-B14F-4D97-AF65-F5344CB8AC3E}">
        <p14:creationId xmlns:p14="http://schemas.microsoft.com/office/powerpoint/2010/main" val="19545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61B59-29C4-40B4-AD0D-B7392AB21CF2}"/>
              </a:ext>
            </a:extLst>
          </p:cNvPr>
          <p:cNvSpPr>
            <a:spLocks noGrp="1"/>
          </p:cNvSpPr>
          <p:nvPr>
            <p:ph type="title"/>
          </p:nvPr>
        </p:nvSpPr>
        <p:spPr>
          <a:xfrm>
            <a:off x="0" y="-42399"/>
            <a:ext cx="12192000" cy="1341810"/>
          </a:xfrm>
          <a:solidFill>
            <a:schemeClr val="tx1"/>
          </a:solidFill>
        </p:spPr>
        <p:txBody>
          <a:bodyPr>
            <a:normAutofit/>
          </a:bodyPr>
          <a:lstStyle/>
          <a:p>
            <a:pPr algn="ctr"/>
            <a:r>
              <a:rPr lang="en-US" sz="4000" b="1" dirty="0">
                <a:solidFill>
                  <a:schemeClr val="accent2"/>
                </a:solidFill>
              </a:rPr>
              <a:t>Customers by City and Company</a:t>
            </a:r>
            <a:endParaRPr lang="en-IE" sz="4000" b="1" dirty="0">
              <a:solidFill>
                <a:schemeClr val="accent2"/>
              </a:solidFill>
            </a:endParaRPr>
          </a:p>
        </p:txBody>
      </p:sp>
      <p:pic>
        <p:nvPicPr>
          <p:cNvPr id="3" name="Picture" title="This slide contains the following visuals: clusteredBarChart. Please refer to the notes on this slide for details.">
            <a:hlinkClick r:id="rId2"/>
            <a:extLst>
              <a:ext uri="{FF2B5EF4-FFF2-40B4-BE49-F238E27FC236}">
                <a16:creationId xmlns:a16="http://schemas.microsoft.com/office/drawing/2014/main" id="{D13B4F02-882A-4DC8-B2DB-FB77E658F40B}"/>
              </a:ext>
            </a:extLst>
          </p:cNvPr>
          <p:cNvPicPr>
            <a:picLocks noChangeAspect="1"/>
          </p:cNvPicPr>
          <p:nvPr/>
        </p:nvPicPr>
        <p:blipFill>
          <a:blip r:embed="rId3"/>
          <a:stretch>
            <a:fillRect/>
          </a:stretch>
        </p:blipFill>
        <p:spPr>
          <a:xfrm>
            <a:off x="368968" y="1503947"/>
            <a:ext cx="11534273" cy="5153527"/>
          </a:xfrm>
          <a:prstGeom prst="rect">
            <a:avLst/>
          </a:prstGeom>
          <a:noFill/>
        </p:spPr>
      </p:pic>
    </p:spTree>
    <p:extLst>
      <p:ext uri="{BB962C8B-B14F-4D97-AF65-F5344CB8AC3E}">
        <p14:creationId xmlns:p14="http://schemas.microsoft.com/office/powerpoint/2010/main" val="322708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1BC3D-2212-4290-B363-13471B2A39F1}"/>
              </a:ext>
            </a:extLst>
          </p:cNvPr>
          <p:cNvSpPr>
            <a:spLocks noGrp="1"/>
          </p:cNvSpPr>
          <p:nvPr>
            <p:ph type="title"/>
          </p:nvPr>
        </p:nvSpPr>
        <p:spPr>
          <a:xfrm>
            <a:off x="0" y="0"/>
            <a:ext cx="12192000" cy="1388303"/>
          </a:xfrm>
          <a:solidFill>
            <a:schemeClr val="tx1"/>
          </a:solidFill>
        </p:spPr>
        <p:txBody>
          <a:bodyPr>
            <a:normAutofit/>
          </a:bodyPr>
          <a:lstStyle/>
          <a:p>
            <a:pPr algn="ctr"/>
            <a:r>
              <a:rPr lang="en-US" sz="3600" b="1" dirty="0">
                <a:solidFill>
                  <a:schemeClr val="accent2"/>
                </a:solidFill>
              </a:rPr>
              <a:t>Customer by Year and Company</a:t>
            </a:r>
            <a:endParaRPr lang="en-IE" sz="3600" b="1" dirty="0">
              <a:solidFill>
                <a:schemeClr val="accent2"/>
              </a:solidFill>
            </a:endParaRPr>
          </a:p>
        </p:txBody>
      </p:sp>
      <p:pic>
        <p:nvPicPr>
          <p:cNvPr id="3" name="Picture" title="This slide contains the following visuals: clusteredColumnChart. Please refer to the notes on this slide for details.">
            <a:hlinkClick r:id="rId2"/>
            <a:extLst>
              <a:ext uri="{FF2B5EF4-FFF2-40B4-BE49-F238E27FC236}">
                <a16:creationId xmlns:a16="http://schemas.microsoft.com/office/drawing/2014/main" id="{48510096-5F8A-448E-B8EC-3C838032AD8E}"/>
              </a:ext>
            </a:extLst>
          </p:cNvPr>
          <p:cNvPicPr>
            <a:picLocks noChangeAspect="1"/>
          </p:cNvPicPr>
          <p:nvPr/>
        </p:nvPicPr>
        <p:blipFill>
          <a:blip r:embed="rId3"/>
          <a:stretch>
            <a:fillRect/>
          </a:stretch>
        </p:blipFill>
        <p:spPr>
          <a:xfrm>
            <a:off x="368968" y="1604211"/>
            <a:ext cx="11438021" cy="5085347"/>
          </a:xfrm>
          <a:prstGeom prst="rect">
            <a:avLst/>
          </a:prstGeom>
          <a:noFill/>
        </p:spPr>
      </p:pic>
    </p:spTree>
    <p:extLst>
      <p:ext uri="{BB962C8B-B14F-4D97-AF65-F5344CB8AC3E}">
        <p14:creationId xmlns:p14="http://schemas.microsoft.com/office/powerpoint/2010/main" val="106608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r>
              <a:rPr lang="en-US" dirty="0">
                <a:solidFill>
                  <a:schemeClr val="accent2"/>
                </a:solidFill>
              </a:rPr>
              <a:t>Predictions of Pink Profits for 2019</a:t>
            </a:r>
            <a:endParaRPr lang="en-IE" dirty="0">
              <a:solidFill>
                <a:schemeClr val="accent2"/>
              </a:solidFill>
            </a:endParaRPr>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pic>
        <p:nvPicPr>
          <p:cNvPr id="6" name="Picture 5">
            <a:extLst>
              <a:ext uri="{FF2B5EF4-FFF2-40B4-BE49-F238E27FC236}">
                <a16:creationId xmlns:a16="http://schemas.microsoft.com/office/drawing/2014/main" id="{85C7C90C-90F8-4975-8640-F52A811B0A98}"/>
              </a:ext>
            </a:extLst>
          </p:cNvPr>
          <p:cNvPicPr>
            <a:picLocks noChangeAspect="1"/>
          </p:cNvPicPr>
          <p:nvPr/>
        </p:nvPicPr>
        <p:blipFill>
          <a:blip r:embed="rId2"/>
          <a:stretch>
            <a:fillRect/>
          </a:stretch>
        </p:blipFill>
        <p:spPr>
          <a:xfrm>
            <a:off x="838200" y="1786211"/>
            <a:ext cx="10515600" cy="4801270"/>
          </a:xfrm>
          <a:prstGeom prst="rect">
            <a:avLst/>
          </a:prstGeom>
        </p:spPr>
      </p:pic>
    </p:spTree>
    <p:extLst>
      <p:ext uri="{BB962C8B-B14F-4D97-AF65-F5344CB8AC3E}">
        <p14:creationId xmlns:p14="http://schemas.microsoft.com/office/powerpoint/2010/main" val="289945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r>
              <a:rPr lang="en-US" dirty="0">
                <a:solidFill>
                  <a:schemeClr val="accent2"/>
                </a:solidFill>
              </a:rPr>
              <a:t>Predictions of Yellow Cab Company Profits for 2019</a:t>
            </a:r>
            <a:endParaRPr lang="en-IE" dirty="0">
              <a:solidFill>
                <a:schemeClr val="accent2"/>
              </a:solidFill>
            </a:endParaRPr>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pic>
        <p:nvPicPr>
          <p:cNvPr id="5" name="Picture 4">
            <a:extLst>
              <a:ext uri="{FF2B5EF4-FFF2-40B4-BE49-F238E27FC236}">
                <a16:creationId xmlns:a16="http://schemas.microsoft.com/office/drawing/2014/main" id="{C588D23A-AB08-4CA3-9548-92556FD7759F}"/>
              </a:ext>
            </a:extLst>
          </p:cNvPr>
          <p:cNvPicPr>
            <a:picLocks noChangeAspect="1"/>
          </p:cNvPicPr>
          <p:nvPr/>
        </p:nvPicPr>
        <p:blipFill>
          <a:blip r:embed="rId2"/>
          <a:stretch>
            <a:fillRect/>
          </a:stretch>
        </p:blipFill>
        <p:spPr>
          <a:xfrm>
            <a:off x="1074059" y="1825625"/>
            <a:ext cx="10279741" cy="4394199"/>
          </a:xfrm>
          <a:prstGeom prst="rect">
            <a:avLst/>
          </a:prstGeom>
        </p:spPr>
      </p:pic>
    </p:spTree>
    <p:extLst>
      <p:ext uri="{BB962C8B-B14F-4D97-AF65-F5344CB8AC3E}">
        <p14:creationId xmlns:p14="http://schemas.microsoft.com/office/powerpoint/2010/main" val="398377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endParaRPr lang="en-IE" dirty="0"/>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spTree>
    <p:extLst>
      <p:ext uri="{BB962C8B-B14F-4D97-AF65-F5344CB8AC3E}">
        <p14:creationId xmlns:p14="http://schemas.microsoft.com/office/powerpoint/2010/main" val="3460369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66-02BB-4CD4-B2CA-9EC41AC5EAD2}"/>
              </a:ext>
            </a:extLst>
          </p:cNvPr>
          <p:cNvSpPr>
            <a:spLocks noGrp="1"/>
          </p:cNvSpPr>
          <p:nvPr>
            <p:ph type="title"/>
          </p:nvPr>
        </p:nvSpPr>
        <p:spPr>
          <a:solidFill>
            <a:schemeClr val="tx1"/>
          </a:solidFill>
        </p:spPr>
        <p:txBody>
          <a:bodyPr/>
          <a:lstStyle/>
          <a:p>
            <a:endParaRPr lang="en-IE" dirty="0"/>
          </a:p>
        </p:txBody>
      </p:sp>
      <p:sp>
        <p:nvSpPr>
          <p:cNvPr id="3" name="Content Placeholder 2">
            <a:extLst>
              <a:ext uri="{FF2B5EF4-FFF2-40B4-BE49-F238E27FC236}">
                <a16:creationId xmlns:a16="http://schemas.microsoft.com/office/drawing/2014/main" id="{9F2B979D-94D6-44F1-AFC4-F6EF1223F698}"/>
              </a:ext>
            </a:extLst>
          </p:cNvPr>
          <p:cNvSpPr>
            <a:spLocks noGrp="1"/>
          </p:cNvSpPr>
          <p:nvPr>
            <p:ph idx="1"/>
          </p:nvPr>
        </p:nvSpPr>
        <p:spPr/>
        <p:txBody>
          <a:bodyPr/>
          <a:lstStyle/>
          <a:p>
            <a:endParaRPr lang="en-US" dirty="0"/>
          </a:p>
          <a:p>
            <a:endParaRPr lang="en-IE" dirty="0"/>
          </a:p>
        </p:txBody>
      </p:sp>
      <p:pic>
        <p:nvPicPr>
          <p:cNvPr id="5" name="Picture 4">
            <a:extLst>
              <a:ext uri="{FF2B5EF4-FFF2-40B4-BE49-F238E27FC236}">
                <a16:creationId xmlns:a16="http://schemas.microsoft.com/office/drawing/2014/main" id="{E72D8865-1DB2-42FE-A461-E74943BE08D8}"/>
              </a:ext>
            </a:extLst>
          </p:cNvPr>
          <p:cNvPicPr>
            <a:picLocks noChangeAspect="1"/>
          </p:cNvPicPr>
          <p:nvPr/>
        </p:nvPicPr>
        <p:blipFill>
          <a:blip r:embed="rId2"/>
          <a:stretch>
            <a:fillRect/>
          </a:stretch>
        </p:blipFill>
        <p:spPr>
          <a:xfrm>
            <a:off x="838200" y="1786211"/>
            <a:ext cx="10515600" cy="4801270"/>
          </a:xfrm>
          <a:prstGeom prst="rect">
            <a:avLst/>
          </a:prstGeom>
        </p:spPr>
      </p:pic>
    </p:spTree>
    <p:extLst>
      <p:ext uri="{BB962C8B-B14F-4D97-AF65-F5344CB8AC3E}">
        <p14:creationId xmlns:p14="http://schemas.microsoft.com/office/powerpoint/2010/main" val="230243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6F6E-BAB6-4A72-B467-B892926C816A}"/>
              </a:ext>
            </a:extLst>
          </p:cNvPr>
          <p:cNvSpPr>
            <a:spLocks noGrp="1"/>
          </p:cNvSpPr>
          <p:nvPr>
            <p:ph type="title"/>
          </p:nvPr>
        </p:nvSpPr>
        <p:spPr/>
        <p:txBody>
          <a:bodyPr/>
          <a:lstStyle/>
          <a:p>
            <a:r>
              <a:rPr lang="en-US" dirty="0"/>
              <a:t>Summary	</a:t>
            </a:r>
            <a:endParaRPr lang="en-IE" dirty="0"/>
          </a:p>
        </p:txBody>
      </p:sp>
      <p:sp>
        <p:nvSpPr>
          <p:cNvPr id="3" name="Content Placeholder 2">
            <a:extLst>
              <a:ext uri="{FF2B5EF4-FFF2-40B4-BE49-F238E27FC236}">
                <a16:creationId xmlns:a16="http://schemas.microsoft.com/office/drawing/2014/main" id="{3EB0AFC5-50CC-4D5A-9127-C1ED674F1D2F}"/>
              </a:ext>
            </a:extLst>
          </p:cNvPr>
          <p:cNvSpPr>
            <a:spLocks noGrp="1"/>
          </p:cNvSpPr>
          <p:nvPr>
            <p:ph idx="1"/>
          </p:nvPr>
        </p:nvSpPr>
        <p:spPr/>
        <p:txBody>
          <a:bodyPr/>
          <a:lstStyle/>
          <a:p>
            <a:r>
              <a:rPr lang="en-US" dirty="0"/>
              <a:t>Yellow cab company is still  the most popularly cab company on USA.</a:t>
            </a:r>
          </a:p>
          <a:p>
            <a:r>
              <a:rPr lang="en-US" dirty="0"/>
              <a:t>While the yellow cab company has prediction marginal profitability for 2019</a:t>
            </a:r>
          </a:p>
          <a:p>
            <a:r>
              <a:rPr lang="en-US" dirty="0"/>
              <a:t>Pink cab company has the ability to expand and take a greater market share </a:t>
            </a:r>
          </a:p>
        </p:txBody>
      </p:sp>
    </p:spTree>
    <p:extLst>
      <p:ext uri="{BB962C8B-B14F-4D97-AF65-F5344CB8AC3E}">
        <p14:creationId xmlns:p14="http://schemas.microsoft.com/office/powerpoint/2010/main" val="227564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2610-EEC0-4F96-8981-7CB9789CC8DB}"/>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8727AE8D-5D01-40DE-8FFA-FB18F507B530}"/>
              </a:ext>
            </a:extLst>
          </p:cNvPr>
          <p:cNvSpPr>
            <a:spLocks noGrp="1"/>
          </p:cNvSpPr>
          <p:nvPr>
            <p:ph idx="1"/>
          </p:nvPr>
        </p:nvSpPr>
        <p:spPr/>
        <p:txBody>
          <a:bodyPr/>
          <a:lstStyle/>
          <a:p>
            <a:r>
              <a:rPr lang="en-US" dirty="0"/>
              <a:t>Investing in Pink cab company may give the best the return. </a:t>
            </a:r>
          </a:p>
          <a:p>
            <a:r>
              <a:rPr lang="en-US" dirty="0"/>
              <a:t>While yellow is a stable investment and can over time return a marginal investment . </a:t>
            </a:r>
            <a:endParaRPr lang="en-IE" dirty="0"/>
          </a:p>
        </p:txBody>
      </p:sp>
    </p:spTree>
    <p:extLst>
      <p:ext uri="{BB962C8B-B14F-4D97-AF65-F5344CB8AC3E}">
        <p14:creationId xmlns:p14="http://schemas.microsoft.com/office/powerpoint/2010/main" val="141796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325889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3A3-CE35-4849-9F63-EB079B6F6802}"/>
              </a:ext>
            </a:extLst>
          </p:cNvPr>
          <p:cNvSpPr>
            <a:spLocks noGrp="1"/>
          </p:cNvSpPr>
          <p:nvPr>
            <p:ph type="title"/>
          </p:nvPr>
        </p:nvSpPr>
        <p:spPr>
          <a:xfrm>
            <a:off x="831850" y="1114426"/>
            <a:ext cx="10515600" cy="1057274"/>
          </a:xfrm>
          <a:solidFill>
            <a:schemeClr val="tx1"/>
          </a:solidFill>
        </p:spPr>
        <p:txBody>
          <a:bodyPr>
            <a:normAutofit fontScale="90000"/>
          </a:bodyPr>
          <a:lstStyle/>
          <a:p>
            <a:br>
              <a:rPr lang="en-US" dirty="0"/>
            </a:br>
            <a:r>
              <a:rPr lang="en-US" b="1" dirty="0">
                <a:solidFill>
                  <a:schemeClr val="accent2"/>
                </a:solidFill>
              </a:rPr>
              <a:t>Executive Summary</a:t>
            </a:r>
            <a:endParaRPr lang="en-IE" b="1" dirty="0">
              <a:solidFill>
                <a:schemeClr val="accent2"/>
              </a:solidFill>
            </a:endParaRPr>
          </a:p>
        </p:txBody>
      </p:sp>
      <p:sp>
        <p:nvSpPr>
          <p:cNvPr id="3" name="Text Placeholder 2">
            <a:extLst>
              <a:ext uri="{FF2B5EF4-FFF2-40B4-BE49-F238E27FC236}">
                <a16:creationId xmlns:a16="http://schemas.microsoft.com/office/drawing/2014/main" id="{5E0EFFEB-CE70-4E03-BD2A-DF09F2880EE8}"/>
              </a:ext>
            </a:extLst>
          </p:cNvPr>
          <p:cNvSpPr>
            <a:spLocks noGrp="1"/>
          </p:cNvSpPr>
          <p:nvPr>
            <p:ph type="body" idx="1"/>
          </p:nvPr>
        </p:nvSpPr>
        <p:spPr>
          <a:xfrm>
            <a:off x="831850" y="2514600"/>
            <a:ext cx="10515600" cy="3575051"/>
          </a:xfrm>
        </p:spPr>
        <p:txBody>
          <a:bodyPr>
            <a:normAutofit fontScale="92500" lnSpcReduction="20000"/>
          </a:bodyPr>
          <a:lstStyle/>
          <a:p>
            <a:r>
              <a:rPr lang="en-US" dirty="0">
                <a:solidFill>
                  <a:schemeClr val="accent2"/>
                </a:solidFill>
              </a:rPr>
              <a:t>The Data combined from Cab Data Combined to cab data combined.</a:t>
            </a:r>
          </a:p>
          <a:p>
            <a:pPr marL="457200" indent="-457200">
              <a:buFont typeface="+mj-lt"/>
              <a:buAutoNum type="arabicPeriod"/>
            </a:pPr>
            <a:r>
              <a:rPr lang="en-US" dirty="0">
                <a:solidFill>
                  <a:schemeClr val="accent2"/>
                </a:solidFill>
              </a:rPr>
              <a:t>Primary keys </a:t>
            </a:r>
          </a:p>
          <a:p>
            <a:pPr marL="1371600" lvl="2" indent="-457200">
              <a:buFont typeface="Arial" panose="020B0604020202020204" pitchFamily="34" charset="0"/>
              <a:buChar char="•"/>
            </a:pPr>
            <a:r>
              <a:rPr lang="en-US" dirty="0" err="1">
                <a:solidFill>
                  <a:schemeClr val="accent2"/>
                </a:solidFill>
              </a:rPr>
              <a:t>Cab_Data</a:t>
            </a:r>
            <a:r>
              <a:rPr lang="en-US" dirty="0">
                <a:solidFill>
                  <a:schemeClr val="accent2"/>
                </a:solidFill>
              </a:rPr>
              <a:t> is </a:t>
            </a:r>
            <a:r>
              <a:rPr lang="en-US" dirty="0">
                <a:solidFill>
                  <a:schemeClr val="accent2"/>
                </a:solidFill>
                <a:highlight>
                  <a:srgbClr val="FFFF00"/>
                </a:highlight>
              </a:rPr>
              <a:t>Transaction ID </a:t>
            </a:r>
            <a:r>
              <a:rPr lang="en-US" dirty="0">
                <a:solidFill>
                  <a:schemeClr val="accent2"/>
                </a:solidFill>
                <a:sym typeface="Wingdings" panose="05000000000000000000" pitchFamily="2" charset="2"/>
              </a:rPr>
              <a:t></a:t>
            </a:r>
          </a:p>
          <a:p>
            <a:pPr marL="1371600" lvl="2" indent="-457200">
              <a:buFont typeface="Arial" panose="020B0604020202020204" pitchFamily="34" charset="0"/>
              <a:buChar char="•"/>
            </a:pPr>
            <a:r>
              <a:rPr lang="en-US" dirty="0" err="1">
                <a:solidFill>
                  <a:schemeClr val="accent2"/>
                </a:solidFill>
              </a:rPr>
              <a:t>Transaction_ID</a:t>
            </a:r>
            <a:r>
              <a:rPr lang="en-US" dirty="0">
                <a:solidFill>
                  <a:schemeClr val="accent2"/>
                </a:solidFill>
              </a:rPr>
              <a:t> is </a:t>
            </a:r>
            <a:r>
              <a:rPr lang="en-US" dirty="0">
                <a:solidFill>
                  <a:schemeClr val="accent2"/>
                </a:solidFill>
                <a:highlight>
                  <a:srgbClr val="FFFF00"/>
                </a:highlight>
              </a:rPr>
              <a:t>Customer ID </a:t>
            </a:r>
            <a:r>
              <a:rPr lang="en-US" dirty="0">
                <a:solidFill>
                  <a:schemeClr val="accent2"/>
                </a:solidFill>
                <a:highlight>
                  <a:srgbClr val="FFFF00"/>
                </a:highlight>
                <a:sym typeface="Wingdings" panose="05000000000000000000" pitchFamily="2" charset="2"/>
              </a:rPr>
              <a:t></a:t>
            </a:r>
            <a:endParaRPr lang="en-US" dirty="0">
              <a:solidFill>
                <a:schemeClr val="accent2"/>
              </a:solidFill>
              <a:highlight>
                <a:srgbClr val="FFFF00"/>
              </a:highlight>
            </a:endParaRPr>
          </a:p>
          <a:p>
            <a:pPr marL="457200" indent="-457200">
              <a:buFont typeface="+mj-lt"/>
              <a:buAutoNum type="arabicPeriod"/>
            </a:pPr>
            <a:r>
              <a:rPr lang="en-US" dirty="0">
                <a:solidFill>
                  <a:schemeClr val="accent2"/>
                </a:solidFill>
              </a:rPr>
              <a:t>Secondary Key </a:t>
            </a:r>
          </a:p>
          <a:p>
            <a:pPr marL="1371600" lvl="2" indent="-457200">
              <a:buFont typeface="Arial" panose="020B0604020202020204" pitchFamily="34" charset="0"/>
              <a:buChar char="•"/>
            </a:pPr>
            <a:r>
              <a:rPr lang="en-US" dirty="0" err="1">
                <a:solidFill>
                  <a:schemeClr val="accent2"/>
                </a:solidFill>
              </a:rPr>
              <a:t>Cab_Data</a:t>
            </a:r>
            <a:r>
              <a:rPr lang="en-US" dirty="0">
                <a:solidFill>
                  <a:schemeClr val="accent2"/>
                </a:solidFill>
              </a:rPr>
              <a:t> is CITY</a:t>
            </a:r>
          </a:p>
          <a:p>
            <a:r>
              <a:rPr lang="en-US" dirty="0">
                <a:solidFill>
                  <a:schemeClr val="accent2"/>
                </a:solidFill>
              </a:rPr>
              <a:t>The data results will show that Yellow cab company is the most used cab company.</a:t>
            </a:r>
          </a:p>
          <a:p>
            <a:r>
              <a:rPr lang="en-US" dirty="0">
                <a:solidFill>
                  <a:schemeClr val="accent2"/>
                </a:solidFill>
              </a:rPr>
              <a:t>How it was combined into </a:t>
            </a:r>
            <a:r>
              <a:rPr lang="en-US" dirty="0" err="1">
                <a:solidFill>
                  <a:schemeClr val="accent2"/>
                </a:solidFill>
              </a:rPr>
              <a:t>sqlite</a:t>
            </a:r>
            <a:r>
              <a:rPr lang="en-US" dirty="0">
                <a:solidFill>
                  <a:schemeClr val="accent2"/>
                </a:solidFill>
              </a:rPr>
              <a:t> </a:t>
            </a:r>
            <a:r>
              <a:rPr lang="en-US" dirty="0" err="1">
                <a:solidFill>
                  <a:schemeClr val="accent2"/>
                </a:solidFill>
              </a:rPr>
              <a:t>db</a:t>
            </a:r>
            <a:r>
              <a:rPr lang="en-US" dirty="0">
                <a:solidFill>
                  <a:schemeClr val="accent2"/>
                </a:solidFill>
              </a:rPr>
              <a:t> using the commands in: </a:t>
            </a:r>
          </a:p>
          <a:p>
            <a:r>
              <a:rPr lang="en-US" dirty="0">
                <a:solidFill>
                  <a:schemeClr val="accent2"/>
                </a:solidFill>
              </a:rPr>
              <a:t> </a:t>
            </a:r>
            <a:r>
              <a:rPr lang="en-US" dirty="0">
                <a:solidFill>
                  <a:schemeClr val="accent2"/>
                </a:solidFill>
                <a:hlinkClick r:id="rId2">
                  <a:extLst>
                    <a:ext uri="{A12FA001-AC4F-418D-AE19-62706E023703}">
                      <ahyp:hlinkClr xmlns:ahyp="http://schemas.microsoft.com/office/drawing/2018/hyperlinkcolor" val="tx"/>
                    </a:ext>
                  </a:extLst>
                </a:hlinkClick>
              </a:rPr>
              <a:t>https://d.docs.live.net/ac174c4a849ab62f/Github/DataGlacer/Week_2_Create_Database.ipynb</a:t>
            </a:r>
            <a:endParaRPr lang="en-IE" dirty="0">
              <a:solidFill>
                <a:schemeClr val="accent2"/>
              </a:solidFill>
            </a:endParaRPr>
          </a:p>
        </p:txBody>
      </p:sp>
    </p:spTree>
    <p:extLst>
      <p:ext uri="{BB962C8B-B14F-4D97-AF65-F5344CB8AC3E}">
        <p14:creationId xmlns:p14="http://schemas.microsoft.com/office/powerpoint/2010/main" val="245089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3A3-CE35-4849-9F63-EB079B6F6802}"/>
              </a:ext>
            </a:extLst>
          </p:cNvPr>
          <p:cNvSpPr>
            <a:spLocks noGrp="1"/>
          </p:cNvSpPr>
          <p:nvPr>
            <p:ph type="title"/>
          </p:nvPr>
        </p:nvSpPr>
        <p:spPr>
          <a:xfrm>
            <a:off x="831850" y="390526"/>
            <a:ext cx="10515600" cy="1047749"/>
          </a:xfrm>
          <a:solidFill>
            <a:schemeClr val="tx1"/>
          </a:solidFill>
        </p:spPr>
        <p:txBody>
          <a:bodyPr>
            <a:normAutofit/>
          </a:bodyPr>
          <a:lstStyle/>
          <a:p>
            <a:r>
              <a:rPr lang="en-US" b="1" dirty="0">
                <a:solidFill>
                  <a:schemeClr val="accent2"/>
                </a:solidFill>
              </a:rPr>
              <a:t>Problem statement</a:t>
            </a:r>
            <a:endParaRPr lang="en-IE" b="1" dirty="0">
              <a:solidFill>
                <a:schemeClr val="accent2"/>
              </a:solidFill>
            </a:endParaRPr>
          </a:p>
        </p:txBody>
      </p:sp>
      <p:sp>
        <p:nvSpPr>
          <p:cNvPr id="3" name="Text Placeholder 2">
            <a:extLst>
              <a:ext uri="{FF2B5EF4-FFF2-40B4-BE49-F238E27FC236}">
                <a16:creationId xmlns:a16="http://schemas.microsoft.com/office/drawing/2014/main" id="{5E0EFFEB-CE70-4E03-BD2A-DF09F2880EE8}"/>
              </a:ext>
            </a:extLst>
          </p:cNvPr>
          <p:cNvSpPr>
            <a:spLocks noGrp="1"/>
          </p:cNvSpPr>
          <p:nvPr>
            <p:ph type="body" idx="1"/>
          </p:nvPr>
        </p:nvSpPr>
        <p:spPr>
          <a:xfrm>
            <a:off x="831850" y="1771651"/>
            <a:ext cx="10515600" cy="4318000"/>
          </a:xfrm>
        </p:spPr>
        <p:txBody>
          <a:bodyPr>
            <a:normAutofit/>
          </a:bodyPr>
          <a:lstStyle/>
          <a:p>
            <a:r>
              <a:rPr lang="en-US" dirty="0">
                <a:solidFill>
                  <a:schemeClr val="accent2"/>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dirty="0">
                <a:solidFill>
                  <a:schemeClr val="accent2"/>
                </a:solidFill>
              </a:rPr>
              <a:t>The datasets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r>
              <a:rPr lang="en-US" dirty="0">
                <a:solidFill>
                  <a:schemeClr val="accent2"/>
                </a:solidFill>
              </a:rPr>
              <a:t>The outcome of your delivery will be a </a:t>
            </a:r>
            <a:r>
              <a:rPr lang="en-US" b="1" dirty="0">
                <a:solidFill>
                  <a:schemeClr val="accent2"/>
                </a:solidFill>
              </a:rPr>
              <a:t>presentation to XYZ’s Executive team</a:t>
            </a:r>
            <a:r>
              <a:rPr lang="en-US" dirty="0">
                <a:solidFill>
                  <a:schemeClr val="accent2"/>
                </a:solidFill>
              </a:rPr>
              <a:t>. This presentation will be judged based on the visuals provided, the quality of your analysis and the value of your recommendations and insights. </a:t>
            </a:r>
          </a:p>
          <a:p>
            <a:endParaRPr lang="en-IE" dirty="0"/>
          </a:p>
        </p:txBody>
      </p:sp>
    </p:spTree>
    <p:extLst>
      <p:ext uri="{BB962C8B-B14F-4D97-AF65-F5344CB8AC3E}">
        <p14:creationId xmlns:p14="http://schemas.microsoft.com/office/powerpoint/2010/main" val="90015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3A3-CE35-4849-9F63-EB079B6F6802}"/>
              </a:ext>
            </a:extLst>
          </p:cNvPr>
          <p:cNvSpPr>
            <a:spLocks noGrp="1"/>
          </p:cNvSpPr>
          <p:nvPr>
            <p:ph type="title"/>
          </p:nvPr>
        </p:nvSpPr>
        <p:spPr>
          <a:xfrm>
            <a:off x="831850" y="390526"/>
            <a:ext cx="10515600" cy="1047749"/>
          </a:xfrm>
          <a:solidFill>
            <a:schemeClr val="tx1"/>
          </a:solidFill>
        </p:spPr>
        <p:txBody>
          <a:bodyPr>
            <a:normAutofit/>
          </a:bodyPr>
          <a:lstStyle/>
          <a:p>
            <a:r>
              <a:rPr lang="en-US" b="1" dirty="0">
                <a:solidFill>
                  <a:schemeClr val="accent2"/>
                </a:solidFill>
              </a:rPr>
              <a:t>Approach</a:t>
            </a:r>
            <a:endParaRPr lang="en-IE" b="1" dirty="0">
              <a:solidFill>
                <a:schemeClr val="accent2"/>
              </a:solidFill>
            </a:endParaRPr>
          </a:p>
        </p:txBody>
      </p:sp>
      <p:sp>
        <p:nvSpPr>
          <p:cNvPr id="3" name="Text Placeholder 2">
            <a:extLst>
              <a:ext uri="{FF2B5EF4-FFF2-40B4-BE49-F238E27FC236}">
                <a16:creationId xmlns:a16="http://schemas.microsoft.com/office/drawing/2014/main" id="{5E0EFFEB-CE70-4E03-BD2A-DF09F2880EE8}"/>
              </a:ext>
            </a:extLst>
          </p:cNvPr>
          <p:cNvSpPr>
            <a:spLocks noGrp="1"/>
          </p:cNvSpPr>
          <p:nvPr>
            <p:ph type="body" idx="1"/>
          </p:nvPr>
        </p:nvSpPr>
        <p:spPr>
          <a:xfrm>
            <a:off x="831850" y="1771651"/>
            <a:ext cx="10515600" cy="4318000"/>
          </a:xfrm>
        </p:spPr>
        <p:txBody>
          <a:bodyPr>
            <a:normAutofit/>
          </a:bodyPr>
          <a:lstStyle/>
          <a:p>
            <a:r>
              <a:rPr lang="en-US" dirty="0">
                <a:solidFill>
                  <a:schemeClr val="accent2"/>
                </a:solidFill>
              </a:rPr>
              <a:t>Investigate:</a:t>
            </a:r>
          </a:p>
          <a:p>
            <a:r>
              <a:rPr lang="en-US" dirty="0">
                <a:solidFill>
                  <a:schemeClr val="accent2"/>
                </a:solidFill>
              </a:rPr>
              <a:t>Which company has maximum cab users at a particular time period?</a:t>
            </a:r>
          </a:p>
          <a:p>
            <a:r>
              <a:rPr lang="en-US" dirty="0">
                <a:solidFill>
                  <a:schemeClr val="accent2"/>
                </a:solidFill>
              </a:rPr>
              <a:t>Does margin profit proportionally increase with increase in number of customers?</a:t>
            </a:r>
          </a:p>
          <a:p>
            <a:r>
              <a:rPr lang="en-US" dirty="0">
                <a:solidFill>
                  <a:schemeClr val="accent2"/>
                </a:solidFill>
              </a:rPr>
              <a:t>What are the attributes of these customer segments?</a:t>
            </a:r>
          </a:p>
          <a:p>
            <a:endParaRPr lang="en-IE" dirty="0"/>
          </a:p>
        </p:txBody>
      </p:sp>
    </p:spTree>
    <p:extLst>
      <p:ext uri="{BB962C8B-B14F-4D97-AF65-F5344CB8AC3E}">
        <p14:creationId xmlns:p14="http://schemas.microsoft.com/office/powerpoint/2010/main" val="92981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B948-145B-4590-AB43-05FAFB5407B7}"/>
              </a:ext>
            </a:extLst>
          </p:cNvPr>
          <p:cNvSpPr>
            <a:spLocks noGrp="1"/>
          </p:cNvSpPr>
          <p:nvPr>
            <p:ph type="title"/>
          </p:nvPr>
        </p:nvSpPr>
        <p:spPr>
          <a:solidFill>
            <a:schemeClr val="tx1"/>
          </a:solidFill>
        </p:spPr>
        <p:txBody>
          <a:bodyPr/>
          <a:lstStyle/>
          <a:p>
            <a:r>
              <a:rPr lang="en-US" dirty="0">
                <a:solidFill>
                  <a:schemeClr val="accent2"/>
                </a:solidFill>
              </a:rPr>
              <a:t>The company has maximum cab users at a particular time period.</a:t>
            </a:r>
            <a:endParaRPr lang="en-IE" dirty="0">
              <a:solidFill>
                <a:schemeClr val="accent2"/>
              </a:solidFill>
            </a:endParaRPr>
          </a:p>
        </p:txBody>
      </p:sp>
      <p:pic>
        <p:nvPicPr>
          <p:cNvPr id="4" name="Content Placeholder 3">
            <a:extLst>
              <a:ext uri="{FF2B5EF4-FFF2-40B4-BE49-F238E27FC236}">
                <a16:creationId xmlns:a16="http://schemas.microsoft.com/office/drawing/2014/main" id="{D2D39FB2-396C-4C7D-BDE5-FD39FE1C9C4C}"/>
              </a:ext>
            </a:extLst>
          </p:cNvPr>
          <p:cNvPicPr>
            <a:picLocks noGrp="1" noChangeAspect="1"/>
          </p:cNvPicPr>
          <p:nvPr>
            <p:ph idx="1"/>
          </p:nvPr>
        </p:nvPicPr>
        <p:blipFill>
          <a:blip r:embed="rId2"/>
          <a:stretch>
            <a:fillRect/>
          </a:stretch>
        </p:blipFill>
        <p:spPr>
          <a:xfrm>
            <a:off x="838200" y="1838877"/>
            <a:ext cx="10515600" cy="4351338"/>
          </a:xfrm>
          <a:prstGeom prst="rect">
            <a:avLst/>
          </a:prstGeom>
        </p:spPr>
      </p:pic>
    </p:spTree>
    <p:extLst>
      <p:ext uri="{BB962C8B-B14F-4D97-AF65-F5344CB8AC3E}">
        <p14:creationId xmlns:p14="http://schemas.microsoft.com/office/powerpoint/2010/main" val="119636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FBDD0-F032-4FAE-AD08-5E477A9CDC96}"/>
              </a:ext>
            </a:extLst>
          </p:cNvPr>
          <p:cNvSpPr>
            <a:spLocks noGrp="1"/>
          </p:cNvSpPr>
          <p:nvPr>
            <p:ph type="title"/>
          </p:nvPr>
        </p:nvSpPr>
        <p:spPr>
          <a:xfrm>
            <a:off x="834887" y="424070"/>
            <a:ext cx="10518913" cy="1266618"/>
          </a:xfrm>
          <a:solidFill>
            <a:schemeClr val="tx1"/>
          </a:solidFill>
        </p:spPr>
        <p:txBody>
          <a:bodyPr>
            <a:normAutofit fontScale="90000"/>
          </a:bodyPr>
          <a:lstStyle/>
          <a:p>
            <a:r>
              <a:rPr lang="en-US" dirty="0">
                <a:solidFill>
                  <a:schemeClr val="accent2"/>
                </a:solidFill>
              </a:rPr>
              <a:t>Profit Analysis : </a:t>
            </a:r>
            <a:r>
              <a:rPr lang="en-US" dirty="0">
                <a:solidFill>
                  <a:schemeClr val="bg1"/>
                </a:solidFill>
              </a:rPr>
              <a:t>Profit per Company per year</a:t>
            </a:r>
            <a:br>
              <a:rPr lang="en-US" dirty="0"/>
            </a:br>
            <a:endParaRPr lang="en-IE" dirty="0">
              <a:solidFill>
                <a:schemeClr val="accent2"/>
              </a:solidFill>
            </a:endParaRPr>
          </a:p>
        </p:txBody>
      </p:sp>
      <p:sp>
        <p:nvSpPr>
          <p:cNvPr id="3" name="Content Placeholder 2">
            <a:extLst>
              <a:ext uri="{FF2B5EF4-FFF2-40B4-BE49-F238E27FC236}">
                <a16:creationId xmlns:a16="http://schemas.microsoft.com/office/drawing/2014/main" id="{728F01EF-AF0A-4B51-BEF5-DA97F3775C31}"/>
              </a:ext>
            </a:extLst>
          </p:cNvPr>
          <p:cNvSpPr>
            <a:spLocks noGrp="1"/>
          </p:cNvSpPr>
          <p:nvPr>
            <p:ph idx="1"/>
          </p:nvPr>
        </p:nvSpPr>
        <p:spPr/>
        <p:txBody>
          <a:bodyPr/>
          <a:lstStyle/>
          <a:p>
            <a:pPr marL="0" indent="0">
              <a:buNone/>
            </a:pPr>
            <a:endParaRPr lang="en-IE" dirty="0"/>
          </a:p>
        </p:txBody>
      </p:sp>
      <p:pic>
        <p:nvPicPr>
          <p:cNvPr id="4" name="Picture" title="This slide contains the following visuals: clusteredColumnChart, tableEx, clusteredColumnChart. Please refer to the notes on this slide for details.">
            <a:hlinkClick r:id="rId2"/>
            <a:extLst>
              <a:ext uri="{FF2B5EF4-FFF2-40B4-BE49-F238E27FC236}">
                <a16:creationId xmlns:a16="http://schemas.microsoft.com/office/drawing/2014/main" id="{B1556247-CDCE-4FAD-B363-8BFF4D00A98C}"/>
              </a:ext>
            </a:extLst>
          </p:cNvPr>
          <p:cNvPicPr>
            <a:picLocks noChangeAspect="1"/>
          </p:cNvPicPr>
          <p:nvPr/>
        </p:nvPicPr>
        <p:blipFill>
          <a:blip r:embed="rId3"/>
          <a:stretch>
            <a:fillRect/>
          </a:stretch>
        </p:blipFill>
        <p:spPr>
          <a:xfrm>
            <a:off x="643392" y="1825625"/>
            <a:ext cx="10962454" cy="4840524"/>
          </a:xfrm>
          <a:prstGeom prst="rect">
            <a:avLst/>
          </a:prstGeom>
          <a:noFill/>
        </p:spPr>
      </p:pic>
    </p:spTree>
    <p:extLst>
      <p:ext uri="{BB962C8B-B14F-4D97-AF65-F5344CB8AC3E}">
        <p14:creationId xmlns:p14="http://schemas.microsoft.com/office/powerpoint/2010/main" val="155752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73F5E-6E00-445F-B52A-D02AEACFC4B9}"/>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Profit </a:t>
            </a:r>
            <a:endParaRPr lang="en-IE" sz="3200" dirty="0">
              <a:solidFill>
                <a:schemeClr val="bg1"/>
              </a:solidFill>
            </a:endParaRPr>
          </a:p>
        </p:txBody>
      </p:sp>
      <p:pic>
        <p:nvPicPr>
          <p:cNvPr id="4" name="Picture 3">
            <a:extLst>
              <a:ext uri="{FF2B5EF4-FFF2-40B4-BE49-F238E27FC236}">
                <a16:creationId xmlns:a16="http://schemas.microsoft.com/office/drawing/2014/main" id="{67945736-3B8D-4197-9792-42D857977CEA}"/>
              </a:ext>
            </a:extLst>
          </p:cNvPr>
          <p:cNvPicPr>
            <a:picLocks noChangeAspect="1"/>
          </p:cNvPicPr>
          <p:nvPr/>
        </p:nvPicPr>
        <p:blipFill>
          <a:blip r:embed="rId2"/>
          <a:stretch>
            <a:fillRect/>
          </a:stretch>
        </p:blipFill>
        <p:spPr>
          <a:xfrm>
            <a:off x="2307896" y="1675227"/>
            <a:ext cx="7576207" cy="4394199"/>
          </a:xfrm>
          <a:prstGeom prst="rect">
            <a:avLst/>
          </a:prstGeom>
        </p:spPr>
      </p:pic>
    </p:spTree>
    <p:extLst>
      <p:ext uri="{BB962C8B-B14F-4D97-AF65-F5344CB8AC3E}">
        <p14:creationId xmlns:p14="http://schemas.microsoft.com/office/powerpoint/2010/main" val="76583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75E77-20FA-45A0-AC4B-4DCF633A2070}"/>
              </a:ext>
            </a:extLst>
          </p:cNvPr>
          <p:cNvSpPr>
            <a:spLocks noGrp="1"/>
          </p:cNvSpPr>
          <p:nvPr>
            <p:ph type="title"/>
          </p:nvPr>
        </p:nvSpPr>
        <p:spPr>
          <a:xfrm>
            <a:off x="0" y="0"/>
            <a:ext cx="12304295" cy="1106905"/>
          </a:xfrm>
          <a:solidFill>
            <a:schemeClr val="tx1"/>
          </a:solidFill>
        </p:spPr>
        <p:txBody>
          <a:bodyPr>
            <a:normAutofit/>
          </a:bodyPr>
          <a:lstStyle/>
          <a:p>
            <a:pPr algn="ctr"/>
            <a:r>
              <a:rPr lang="en-US" sz="3200" dirty="0">
                <a:solidFill>
                  <a:schemeClr val="accent2"/>
                </a:solidFill>
              </a:rPr>
              <a:t>Preferred Payment method and Highest earning city</a:t>
            </a:r>
            <a:endParaRPr lang="en-IE" sz="3200" dirty="0">
              <a:solidFill>
                <a:schemeClr val="accent2"/>
              </a:solidFill>
            </a:endParaRPr>
          </a:p>
        </p:txBody>
      </p:sp>
      <p:pic>
        <p:nvPicPr>
          <p:cNvPr id="6" name="Picture" title="This slide contains the following visuals: clusteredBarChart, pieChart, actionButton, treemap. Please refer to the notes on this slide for details.">
            <a:hlinkClick r:id="rId2"/>
            <a:extLst>
              <a:ext uri="{FF2B5EF4-FFF2-40B4-BE49-F238E27FC236}">
                <a16:creationId xmlns:a16="http://schemas.microsoft.com/office/drawing/2014/main" id="{CEB20059-7194-4DF8-BABE-BE216AF2EDEF}"/>
              </a:ext>
            </a:extLst>
          </p:cNvPr>
          <p:cNvPicPr>
            <a:picLocks noChangeAspect="1"/>
          </p:cNvPicPr>
          <p:nvPr/>
        </p:nvPicPr>
        <p:blipFill>
          <a:blip r:embed="rId3"/>
          <a:stretch>
            <a:fillRect/>
          </a:stretch>
        </p:blipFill>
        <p:spPr>
          <a:xfrm>
            <a:off x="0" y="1130968"/>
            <a:ext cx="12192000" cy="5751095"/>
          </a:xfrm>
          <a:prstGeom prst="rect">
            <a:avLst/>
          </a:prstGeom>
          <a:noFill/>
        </p:spPr>
      </p:pic>
    </p:spTree>
    <p:extLst>
      <p:ext uri="{BB962C8B-B14F-4D97-AF65-F5344CB8AC3E}">
        <p14:creationId xmlns:p14="http://schemas.microsoft.com/office/powerpoint/2010/main" val="25280333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438</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Agenda</vt:lpstr>
      <vt:lpstr> Executive Summary</vt:lpstr>
      <vt:lpstr>Problem statement</vt:lpstr>
      <vt:lpstr>Approach</vt:lpstr>
      <vt:lpstr>The company has maximum cab users at a particular time period.</vt:lpstr>
      <vt:lpstr>Profit Analysis : Profit per Company per year </vt:lpstr>
      <vt:lpstr>Profit </vt:lpstr>
      <vt:lpstr>Preferred Payment method and Highest earning city</vt:lpstr>
      <vt:lpstr>Profit by City and the Gender </vt:lpstr>
      <vt:lpstr>Cab users by city and year </vt:lpstr>
      <vt:lpstr>Customers by City and Company</vt:lpstr>
      <vt:lpstr>Customer by Year and Company</vt:lpstr>
      <vt:lpstr>Predictions of Pink Profits for 2019</vt:lpstr>
      <vt:lpstr>Predictions of Yellow Cab Company Profits for 2019</vt:lpstr>
      <vt:lpstr>PowerPoint Presentation</vt:lpstr>
      <vt:lpstr>PowerPoint Presentation</vt:lpstr>
      <vt:lpstr>Summary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 MAHER - STUDENT</dc:creator>
  <cp:lastModifiedBy>donal maher</cp:lastModifiedBy>
  <cp:revision>1</cp:revision>
  <dcterms:created xsi:type="dcterms:W3CDTF">2021-03-07T16:15:03Z</dcterms:created>
  <dcterms:modified xsi:type="dcterms:W3CDTF">2021-03-07T16:33:56Z</dcterms:modified>
</cp:coreProperties>
</file>