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67" r:id="rId3"/>
    <p:sldId id="276" r:id="rId4"/>
    <p:sldId id="278" r:id="rId5"/>
    <p:sldId id="277" r:id="rId6"/>
    <p:sldId id="272" r:id="rId7"/>
    <p:sldId id="286" r:id="rId8"/>
    <p:sldId id="287" r:id="rId9"/>
    <p:sldId id="269" r:id="rId10"/>
    <p:sldId id="271" r:id="rId11"/>
    <p:sldId id="279" r:id="rId12"/>
    <p:sldId id="284" r:id="rId13"/>
    <p:sldId id="285" r:id="rId14"/>
    <p:sldId id="280" r:id="rId15"/>
    <p:sldId id="281" r:id="rId16"/>
    <p:sldId id="270" r:id="rId17"/>
    <p:sldId id="275" r:id="rId18"/>
    <p:sldId id="273" r:id="rId19"/>
    <p:sldId id="274" r:id="rId20"/>
    <p:sldId id="282" r:id="rId21"/>
    <p:sldId id="283"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83B5DD-61AA-45F3-AC2F-3FA5A732EDCB}">
          <p14:sldIdLst>
            <p14:sldId id="256"/>
            <p14:sldId id="267"/>
          </p14:sldIdLst>
        </p14:section>
        <p14:section name="Executive Summary" id="{35431EBB-CD45-42C0-9D65-8142A4C9DB4B}">
          <p14:sldIdLst>
            <p14:sldId id="276"/>
          </p14:sldIdLst>
        </p14:section>
        <p14:section name="Problem Statement" id="{23555C3A-B18D-4151-B515-451B29C24C8A}">
          <p14:sldIdLst>
            <p14:sldId id="278"/>
          </p14:sldIdLst>
        </p14:section>
        <p14:section name="Approach" id="{188720D5-1D41-45D9-9F1A-E0E9709CB5DE}">
          <p14:sldIdLst>
            <p14:sldId id="277"/>
          </p14:sldIdLst>
        </p14:section>
        <p14:section name="Which company has maximum cab users at a particular time period?" id="{8EB9594B-A694-4C72-99DA-8938D2363B89}">
          <p14:sldIdLst>
            <p14:sldId id="272"/>
            <p14:sldId id="286"/>
            <p14:sldId id="287"/>
            <p14:sldId id="269"/>
            <p14:sldId id="271"/>
          </p14:sldIdLst>
        </p14:section>
        <p14:section name=" Exploratory Data Analysis(EDA)" id="{D13B2A7B-6503-46B8-90DB-8A735A26401B}">
          <p14:sldIdLst>
            <p14:sldId id="279"/>
            <p14:sldId id="284"/>
            <p14:sldId id="285"/>
            <p14:sldId id="280"/>
            <p14:sldId id="281"/>
          </p14:sldIdLst>
        </p14:section>
        <p14:section name="Predictions" id="{E6E7EE38-CBC2-49E2-A7D1-1658FF25B0B3}">
          <p14:sldIdLst>
            <p14:sldId id="270"/>
            <p14:sldId id="275"/>
            <p14:sldId id="273"/>
            <p14:sldId id="274"/>
          </p14:sldIdLst>
        </p14:section>
        <p14:section name="EDA Summary" id="{6B3459DD-A04A-462E-936D-608CDD900070}">
          <p14:sldIdLst>
            <p14:sldId id="282"/>
          </p14:sldIdLst>
        </p14:section>
        <p14:section name="Recommendations" id="{4DCBDA5B-5A6E-4BDB-AAAC-DAC704877AFA}">
          <p14:sldIdLst>
            <p14:sldId id="283"/>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al maher" initials="dm" lastIdx="1" clrIdx="0">
    <p:extLst>
      <p:ext uri="{19B8F6BF-5375-455C-9EA6-DF929625EA0E}">
        <p15:presenceInfo xmlns:p15="http://schemas.microsoft.com/office/powerpoint/2012/main" userId="ac174c4a849ab6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023444-5465-47FB-9E45-48B1F5714861}" v="59" dt="2021-03-07T16:20:07.974"/>
    <p1510:client id="{EBC69FB6-C752-46CD-B847-6227E12A3A25}" v="8" dt="2021-03-08T16:01:05.5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6623" autoAdjust="0"/>
  </p:normalViewPr>
  <p:slideViewPr>
    <p:cSldViewPr snapToGrid="0">
      <p:cViewPr>
        <p:scale>
          <a:sx n="80" d="100"/>
          <a:sy n="80" d="100"/>
        </p:scale>
        <p:origin x="-378" y="60"/>
      </p:cViewPr>
      <p:guideLst/>
    </p:cSldViewPr>
  </p:slideViewPr>
  <p:notesTextViewPr>
    <p:cViewPr>
      <p:scale>
        <a:sx n="1" d="1"/>
        <a:sy n="1" d="1"/>
      </p:scale>
      <p:origin x="0" y="0"/>
    </p:cViewPr>
  </p:notesTextViewPr>
  <p:sorterViewPr>
    <p:cViewPr>
      <p:scale>
        <a:sx n="100" d="100"/>
        <a:sy n="100" d="100"/>
      </p:scale>
      <p:origin x="0" y="-3162"/>
    </p:cViewPr>
  </p:sorter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nal maher" userId="ac174c4a849ab62f" providerId="LiveId" clId="{EBC69FB6-C752-46CD-B847-6227E12A3A25}"/>
    <pc:docChg chg="undo custSel mod addSld modSld sldOrd modSection">
      <pc:chgData name="donal maher" userId="ac174c4a849ab62f" providerId="LiveId" clId="{EBC69FB6-C752-46CD-B847-6227E12A3A25}" dt="2021-03-08T16:01:32.402" v="886" actId="20577"/>
      <pc:docMkLst>
        <pc:docMk/>
      </pc:docMkLst>
      <pc:sldChg chg="modNotesTx">
        <pc:chgData name="donal maher" userId="ac174c4a849ab62f" providerId="LiveId" clId="{EBC69FB6-C752-46CD-B847-6227E12A3A25}" dt="2021-03-08T12:14:24.798" v="692" actId="20577"/>
        <pc:sldMkLst>
          <pc:docMk/>
          <pc:sldMk cId="1557522801" sldId="269"/>
        </pc:sldMkLst>
      </pc:sldChg>
      <pc:sldChg chg="modNotesTx">
        <pc:chgData name="donal maher" userId="ac174c4a849ab62f" providerId="LiveId" clId="{EBC69FB6-C752-46CD-B847-6227E12A3A25}" dt="2021-03-08T12:12:00.777" v="565" actId="20577"/>
        <pc:sldMkLst>
          <pc:docMk/>
          <pc:sldMk cId="1196364654" sldId="272"/>
        </pc:sldMkLst>
      </pc:sldChg>
      <pc:sldChg chg="addSp delSp modSp new mod ord setBg modNotesTx">
        <pc:chgData name="donal maher" userId="ac174c4a849ab62f" providerId="LiveId" clId="{EBC69FB6-C752-46CD-B847-6227E12A3A25}" dt="2021-03-08T16:01:02.662" v="834" actId="1076"/>
        <pc:sldMkLst>
          <pc:docMk/>
          <pc:sldMk cId="835484680" sldId="286"/>
        </pc:sldMkLst>
        <pc:spChg chg="del">
          <ac:chgData name="donal maher" userId="ac174c4a849ab62f" providerId="LiveId" clId="{EBC69FB6-C752-46CD-B847-6227E12A3A25}" dt="2021-03-08T14:40:27.276" v="696"/>
          <ac:spMkLst>
            <pc:docMk/>
            <pc:sldMk cId="835484680" sldId="286"/>
            <ac:spMk id="2" creationId="{BEA8E1E2-E649-4F46-B878-587C89530691}"/>
          </ac:spMkLst>
        </pc:spChg>
        <pc:spChg chg="del">
          <ac:chgData name="donal maher" userId="ac174c4a849ab62f" providerId="LiveId" clId="{EBC69FB6-C752-46CD-B847-6227E12A3A25}" dt="2021-03-08T14:40:27.276" v="696"/>
          <ac:spMkLst>
            <pc:docMk/>
            <pc:sldMk cId="835484680" sldId="286"/>
            <ac:spMk id="3" creationId="{333F9C02-7298-4F6A-BD21-F82D5815FC5C}"/>
          </ac:spMkLst>
        </pc:spChg>
        <pc:spChg chg="add mod">
          <ac:chgData name="donal maher" userId="ac174c4a849ab62f" providerId="LiveId" clId="{EBC69FB6-C752-46CD-B847-6227E12A3A25}" dt="2021-03-08T16:01:02.662" v="834" actId="1076"/>
          <ac:spMkLst>
            <pc:docMk/>
            <pc:sldMk cId="835484680" sldId="286"/>
            <ac:spMk id="4" creationId="{FD51D41F-B93F-41BF-8154-A0C33E745192}"/>
          </ac:spMkLst>
        </pc:spChg>
        <pc:spChg chg="add del mod">
          <ac:chgData name="donal maher" userId="ac174c4a849ab62f" providerId="LiveId" clId="{EBC69FB6-C752-46CD-B847-6227E12A3A25}" dt="2021-03-08T14:40:40.753" v="697"/>
          <ac:spMkLst>
            <pc:docMk/>
            <pc:sldMk cId="835484680" sldId="286"/>
            <ac:spMk id="5" creationId="{4D3AA3DB-733F-475A-992E-D5F2CF6FFE7F}"/>
          </ac:spMkLst>
        </pc:spChg>
        <pc:spChg chg="add">
          <ac:chgData name="donal maher" userId="ac174c4a849ab62f" providerId="LiveId" clId="{EBC69FB6-C752-46CD-B847-6227E12A3A25}" dt="2021-03-08T14:40:45.433" v="698" actId="26606"/>
          <ac:spMkLst>
            <pc:docMk/>
            <pc:sldMk cId="835484680" sldId="286"/>
            <ac:spMk id="11" creationId="{A4AC5506-6312-4701-8D3C-40187889A947}"/>
          </ac:spMkLst>
        </pc:spChg>
        <pc:picChg chg="add mod">
          <ac:chgData name="donal maher" userId="ac174c4a849ab62f" providerId="LiveId" clId="{EBC69FB6-C752-46CD-B847-6227E12A3A25}" dt="2021-03-08T14:40:45.433" v="698" actId="26606"/>
          <ac:picMkLst>
            <pc:docMk/>
            <pc:sldMk cId="835484680" sldId="286"/>
            <ac:picMk id="6" creationId="{4FE6A635-69BD-4C38-9323-C96E22BB6C5E}"/>
          </ac:picMkLst>
        </pc:picChg>
      </pc:sldChg>
      <pc:sldChg chg="addSp delSp modSp new mod modNotesTx">
        <pc:chgData name="donal maher" userId="ac174c4a849ab62f" providerId="LiveId" clId="{EBC69FB6-C752-46CD-B847-6227E12A3A25}" dt="2021-03-08T16:01:32.402" v="886" actId="20577"/>
        <pc:sldMkLst>
          <pc:docMk/>
          <pc:sldMk cId="4186755201" sldId="287"/>
        </pc:sldMkLst>
        <pc:spChg chg="del">
          <ac:chgData name="donal maher" userId="ac174c4a849ab62f" providerId="LiveId" clId="{EBC69FB6-C752-46CD-B847-6227E12A3A25}" dt="2021-03-08T16:01:05.505" v="835"/>
          <ac:spMkLst>
            <pc:docMk/>
            <pc:sldMk cId="4186755201" sldId="287"/>
            <ac:spMk id="2" creationId="{71D2A0DB-590D-4CB7-B31A-B60C04A20D42}"/>
          </ac:spMkLst>
        </pc:spChg>
        <pc:spChg chg="del">
          <ac:chgData name="donal maher" userId="ac174c4a849ab62f" providerId="LiveId" clId="{EBC69FB6-C752-46CD-B847-6227E12A3A25}" dt="2021-03-08T16:00:45.387" v="830"/>
          <ac:spMkLst>
            <pc:docMk/>
            <pc:sldMk cId="4186755201" sldId="287"/>
            <ac:spMk id="3" creationId="{BB61FFE6-0F95-410E-BB84-CBB69CF17CC5}"/>
          </ac:spMkLst>
        </pc:spChg>
        <pc:spChg chg="add mod">
          <ac:chgData name="donal maher" userId="ac174c4a849ab62f" providerId="LiveId" clId="{EBC69FB6-C752-46CD-B847-6227E12A3A25}" dt="2021-03-08T16:01:10.997" v="845" actId="20577"/>
          <ac:spMkLst>
            <pc:docMk/>
            <pc:sldMk cId="4186755201" sldId="287"/>
            <ac:spMk id="5" creationId="{EDE9880A-2C87-4E4C-8C65-4674684ECD9C}"/>
          </ac:spMkLst>
        </pc:spChg>
        <pc:picChg chg="add mod">
          <ac:chgData name="donal maher" userId="ac174c4a849ab62f" providerId="LiveId" clId="{EBC69FB6-C752-46CD-B847-6227E12A3A25}" dt="2021-03-08T16:00:52.750" v="832" actId="14100"/>
          <ac:picMkLst>
            <pc:docMk/>
            <pc:sldMk cId="4186755201" sldId="287"/>
            <ac:picMk id="4" creationId="{7C3D6BBC-0D2F-4694-B2CF-4A3AE487B74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2F2C8-A9D9-460D-AC52-19FAFDA6B3CD}" type="datetimeFigureOut">
              <a:rPr lang="en-IE" smtClean="0"/>
              <a:t>08/03/2021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1C989-2F4A-4F13-AEC0-C397DBA48E0D}" type="slidenum">
              <a:rPr lang="en-IE" smtClean="0"/>
              <a:t>‹#›</a:t>
            </a:fld>
            <a:endParaRPr lang="en-IE"/>
          </a:p>
        </p:txBody>
      </p:sp>
    </p:spTree>
    <p:extLst>
      <p:ext uri="{BB962C8B-B14F-4D97-AF65-F5344CB8AC3E}">
        <p14:creationId xmlns:p14="http://schemas.microsoft.com/office/powerpoint/2010/main" val="760908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 </a:t>
            </a:r>
            <a:r>
              <a:rPr lang="en-US" dirty="0">
                <a:solidFill>
                  <a:schemeClr val="accent2"/>
                </a:solidFill>
              </a:rPr>
              <a:t>Which company has maximum cab users at a particular time period?</a:t>
            </a:r>
          </a:p>
          <a:p>
            <a:r>
              <a:rPr lang="en-IE" dirty="0"/>
              <a:t>The slide above shows both companies users over per month over three years. The busiest month of each year for each company is December. </a:t>
            </a:r>
          </a:p>
          <a:p>
            <a:r>
              <a:rPr lang="en-IE" dirty="0"/>
              <a:t>The yellow cab company in 2016 1.88 billon users, 2017 2.29 billion users and in 2018 just over 2 billion users.  </a:t>
            </a:r>
          </a:p>
          <a:p>
            <a:r>
              <a:rPr lang="en-IE" dirty="0"/>
              <a:t>The  pink cab company in 2016 0.47 billion users, 2017 0.57 billion users and 2018 0.51 billion users. </a:t>
            </a:r>
          </a:p>
        </p:txBody>
      </p:sp>
      <p:sp>
        <p:nvSpPr>
          <p:cNvPr id="4" name="Slide Number Placeholder 3"/>
          <p:cNvSpPr>
            <a:spLocks noGrp="1"/>
          </p:cNvSpPr>
          <p:nvPr>
            <p:ph type="sldNum" sz="quarter" idx="5"/>
          </p:nvPr>
        </p:nvSpPr>
        <p:spPr/>
        <p:txBody>
          <a:bodyPr/>
          <a:lstStyle/>
          <a:p>
            <a:fld id="{EF81C989-2F4A-4F13-AEC0-C397DBA48E0D}" type="slidenum">
              <a:rPr lang="en-IE" smtClean="0"/>
              <a:t>6</a:t>
            </a:fld>
            <a:endParaRPr lang="en-IE"/>
          </a:p>
        </p:txBody>
      </p:sp>
    </p:spTree>
    <p:extLst>
      <p:ext uri="{BB962C8B-B14F-4D97-AF65-F5344CB8AC3E}">
        <p14:creationId xmlns:p14="http://schemas.microsoft.com/office/powerpoint/2010/main" val="3210510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here shows that Users of yellow cab affect yellow cab profits</a:t>
            </a:r>
            <a:endParaRPr lang="en-IE" dirty="0"/>
          </a:p>
        </p:txBody>
      </p:sp>
      <p:sp>
        <p:nvSpPr>
          <p:cNvPr id="4" name="Slide Number Placeholder 3"/>
          <p:cNvSpPr>
            <a:spLocks noGrp="1"/>
          </p:cNvSpPr>
          <p:nvPr>
            <p:ph type="sldNum" sz="quarter" idx="5"/>
          </p:nvPr>
        </p:nvSpPr>
        <p:spPr/>
        <p:txBody>
          <a:bodyPr/>
          <a:lstStyle/>
          <a:p>
            <a:fld id="{EF81C989-2F4A-4F13-AEC0-C397DBA48E0D}" type="slidenum">
              <a:rPr lang="en-IE" smtClean="0"/>
              <a:t>7</a:t>
            </a:fld>
            <a:endParaRPr lang="en-IE"/>
          </a:p>
        </p:txBody>
      </p:sp>
    </p:spTree>
    <p:extLst>
      <p:ext uri="{BB962C8B-B14F-4D97-AF65-F5344CB8AC3E}">
        <p14:creationId xmlns:p14="http://schemas.microsoft.com/office/powerpoint/2010/main" val="2337898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Pink cab profit is also affected by users</a:t>
            </a:r>
            <a:endParaRPr lang="en-IE" dirty="0"/>
          </a:p>
        </p:txBody>
      </p:sp>
      <p:sp>
        <p:nvSpPr>
          <p:cNvPr id="4" name="Slide Number Placeholder 3"/>
          <p:cNvSpPr>
            <a:spLocks noGrp="1"/>
          </p:cNvSpPr>
          <p:nvPr>
            <p:ph type="sldNum" sz="quarter" idx="5"/>
          </p:nvPr>
        </p:nvSpPr>
        <p:spPr/>
        <p:txBody>
          <a:bodyPr/>
          <a:lstStyle/>
          <a:p>
            <a:fld id="{EF81C989-2F4A-4F13-AEC0-C397DBA48E0D}" type="slidenum">
              <a:rPr lang="en-IE" smtClean="0"/>
              <a:t>8</a:t>
            </a:fld>
            <a:endParaRPr lang="en-IE"/>
          </a:p>
        </p:txBody>
      </p:sp>
    </p:spTree>
    <p:extLst>
      <p:ext uri="{BB962C8B-B14F-4D97-AF65-F5344CB8AC3E}">
        <p14:creationId xmlns:p14="http://schemas.microsoft.com/office/powerpoint/2010/main" val="2807231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2"/>
                </a:solidFill>
              </a:rPr>
              <a:t>Does margin profit proportionally increase with increase in number of customers? Two slides.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2"/>
                </a:solidFill>
              </a:rPr>
              <a:t>This slide </a:t>
            </a:r>
          </a:p>
          <a:p>
            <a:r>
              <a:rPr lang="en-IE" dirty="0"/>
              <a:t>Graph the profit yearly against the users.</a:t>
            </a:r>
          </a:p>
        </p:txBody>
      </p:sp>
      <p:sp>
        <p:nvSpPr>
          <p:cNvPr id="4" name="Slide Number Placeholder 3"/>
          <p:cNvSpPr>
            <a:spLocks noGrp="1"/>
          </p:cNvSpPr>
          <p:nvPr>
            <p:ph type="sldNum" sz="quarter" idx="5"/>
          </p:nvPr>
        </p:nvSpPr>
        <p:spPr/>
        <p:txBody>
          <a:bodyPr/>
          <a:lstStyle/>
          <a:p>
            <a:fld id="{EF81C989-2F4A-4F13-AEC0-C397DBA48E0D}" type="slidenum">
              <a:rPr lang="en-IE" smtClean="0"/>
              <a:t>9</a:t>
            </a:fld>
            <a:endParaRPr lang="en-IE"/>
          </a:p>
        </p:txBody>
      </p:sp>
    </p:spTree>
    <p:extLst>
      <p:ext uri="{BB962C8B-B14F-4D97-AF65-F5344CB8AC3E}">
        <p14:creationId xmlns:p14="http://schemas.microsoft.com/office/powerpoint/2010/main" val="4133544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pp.powerbi.com/groups/me/reports/7f1cc0a5-7a9c-40f3-9503-0c7e4effa194/ReportSection?pbi_source=PowerPoint"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pp.powerbi.com/groups/me/reports/7f1cc0a5-7a9c-40f3-9503-0c7e4effa194/ReportSectiona70e6475813d6400aba9?pbi_source=PowerPoint"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pp.powerbi.com/groups/me/reports/6a7648a8-5db3-47ec-9d79-ec5efcf021b8/ReportSection2eb73e68ac6bb2b415eb?pbi_source=PowerPoint"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app.powerbi.com/groups/me/reports/6a7648a8-5db3-47ec-9d79-ec5efcf021b8/ReportSectiona856ade412aab1851514?pbi_source=PowerPoint"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docs.live.net/ac174c4a849ab62f/Github/DataGlacer/Week_2_Create_Database.ipynb"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6a7648a8-5db3-47ec-9d79-ec5efcf021b8/ReportSection?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accent2"/>
                </a:solidFill>
              </a:rPr>
              <a:t>Analysis for XYZ </a:t>
            </a:r>
            <a:endParaRPr lang="en-US" sz="4000" dirty="0"/>
          </a:p>
          <a:p>
            <a:endParaRPr lang="en-US" sz="4000" dirty="0"/>
          </a:p>
          <a:p>
            <a:r>
              <a:rPr lang="en-US" sz="2800" b="1" dirty="0"/>
              <a:t>07/03/2020</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73F5E-6E00-445F-B52A-D02AEACFC4B9}"/>
              </a:ext>
            </a:extLst>
          </p:cNvPr>
          <p:cNvSpPr>
            <a:spLocks noGrp="1"/>
          </p:cNvSpPr>
          <p:nvPr>
            <p:ph type="title"/>
          </p:nvPr>
        </p:nvSpPr>
        <p:spPr>
          <a:xfrm>
            <a:off x="556532" y="643467"/>
            <a:ext cx="11210925" cy="744836"/>
          </a:xfrm>
        </p:spPr>
        <p:txBody>
          <a:bodyPr>
            <a:normAutofit/>
          </a:bodyPr>
          <a:lstStyle/>
          <a:p>
            <a:pPr algn="ctr"/>
            <a:r>
              <a:rPr lang="en-US" sz="3200" dirty="0">
                <a:solidFill>
                  <a:schemeClr val="bg1"/>
                </a:solidFill>
              </a:rPr>
              <a:t>Profit </a:t>
            </a:r>
            <a:endParaRPr lang="en-IE" sz="3200" dirty="0">
              <a:solidFill>
                <a:schemeClr val="bg1"/>
              </a:solidFill>
            </a:endParaRPr>
          </a:p>
        </p:txBody>
      </p:sp>
      <p:pic>
        <p:nvPicPr>
          <p:cNvPr id="4" name="Picture 3">
            <a:extLst>
              <a:ext uri="{FF2B5EF4-FFF2-40B4-BE49-F238E27FC236}">
                <a16:creationId xmlns:a16="http://schemas.microsoft.com/office/drawing/2014/main" id="{67945736-3B8D-4197-9792-42D857977CEA}"/>
              </a:ext>
            </a:extLst>
          </p:cNvPr>
          <p:cNvPicPr>
            <a:picLocks noChangeAspect="1"/>
          </p:cNvPicPr>
          <p:nvPr/>
        </p:nvPicPr>
        <p:blipFill>
          <a:blip r:embed="rId2"/>
          <a:stretch>
            <a:fillRect/>
          </a:stretch>
        </p:blipFill>
        <p:spPr>
          <a:xfrm>
            <a:off x="2307896" y="1675227"/>
            <a:ext cx="7576207" cy="4394199"/>
          </a:xfrm>
          <a:prstGeom prst="rect">
            <a:avLst/>
          </a:prstGeom>
        </p:spPr>
      </p:pic>
    </p:spTree>
    <p:extLst>
      <p:ext uri="{BB962C8B-B14F-4D97-AF65-F5344CB8AC3E}">
        <p14:creationId xmlns:p14="http://schemas.microsoft.com/office/powerpoint/2010/main" val="76583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675E77-20FA-45A0-AC4B-4DCF633A2070}"/>
              </a:ext>
            </a:extLst>
          </p:cNvPr>
          <p:cNvSpPr>
            <a:spLocks noGrp="1"/>
          </p:cNvSpPr>
          <p:nvPr>
            <p:ph type="title"/>
          </p:nvPr>
        </p:nvSpPr>
        <p:spPr>
          <a:xfrm>
            <a:off x="0" y="0"/>
            <a:ext cx="12304295" cy="1106905"/>
          </a:xfrm>
          <a:solidFill>
            <a:schemeClr val="tx1"/>
          </a:solidFill>
        </p:spPr>
        <p:txBody>
          <a:bodyPr>
            <a:normAutofit/>
          </a:bodyPr>
          <a:lstStyle/>
          <a:p>
            <a:pPr algn="ctr"/>
            <a:r>
              <a:rPr lang="en-US" sz="3200" dirty="0">
                <a:solidFill>
                  <a:schemeClr val="accent2"/>
                </a:solidFill>
              </a:rPr>
              <a:t>Preferred Payment method and Highest earning city</a:t>
            </a:r>
            <a:endParaRPr lang="en-IE" sz="3200" dirty="0">
              <a:solidFill>
                <a:schemeClr val="accent2"/>
              </a:solidFill>
            </a:endParaRPr>
          </a:p>
        </p:txBody>
      </p:sp>
      <p:pic>
        <p:nvPicPr>
          <p:cNvPr id="6" name="Picture" title="This slide contains the following visuals: clusteredBarChart, pieChart, actionButton, treemap. Please refer to the notes on this slide for details.">
            <a:hlinkClick r:id="rId2"/>
            <a:extLst>
              <a:ext uri="{FF2B5EF4-FFF2-40B4-BE49-F238E27FC236}">
                <a16:creationId xmlns:a16="http://schemas.microsoft.com/office/drawing/2014/main" id="{CEB20059-7194-4DF8-BABE-BE216AF2EDEF}"/>
              </a:ext>
            </a:extLst>
          </p:cNvPr>
          <p:cNvPicPr>
            <a:picLocks noChangeAspect="1"/>
          </p:cNvPicPr>
          <p:nvPr/>
        </p:nvPicPr>
        <p:blipFill>
          <a:blip r:embed="rId3"/>
          <a:stretch>
            <a:fillRect/>
          </a:stretch>
        </p:blipFill>
        <p:spPr>
          <a:xfrm>
            <a:off x="0" y="1130968"/>
            <a:ext cx="12192000" cy="5751095"/>
          </a:xfrm>
          <a:prstGeom prst="rect">
            <a:avLst/>
          </a:prstGeom>
          <a:noFill/>
        </p:spPr>
      </p:pic>
    </p:spTree>
    <p:extLst>
      <p:ext uri="{BB962C8B-B14F-4D97-AF65-F5344CB8AC3E}">
        <p14:creationId xmlns:p14="http://schemas.microsoft.com/office/powerpoint/2010/main" val="2528033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75E77-20FA-45A0-AC4B-4DCF633A2070}"/>
              </a:ext>
            </a:extLst>
          </p:cNvPr>
          <p:cNvSpPr>
            <a:spLocks noGrp="1"/>
          </p:cNvSpPr>
          <p:nvPr>
            <p:ph type="title"/>
          </p:nvPr>
        </p:nvSpPr>
        <p:spPr>
          <a:xfrm>
            <a:off x="0" y="0"/>
            <a:ext cx="12304295" cy="1106905"/>
          </a:xfrm>
          <a:solidFill>
            <a:schemeClr val="tx1"/>
          </a:solidFill>
        </p:spPr>
        <p:txBody>
          <a:bodyPr>
            <a:normAutofit/>
          </a:bodyPr>
          <a:lstStyle/>
          <a:p>
            <a:pPr algn="ctr"/>
            <a:r>
              <a:rPr lang="en-US" sz="3200" dirty="0">
                <a:solidFill>
                  <a:schemeClr val="accent2"/>
                </a:solidFill>
              </a:rPr>
              <a:t>Profit by City and the Gender </a:t>
            </a:r>
            <a:endParaRPr lang="en-IE" sz="3200" dirty="0">
              <a:solidFill>
                <a:schemeClr val="accent2"/>
              </a:solidFill>
            </a:endParaRPr>
          </a:p>
        </p:txBody>
      </p:sp>
      <p:pic>
        <p:nvPicPr>
          <p:cNvPr id="5" name="Picture" title="This slide contains the following visuals: clusteredColumnChart. Please refer to the notes on this slide for details.">
            <a:hlinkClick r:id="rId2"/>
            <a:extLst>
              <a:ext uri="{FF2B5EF4-FFF2-40B4-BE49-F238E27FC236}">
                <a16:creationId xmlns:a16="http://schemas.microsoft.com/office/drawing/2014/main" id="{8ED630DA-88DE-4164-B7DB-7E69FB720B21}"/>
              </a:ext>
            </a:extLst>
          </p:cNvPr>
          <p:cNvPicPr>
            <a:picLocks noChangeAspect="1"/>
          </p:cNvPicPr>
          <p:nvPr/>
        </p:nvPicPr>
        <p:blipFill>
          <a:blip r:embed="rId3"/>
          <a:stretch>
            <a:fillRect/>
          </a:stretch>
        </p:blipFill>
        <p:spPr>
          <a:xfrm>
            <a:off x="76200" y="1106904"/>
            <a:ext cx="12020550" cy="5751095"/>
          </a:xfrm>
          <a:prstGeom prst="rect">
            <a:avLst/>
          </a:prstGeom>
          <a:noFill/>
        </p:spPr>
      </p:pic>
    </p:spTree>
    <p:extLst>
      <p:ext uri="{BB962C8B-B14F-4D97-AF65-F5344CB8AC3E}">
        <p14:creationId xmlns:p14="http://schemas.microsoft.com/office/powerpoint/2010/main" val="2892743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2AFB2-141D-49C4-946F-EA7E19B9CF60}"/>
              </a:ext>
            </a:extLst>
          </p:cNvPr>
          <p:cNvSpPr>
            <a:spLocks noGrp="1"/>
          </p:cNvSpPr>
          <p:nvPr>
            <p:ph type="title"/>
          </p:nvPr>
        </p:nvSpPr>
        <p:spPr>
          <a:xfrm>
            <a:off x="0" y="0"/>
            <a:ext cx="12192000" cy="1388303"/>
          </a:xfrm>
          <a:solidFill>
            <a:schemeClr val="tx1"/>
          </a:solidFill>
        </p:spPr>
        <p:txBody>
          <a:bodyPr>
            <a:normAutofit/>
          </a:bodyPr>
          <a:lstStyle/>
          <a:p>
            <a:pPr algn="ctr"/>
            <a:r>
              <a:rPr lang="en-US" b="1" dirty="0">
                <a:solidFill>
                  <a:schemeClr val="accent2"/>
                </a:solidFill>
              </a:rPr>
              <a:t>Cab users by city and year </a:t>
            </a:r>
            <a:endParaRPr lang="en-IE" b="1" dirty="0">
              <a:solidFill>
                <a:schemeClr val="accent2"/>
              </a:solidFill>
            </a:endParaRPr>
          </a:p>
        </p:txBody>
      </p:sp>
      <p:pic>
        <p:nvPicPr>
          <p:cNvPr id="3" name="Picture 2">
            <a:extLst>
              <a:ext uri="{FF2B5EF4-FFF2-40B4-BE49-F238E27FC236}">
                <a16:creationId xmlns:a16="http://schemas.microsoft.com/office/drawing/2014/main" id="{42303ED3-04BF-4802-A7BD-0D71FEA202DA}"/>
              </a:ext>
            </a:extLst>
          </p:cNvPr>
          <p:cNvPicPr>
            <a:picLocks noChangeAspect="1"/>
          </p:cNvPicPr>
          <p:nvPr/>
        </p:nvPicPr>
        <p:blipFill>
          <a:blip r:embed="rId2"/>
          <a:stretch>
            <a:fillRect/>
          </a:stretch>
        </p:blipFill>
        <p:spPr>
          <a:xfrm>
            <a:off x="643467" y="1786732"/>
            <a:ext cx="10905066" cy="4419515"/>
          </a:xfrm>
          <a:prstGeom prst="rect">
            <a:avLst/>
          </a:prstGeom>
        </p:spPr>
      </p:pic>
    </p:spTree>
    <p:extLst>
      <p:ext uri="{BB962C8B-B14F-4D97-AF65-F5344CB8AC3E}">
        <p14:creationId xmlns:p14="http://schemas.microsoft.com/office/powerpoint/2010/main" val="195450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561B59-29C4-40B4-AD0D-B7392AB21CF2}"/>
              </a:ext>
            </a:extLst>
          </p:cNvPr>
          <p:cNvSpPr>
            <a:spLocks noGrp="1"/>
          </p:cNvSpPr>
          <p:nvPr>
            <p:ph type="title"/>
          </p:nvPr>
        </p:nvSpPr>
        <p:spPr>
          <a:xfrm>
            <a:off x="0" y="-42399"/>
            <a:ext cx="12192000" cy="1341810"/>
          </a:xfrm>
          <a:solidFill>
            <a:schemeClr val="tx1"/>
          </a:solidFill>
        </p:spPr>
        <p:txBody>
          <a:bodyPr>
            <a:normAutofit/>
          </a:bodyPr>
          <a:lstStyle/>
          <a:p>
            <a:pPr algn="ctr"/>
            <a:r>
              <a:rPr lang="en-US" sz="4000" b="1" dirty="0">
                <a:solidFill>
                  <a:schemeClr val="accent2"/>
                </a:solidFill>
              </a:rPr>
              <a:t>Customers by City and Company</a:t>
            </a:r>
            <a:endParaRPr lang="en-IE" sz="4000" b="1" dirty="0">
              <a:solidFill>
                <a:schemeClr val="accent2"/>
              </a:solidFill>
            </a:endParaRPr>
          </a:p>
        </p:txBody>
      </p:sp>
      <p:pic>
        <p:nvPicPr>
          <p:cNvPr id="3" name="Picture" title="This slide contains the following visuals: clusteredBarChart. Please refer to the notes on this slide for details.">
            <a:hlinkClick r:id="rId2"/>
            <a:extLst>
              <a:ext uri="{FF2B5EF4-FFF2-40B4-BE49-F238E27FC236}">
                <a16:creationId xmlns:a16="http://schemas.microsoft.com/office/drawing/2014/main" id="{D13B4F02-882A-4DC8-B2DB-FB77E658F40B}"/>
              </a:ext>
            </a:extLst>
          </p:cNvPr>
          <p:cNvPicPr>
            <a:picLocks noChangeAspect="1"/>
          </p:cNvPicPr>
          <p:nvPr/>
        </p:nvPicPr>
        <p:blipFill>
          <a:blip r:embed="rId3"/>
          <a:stretch>
            <a:fillRect/>
          </a:stretch>
        </p:blipFill>
        <p:spPr>
          <a:xfrm>
            <a:off x="368968" y="1503947"/>
            <a:ext cx="11534273" cy="5153527"/>
          </a:xfrm>
          <a:prstGeom prst="rect">
            <a:avLst/>
          </a:prstGeom>
          <a:noFill/>
        </p:spPr>
      </p:pic>
    </p:spTree>
    <p:extLst>
      <p:ext uri="{BB962C8B-B14F-4D97-AF65-F5344CB8AC3E}">
        <p14:creationId xmlns:p14="http://schemas.microsoft.com/office/powerpoint/2010/main" val="322708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21BC3D-2212-4290-B363-13471B2A39F1}"/>
              </a:ext>
            </a:extLst>
          </p:cNvPr>
          <p:cNvSpPr>
            <a:spLocks noGrp="1"/>
          </p:cNvSpPr>
          <p:nvPr>
            <p:ph type="title"/>
          </p:nvPr>
        </p:nvSpPr>
        <p:spPr>
          <a:xfrm>
            <a:off x="0" y="0"/>
            <a:ext cx="12192000" cy="1388303"/>
          </a:xfrm>
          <a:solidFill>
            <a:schemeClr val="tx1"/>
          </a:solidFill>
        </p:spPr>
        <p:txBody>
          <a:bodyPr>
            <a:normAutofit/>
          </a:bodyPr>
          <a:lstStyle/>
          <a:p>
            <a:pPr algn="ctr"/>
            <a:r>
              <a:rPr lang="en-US" sz="3600" b="1" dirty="0">
                <a:solidFill>
                  <a:schemeClr val="accent2"/>
                </a:solidFill>
              </a:rPr>
              <a:t>Customer by Year and Company</a:t>
            </a:r>
            <a:endParaRPr lang="en-IE" sz="3600" b="1" dirty="0">
              <a:solidFill>
                <a:schemeClr val="accent2"/>
              </a:solidFill>
            </a:endParaRPr>
          </a:p>
        </p:txBody>
      </p:sp>
      <p:pic>
        <p:nvPicPr>
          <p:cNvPr id="3" name="Picture" title="This slide contains the following visuals: clusteredColumnChart. Please refer to the notes on this slide for details.">
            <a:hlinkClick r:id="rId2"/>
            <a:extLst>
              <a:ext uri="{FF2B5EF4-FFF2-40B4-BE49-F238E27FC236}">
                <a16:creationId xmlns:a16="http://schemas.microsoft.com/office/drawing/2014/main" id="{48510096-5F8A-448E-B8EC-3C838032AD8E}"/>
              </a:ext>
            </a:extLst>
          </p:cNvPr>
          <p:cNvPicPr>
            <a:picLocks noChangeAspect="1"/>
          </p:cNvPicPr>
          <p:nvPr/>
        </p:nvPicPr>
        <p:blipFill>
          <a:blip r:embed="rId3"/>
          <a:stretch>
            <a:fillRect/>
          </a:stretch>
        </p:blipFill>
        <p:spPr>
          <a:xfrm>
            <a:off x="368968" y="1604211"/>
            <a:ext cx="11438021" cy="5085347"/>
          </a:xfrm>
          <a:prstGeom prst="rect">
            <a:avLst/>
          </a:prstGeom>
          <a:noFill/>
        </p:spPr>
      </p:pic>
    </p:spTree>
    <p:extLst>
      <p:ext uri="{BB962C8B-B14F-4D97-AF65-F5344CB8AC3E}">
        <p14:creationId xmlns:p14="http://schemas.microsoft.com/office/powerpoint/2010/main" val="1066085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8366-02BB-4CD4-B2CA-9EC41AC5EAD2}"/>
              </a:ext>
            </a:extLst>
          </p:cNvPr>
          <p:cNvSpPr>
            <a:spLocks noGrp="1"/>
          </p:cNvSpPr>
          <p:nvPr>
            <p:ph type="title"/>
          </p:nvPr>
        </p:nvSpPr>
        <p:spPr>
          <a:solidFill>
            <a:schemeClr val="tx1"/>
          </a:solidFill>
        </p:spPr>
        <p:txBody>
          <a:bodyPr/>
          <a:lstStyle/>
          <a:p>
            <a:r>
              <a:rPr lang="en-US" dirty="0">
                <a:solidFill>
                  <a:schemeClr val="accent2"/>
                </a:solidFill>
              </a:rPr>
              <a:t>Predictions of Pink Profits for 2019</a:t>
            </a:r>
            <a:endParaRPr lang="en-IE" dirty="0">
              <a:solidFill>
                <a:schemeClr val="accent2"/>
              </a:solidFill>
            </a:endParaRPr>
          </a:p>
        </p:txBody>
      </p:sp>
      <p:sp>
        <p:nvSpPr>
          <p:cNvPr id="3" name="Content Placeholder 2">
            <a:extLst>
              <a:ext uri="{FF2B5EF4-FFF2-40B4-BE49-F238E27FC236}">
                <a16:creationId xmlns:a16="http://schemas.microsoft.com/office/drawing/2014/main" id="{9F2B979D-94D6-44F1-AFC4-F6EF1223F698}"/>
              </a:ext>
            </a:extLst>
          </p:cNvPr>
          <p:cNvSpPr>
            <a:spLocks noGrp="1"/>
          </p:cNvSpPr>
          <p:nvPr>
            <p:ph idx="1"/>
          </p:nvPr>
        </p:nvSpPr>
        <p:spPr/>
        <p:txBody>
          <a:bodyPr/>
          <a:lstStyle/>
          <a:p>
            <a:endParaRPr lang="en-US" dirty="0"/>
          </a:p>
          <a:p>
            <a:endParaRPr lang="en-IE" dirty="0"/>
          </a:p>
        </p:txBody>
      </p:sp>
      <p:pic>
        <p:nvPicPr>
          <p:cNvPr id="6" name="Picture 5">
            <a:extLst>
              <a:ext uri="{FF2B5EF4-FFF2-40B4-BE49-F238E27FC236}">
                <a16:creationId xmlns:a16="http://schemas.microsoft.com/office/drawing/2014/main" id="{85C7C90C-90F8-4975-8640-F52A811B0A98}"/>
              </a:ext>
            </a:extLst>
          </p:cNvPr>
          <p:cNvPicPr>
            <a:picLocks noChangeAspect="1"/>
          </p:cNvPicPr>
          <p:nvPr/>
        </p:nvPicPr>
        <p:blipFill>
          <a:blip r:embed="rId2"/>
          <a:stretch>
            <a:fillRect/>
          </a:stretch>
        </p:blipFill>
        <p:spPr>
          <a:xfrm>
            <a:off x="838200" y="1786211"/>
            <a:ext cx="10515600" cy="4801270"/>
          </a:xfrm>
          <a:prstGeom prst="rect">
            <a:avLst/>
          </a:prstGeom>
        </p:spPr>
      </p:pic>
    </p:spTree>
    <p:extLst>
      <p:ext uri="{BB962C8B-B14F-4D97-AF65-F5344CB8AC3E}">
        <p14:creationId xmlns:p14="http://schemas.microsoft.com/office/powerpoint/2010/main" val="2899456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8366-02BB-4CD4-B2CA-9EC41AC5EAD2}"/>
              </a:ext>
            </a:extLst>
          </p:cNvPr>
          <p:cNvSpPr>
            <a:spLocks noGrp="1"/>
          </p:cNvSpPr>
          <p:nvPr>
            <p:ph type="title"/>
          </p:nvPr>
        </p:nvSpPr>
        <p:spPr>
          <a:solidFill>
            <a:schemeClr val="tx1"/>
          </a:solidFill>
        </p:spPr>
        <p:txBody>
          <a:bodyPr/>
          <a:lstStyle/>
          <a:p>
            <a:r>
              <a:rPr lang="en-US" dirty="0">
                <a:solidFill>
                  <a:schemeClr val="accent2"/>
                </a:solidFill>
              </a:rPr>
              <a:t>Predictions of Yellow Cab Company Profits for 2019</a:t>
            </a:r>
            <a:endParaRPr lang="en-IE" dirty="0">
              <a:solidFill>
                <a:schemeClr val="accent2"/>
              </a:solidFill>
            </a:endParaRPr>
          </a:p>
        </p:txBody>
      </p:sp>
      <p:sp>
        <p:nvSpPr>
          <p:cNvPr id="3" name="Content Placeholder 2">
            <a:extLst>
              <a:ext uri="{FF2B5EF4-FFF2-40B4-BE49-F238E27FC236}">
                <a16:creationId xmlns:a16="http://schemas.microsoft.com/office/drawing/2014/main" id="{9F2B979D-94D6-44F1-AFC4-F6EF1223F698}"/>
              </a:ext>
            </a:extLst>
          </p:cNvPr>
          <p:cNvSpPr>
            <a:spLocks noGrp="1"/>
          </p:cNvSpPr>
          <p:nvPr>
            <p:ph idx="1"/>
          </p:nvPr>
        </p:nvSpPr>
        <p:spPr/>
        <p:txBody>
          <a:bodyPr/>
          <a:lstStyle/>
          <a:p>
            <a:endParaRPr lang="en-US" dirty="0"/>
          </a:p>
          <a:p>
            <a:endParaRPr lang="en-IE" dirty="0"/>
          </a:p>
        </p:txBody>
      </p:sp>
      <p:pic>
        <p:nvPicPr>
          <p:cNvPr id="5" name="Picture 4">
            <a:extLst>
              <a:ext uri="{FF2B5EF4-FFF2-40B4-BE49-F238E27FC236}">
                <a16:creationId xmlns:a16="http://schemas.microsoft.com/office/drawing/2014/main" id="{C588D23A-AB08-4CA3-9548-92556FD7759F}"/>
              </a:ext>
            </a:extLst>
          </p:cNvPr>
          <p:cNvPicPr>
            <a:picLocks noChangeAspect="1"/>
          </p:cNvPicPr>
          <p:nvPr/>
        </p:nvPicPr>
        <p:blipFill>
          <a:blip r:embed="rId2"/>
          <a:stretch>
            <a:fillRect/>
          </a:stretch>
        </p:blipFill>
        <p:spPr>
          <a:xfrm>
            <a:off x="1074059" y="1825625"/>
            <a:ext cx="10279741" cy="4394199"/>
          </a:xfrm>
          <a:prstGeom prst="rect">
            <a:avLst/>
          </a:prstGeom>
        </p:spPr>
      </p:pic>
    </p:spTree>
    <p:extLst>
      <p:ext uri="{BB962C8B-B14F-4D97-AF65-F5344CB8AC3E}">
        <p14:creationId xmlns:p14="http://schemas.microsoft.com/office/powerpoint/2010/main" val="3983771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8366-02BB-4CD4-B2CA-9EC41AC5EAD2}"/>
              </a:ext>
            </a:extLst>
          </p:cNvPr>
          <p:cNvSpPr>
            <a:spLocks noGrp="1"/>
          </p:cNvSpPr>
          <p:nvPr>
            <p:ph type="title"/>
          </p:nvPr>
        </p:nvSpPr>
        <p:spPr>
          <a:solidFill>
            <a:schemeClr val="tx1"/>
          </a:solidFill>
        </p:spPr>
        <p:txBody>
          <a:bodyPr/>
          <a:lstStyle/>
          <a:p>
            <a:endParaRPr lang="en-IE" dirty="0"/>
          </a:p>
        </p:txBody>
      </p:sp>
      <p:sp>
        <p:nvSpPr>
          <p:cNvPr id="3" name="Content Placeholder 2">
            <a:extLst>
              <a:ext uri="{FF2B5EF4-FFF2-40B4-BE49-F238E27FC236}">
                <a16:creationId xmlns:a16="http://schemas.microsoft.com/office/drawing/2014/main" id="{9F2B979D-94D6-44F1-AFC4-F6EF1223F698}"/>
              </a:ext>
            </a:extLst>
          </p:cNvPr>
          <p:cNvSpPr>
            <a:spLocks noGrp="1"/>
          </p:cNvSpPr>
          <p:nvPr>
            <p:ph idx="1"/>
          </p:nvPr>
        </p:nvSpPr>
        <p:spPr/>
        <p:txBody>
          <a:bodyPr/>
          <a:lstStyle/>
          <a:p>
            <a:endParaRPr lang="en-US" dirty="0"/>
          </a:p>
          <a:p>
            <a:endParaRPr lang="en-IE" dirty="0"/>
          </a:p>
        </p:txBody>
      </p:sp>
    </p:spTree>
    <p:extLst>
      <p:ext uri="{BB962C8B-B14F-4D97-AF65-F5344CB8AC3E}">
        <p14:creationId xmlns:p14="http://schemas.microsoft.com/office/powerpoint/2010/main" val="3460369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8366-02BB-4CD4-B2CA-9EC41AC5EAD2}"/>
              </a:ext>
            </a:extLst>
          </p:cNvPr>
          <p:cNvSpPr>
            <a:spLocks noGrp="1"/>
          </p:cNvSpPr>
          <p:nvPr>
            <p:ph type="title"/>
          </p:nvPr>
        </p:nvSpPr>
        <p:spPr>
          <a:solidFill>
            <a:schemeClr val="tx1"/>
          </a:solidFill>
        </p:spPr>
        <p:txBody>
          <a:bodyPr/>
          <a:lstStyle/>
          <a:p>
            <a:endParaRPr lang="en-IE" dirty="0"/>
          </a:p>
        </p:txBody>
      </p:sp>
      <p:sp>
        <p:nvSpPr>
          <p:cNvPr id="3" name="Content Placeholder 2">
            <a:extLst>
              <a:ext uri="{FF2B5EF4-FFF2-40B4-BE49-F238E27FC236}">
                <a16:creationId xmlns:a16="http://schemas.microsoft.com/office/drawing/2014/main" id="{9F2B979D-94D6-44F1-AFC4-F6EF1223F698}"/>
              </a:ext>
            </a:extLst>
          </p:cNvPr>
          <p:cNvSpPr>
            <a:spLocks noGrp="1"/>
          </p:cNvSpPr>
          <p:nvPr>
            <p:ph idx="1"/>
          </p:nvPr>
        </p:nvSpPr>
        <p:spPr/>
        <p:txBody>
          <a:bodyPr/>
          <a:lstStyle/>
          <a:p>
            <a:endParaRPr lang="en-US" dirty="0"/>
          </a:p>
          <a:p>
            <a:endParaRPr lang="en-IE" dirty="0"/>
          </a:p>
        </p:txBody>
      </p:sp>
      <p:pic>
        <p:nvPicPr>
          <p:cNvPr id="5" name="Picture 4">
            <a:extLst>
              <a:ext uri="{FF2B5EF4-FFF2-40B4-BE49-F238E27FC236}">
                <a16:creationId xmlns:a16="http://schemas.microsoft.com/office/drawing/2014/main" id="{E72D8865-1DB2-42FE-A461-E74943BE08D8}"/>
              </a:ext>
            </a:extLst>
          </p:cNvPr>
          <p:cNvPicPr>
            <a:picLocks noChangeAspect="1"/>
          </p:cNvPicPr>
          <p:nvPr/>
        </p:nvPicPr>
        <p:blipFill>
          <a:blip r:embed="rId2"/>
          <a:stretch>
            <a:fillRect/>
          </a:stretch>
        </p:blipFill>
        <p:spPr>
          <a:xfrm>
            <a:off x="838200" y="1786211"/>
            <a:ext cx="10515600" cy="4801270"/>
          </a:xfrm>
          <a:prstGeom prst="rect">
            <a:avLst/>
          </a:prstGeom>
        </p:spPr>
      </p:pic>
    </p:spTree>
    <p:extLst>
      <p:ext uri="{BB962C8B-B14F-4D97-AF65-F5344CB8AC3E}">
        <p14:creationId xmlns:p14="http://schemas.microsoft.com/office/powerpoint/2010/main" val="230243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6F6E-BAB6-4A72-B467-B892926C816A}"/>
              </a:ext>
            </a:extLst>
          </p:cNvPr>
          <p:cNvSpPr>
            <a:spLocks noGrp="1"/>
          </p:cNvSpPr>
          <p:nvPr>
            <p:ph type="title"/>
          </p:nvPr>
        </p:nvSpPr>
        <p:spPr/>
        <p:txBody>
          <a:bodyPr/>
          <a:lstStyle/>
          <a:p>
            <a:r>
              <a:rPr lang="en-US" dirty="0"/>
              <a:t>Summary	</a:t>
            </a:r>
            <a:endParaRPr lang="en-IE" dirty="0"/>
          </a:p>
        </p:txBody>
      </p:sp>
      <p:sp>
        <p:nvSpPr>
          <p:cNvPr id="3" name="Content Placeholder 2">
            <a:extLst>
              <a:ext uri="{FF2B5EF4-FFF2-40B4-BE49-F238E27FC236}">
                <a16:creationId xmlns:a16="http://schemas.microsoft.com/office/drawing/2014/main" id="{3EB0AFC5-50CC-4D5A-9127-C1ED674F1D2F}"/>
              </a:ext>
            </a:extLst>
          </p:cNvPr>
          <p:cNvSpPr>
            <a:spLocks noGrp="1"/>
          </p:cNvSpPr>
          <p:nvPr>
            <p:ph idx="1"/>
          </p:nvPr>
        </p:nvSpPr>
        <p:spPr/>
        <p:txBody>
          <a:bodyPr/>
          <a:lstStyle/>
          <a:p>
            <a:r>
              <a:rPr lang="en-US" dirty="0"/>
              <a:t>Yellow cab company is still  the most popularly cab company on USA.</a:t>
            </a:r>
          </a:p>
          <a:p>
            <a:r>
              <a:rPr lang="en-US" dirty="0"/>
              <a:t>While the yellow cab company has prediction marginal profitability for 2019</a:t>
            </a:r>
          </a:p>
          <a:p>
            <a:r>
              <a:rPr lang="en-US" dirty="0"/>
              <a:t>Pink cab company has the ability to expand and take a greater market share </a:t>
            </a:r>
          </a:p>
        </p:txBody>
      </p:sp>
    </p:spTree>
    <p:extLst>
      <p:ext uri="{BB962C8B-B14F-4D97-AF65-F5344CB8AC3E}">
        <p14:creationId xmlns:p14="http://schemas.microsoft.com/office/powerpoint/2010/main" val="2275645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2610-EEC0-4F96-8981-7CB9789CC8DB}"/>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8727AE8D-5D01-40DE-8FFA-FB18F507B530}"/>
              </a:ext>
            </a:extLst>
          </p:cNvPr>
          <p:cNvSpPr>
            <a:spLocks noGrp="1"/>
          </p:cNvSpPr>
          <p:nvPr>
            <p:ph idx="1"/>
          </p:nvPr>
        </p:nvSpPr>
        <p:spPr/>
        <p:txBody>
          <a:bodyPr/>
          <a:lstStyle/>
          <a:p>
            <a:r>
              <a:rPr lang="en-US" dirty="0"/>
              <a:t>Investing in Pink cab company may give the best the return. </a:t>
            </a:r>
          </a:p>
          <a:p>
            <a:r>
              <a:rPr lang="en-US" dirty="0"/>
              <a:t>While yellow is a stable investment and can over time return a marginal investment . </a:t>
            </a:r>
            <a:endParaRPr lang="en-IE" dirty="0"/>
          </a:p>
        </p:txBody>
      </p:sp>
    </p:spTree>
    <p:extLst>
      <p:ext uri="{BB962C8B-B14F-4D97-AF65-F5344CB8AC3E}">
        <p14:creationId xmlns:p14="http://schemas.microsoft.com/office/powerpoint/2010/main" val="1417963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3258898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A3A3-CE35-4849-9F63-EB079B6F6802}"/>
              </a:ext>
            </a:extLst>
          </p:cNvPr>
          <p:cNvSpPr>
            <a:spLocks noGrp="1"/>
          </p:cNvSpPr>
          <p:nvPr>
            <p:ph type="title"/>
          </p:nvPr>
        </p:nvSpPr>
        <p:spPr>
          <a:xfrm>
            <a:off x="831850" y="1114426"/>
            <a:ext cx="10515600" cy="1057274"/>
          </a:xfrm>
          <a:solidFill>
            <a:schemeClr val="tx1"/>
          </a:solidFill>
        </p:spPr>
        <p:txBody>
          <a:bodyPr>
            <a:normAutofit fontScale="90000"/>
          </a:bodyPr>
          <a:lstStyle/>
          <a:p>
            <a:br>
              <a:rPr lang="en-US" dirty="0"/>
            </a:br>
            <a:r>
              <a:rPr lang="en-US" b="1" dirty="0">
                <a:solidFill>
                  <a:schemeClr val="accent2"/>
                </a:solidFill>
              </a:rPr>
              <a:t>Executive Summary</a:t>
            </a:r>
            <a:endParaRPr lang="en-IE" b="1" dirty="0">
              <a:solidFill>
                <a:schemeClr val="accent2"/>
              </a:solidFill>
            </a:endParaRPr>
          </a:p>
        </p:txBody>
      </p:sp>
      <p:sp>
        <p:nvSpPr>
          <p:cNvPr id="3" name="Text Placeholder 2">
            <a:extLst>
              <a:ext uri="{FF2B5EF4-FFF2-40B4-BE49-F238E27FC236}">
                <a16:creationId xmlns:a16="http://schemas.microsoft.com/office/drawing/2014/main" id="{5E0EFFEB-CE70-4E03-BD2A-DF09F2880EE8}"/>
              </a:ext>
            </a:extLst>
          </p:cNvPr>
          <p:cNvSpPr>
            <a:spLocks noGrp="1"/>
          </p:cNvSpPr>
          <p:nvPr>
            <p:ph type="body" idx="1"/>
          </p:nvPr>
        </p:nvSpPr>
        <p:spPr>
          <a:xfrm>
            <a:off x="831850" y="2514600"/>
            <a:ext cx="10515600" cy="3575051"/>
          </a:xfrm>
        </p:spPr>
        <p:txBody>
          <a:bodyPr>
            <a:normAutofit fontScale="92500" lnSpcReduction="20000"/>
          </a:bodyPr>
          <a:lstStyle/>
          <a:p>
            <a:r>
              <a:rPr lang="en-US" dirty="0">
                <a:solidFill>
                  <a:schemeClr val="accent2"/>
                </a:solidFill>
              </a:rPr>
              <a:t>The Data combined from Cab Data Combined to cab data combined.</a:t>
            </a:r>
          </a:p>
          <a:p>
            <a:pPr marL="457200" indent="-457200">
              <a:buFont typeface="+mj-lt"/>
              <a:buAutoNum type="arabicPeriod"/>
            </a:pPr>
            <a:r>
              <a:rPr lang="en-US" dirty="0">
                <a:solidFill>
                  <a:schemeClr val="accent2"/>
                </a:solidFill>
              </a:rPr>
              <a:t>Primary keys </a:t>
            </a:r>
          </a:p>
          <a:p>
            <a:pPr marL="1371600" lvl="2" indent="-457200">
              <a:buFont typeface="Arial" panose="020B0604020202020204" pitchFamily="34" charset="0"/>
              <a:buChar char="•"/>
            </a:pPr>
            <a:r>
              <a:rPr lang="en-US" dirty="0" err="1">
                <a:solidFill>
                  <a:schemeClr val="accent2"/>
                </a:solidFill>
              </a:rPr>
              <a:t>Cab_Data</a:t>
            </a:r>
            <a:r>
              <a:rPr lang="en-US" dirty="0">
                <a:solidFill>
                  <a:schemeClr val="accent2"/>
                </a:solidFill>
              </a:rPr>
              <a:t> is </a:t>
            </a:r>
            <a:r>
              <a:rPr lang="en-US" dirty="0">
                <a:solidFill>
                  <a:schemeClr val="accent2"/>
                </a:solidFill>
                <a:highlight>
                  <a:srgbClr val="FFFF00"/>
                </a:highlight>
              </a:rPr>
              <a:t>Transaction ID </a:t>
            </a:r>
            <a:r>
              <a:rPr lang="en-US" dirty="0">
                <a:solidFill>
                  <a:schemeClr val="accent2"/>
                </a:solidFill>
                <a:sym typeface="Wingdings" panose="05000000000000000000" pitchFamily="2" charset="2"/>
              </a:rPr>
              <a:t></a:t>
            </a:r>
          </a:p>
          <a:p>
            <a:pPr marL="1371600" lvl="2" indent="-457200">
              <a:buFont typeface="Arial" panose="020B0604020202020204" pitchFamily="34" charset="0"/>
              <a:buChar char="•"/>
            </a:pPr>
            <a:r>
              <a:rPr lang="en-US" dirty="0" err="1">
                <a:solidFill>
                  <a:schemeClr val="accent2"/>
                </a:solidFill>
              </a:rPr>
              <a:t>Transaction_ID</a:t>
            </a:r>
            <a:r>
              <a:rPr lang="en-US" dirty="0">
                <a:solidFill>
                  <a:schemeClr val="accent2"/>
                </a:solidFill>
              </a:rPr>
              <a:t> is </a:t>
            </a:r>
            <a:r>
              <a:rPr lang="en-US" dirty="0">
                <a:solidFill>
                  <a:schemeClr val="accent2"/>
                </a:solidFill>
                <a:highlight>
                  <a:srgbClr val="FFFF00"/>
                </a:highlight>
              </a:rPr>
              <a:t>Customer ID </a:t>
            </a:r>
            <a:r>
              <a:rPr lang="en-US" dirty="0">
                <a:solidFill>
                  <a:schemeClr val="accent2"/>
                </a:solidFill>
                <a:highlight>
                  <a:srgbClr val="FFFF00"/>
                </a:highlight>
                <a:sym typeface="Wingdings" panose="05000000000000000000" pitchFamily="2" charset="2"/>
              </a:rPr>
              <a:t></a:t>
            </a:r>
            <a:endParaRPr lang="en-US" dirty="0">
              <a:solidFill>
                <a:schemeClr val="accent2"/>
              </a:solidFill>
              <a:highlight>
                <a:srgbClr val="FFFF00"/>
              </a:highlight>
            </a:endParaRPr>
          </a:p>
          <a:p>
            <a:pPr marL="457200" indent="-457200">
              <a:buFont typeface="+mj-lt"/>
              <a:buAutoNum type="arabicPeriod"/>
            </a:pPr>
            <a:r>
              <a:rPr lang="en-US" dirty="0">
                <a:solidFill>
                  <a:schemeClr val="accent2"/>
                </a:solidFill>
              </a:rPr>
              <a:t>Secondary Key </a:t>
            </a:r>
          </a:p>
          <a:p>
            <a:pPr marL="1371600" lvl="2" indent="-457200">
              <a:buFont typeface="Arial" panose="020B0604020202020204" pitchFamily="34" charset="0"/>
              <a:buChar char="•"/>
            </a:pPr>
            <a:r>
              <a:rPr lang="en-US" dirty="0" err="1">
                <a:solidFill>
                  <a:schemeClr val="accent2"/>
                </a:solidFill>
              </a:rPr>
              <a:t>Cab_Data</a:t>
            </a:r>
            <a:r>
              <a:rPr lang="en-US" dirty="0">
                <a:solidFill>
                  <a:schemeClr val="accent2"/>
                </a:solidFill>
              </a:rPr>
              <a:t> is CITY</a:t>
            </a:r>
          </a:p>
          <a:p>
            <a:r>
              <a:rPr lang="en-US" dirty="0">
                <a:solidFill>
                  <a:schemeClr val="accent2"/>
                </a:solidFill>
              </a:rPr>
              <a:t>The data results will show that Yellow cab company is the most used cab company.</a:t>
            </a:r>
          </a:p>
          <a:p>
            <a:r>
              <a:rPr lang="en-US" dirty="0">
                <a:solidFill>
                  <a:schemeClr val="accent2"/>
                </a:solidFill>
              </a:rPr>
              <a:t>How it was combined into </a:t>
            </a:r>
            <a:r>
              <a:rPr lang="en-US" dirty="0" err="1">
                <a:solidFill>
                  <a:schemeClr val="accent2"/>
                </a:solidFill>
              </a:rPr>
              <a:t>sqlite</a:t>
            </a:r>
            <a:r>
              <a:rPr lang="en-US" dirty="0">
                <a:solidFill>
                  <a:schemeClr val="accent2"/>
                </a:solidFill>
              </a:rPr>
              <a:t> </a:t>
            </a:r>
            <a:r>
              <a:rPr lang="en-US" dirty="0" err="1">
                <a:solidFill>
                  <a:schemeClr val="accent2"/>
                </a:solidFill>
              </a:rPr>
              <a:t>db</a:t>
            </a:r>
            <a:r>
              <a:rPr lang="en-US" dirty="0">
                <a:solidFill>
                  <a:schemeClr val="accent2"/>
                </a:solidFill>
              </a:rPr>
              <a:t> using the commands in: </a:t>
            </a:r>
          </a:p>
          <a:p>
            <a:r>
              <a:rPr lang="en-US" dirty="0">
                <a:solidFill>
                  <a:schemeClr val="accent2"/>
                </a:solidFill>
              </a:rPr>
              <a:t> </a:t>
            </a:r>
            <a:r>
              <a:rPr lang="en-US" dirty="0">
                <a:solidFill>
                  <a:schemeClr val="accent2"/>
                </a:solidFill>
                <a:hlinkClick r:id="rId2">
                  <a:extLst>
                    <a:ext uri="{A12FA001-AC4F-418D-AE19-62706E023703}">
                      <ahyp:hlinkClr xmlns:ahyp="http://schemas.microsoft.com/office/drawing/2018/hyperlinkcolor" val="tx"/>
                    </a:ext>
                  </a:extLst>
                </a:hlinkClick>
              </a:rPr>
              <a:t>https://d.docs.live.net/ac174c4a849ab62f/Github/DataGlacer/Week_2_Create_Database.ipynb</a:t>
            </a:r>
            <a:endParaRPr lang="en-IE" dirty="0">
              <a:solidFill>
                <a:schemeClr val="accent2"/>
              </a:solidFill>
            </a:endParaRPr>
          </a:p>
        </p:txBody>
      </p:sp>
    </p:spTree>
    <p:extLst>
      <p:ext uri="{BB962C8B-B14F-4D97-AF65-F5344CB8AC3E}">
        <p14:creationId xmlns:p14="http://schemas.microsoft.com/office/powerpoint/2010/main" val="2450898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A3A3-CE35-4849-9F63-EB079B6F6802}"/>
              </a:ext>
            </a:extLst>
          </p:cNvPr>
          <p:cNvSpPr>
            <a:spLocks noGrp="1"/>
          </p:cNvSpPr>
          <p:nvPr>
            <p:ph type="title"/>
          </p:nvPr>
        </p:nvSpPr>
        <p:spPr>
          <a:xfrm>
            <a:off x="831850" y="390526"/>
            <a:ext cx="10515600" cy="1047749"/>
          </a:xfrm>
          <a:solidFill>
            <a:schemeClr val="tx1"/>
          </a:solidFill>
        </p:spPr>
        <p:txBody>
          <a:bodyPr>
            <a:normAutofit/>
          </a:bodyPr>
          <a:lstStyle/>
          <a:p>
            <a:r>
              <a:rPr lang="en-US" b="1" dirty="0">
                <a:solidFill>
                  <a:schemeClr val="accent2"/>
                </a:solidFill>
              </a:rPr>
              <a:t>Problem statement</a:t>
            </a:r>
            <a:endParaRPr lang="en-IE" b="1" dirty="0">
              <a:solidFill>
                <a:schemeClr val="accent2"/>
              </a:solidFill>
            </a:endParaRPr>
          </a:p>
        </p:txBody>
      </p:sp>
      <p:sp>
        <p:nvSpPr>
          <p:cNvPr id="3" name="Text Placeholder 2">
            <a:extLst>
              <a:ext uri="{FF2B5EF4-FFF2-40B4-BE49-F238E27FC236}">
                <a16:creationId xmlns:a16="http://schemas.microsoft.com/office/drawing/2014/main" id="{5E0EFFEB-CE70-4E03-BD2A-DF09F2880EE8}"/>
              </a:ext>
            </a:extLst>
          </p:cNvPr>
          <p:cNvSpPr>
            <a:spLocks noGrp="1"/>
          </p:cNvSpPr>
          <p:nvPr>
            <p:ph type="body" idx="1"/>
          </p:nvPr>
        </p:nvSpPr>
        <p:spPr>
          <a:xfrm>
            <a:off x="831850" y="1771651"/>
            <a:ext cx="10515600" cy="4318000"/>
          </a:xfrm>
        </p:spPr>
        <p:txBody>
          <a:bodyPr>
            <a:normAutofit/>
          </a:bodyPr>
          <a:lstStyle/>
          <a:p>
            <a:r>
              <a:rPr lang="en-US" dirty="0">
                <a:solidFill>
                  <a:schemeClr val="accent2"/>
                </a:solidFill>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r>
              <a:rPr lang="en-US" dirty="0">
                <a:solidFill>
                  <a:schemeClr val="accent2"/>
                </a:solidFill>
              </a:rPr>
              <a:t>The datasets provided with multiple data sets that contains information on 2 cab companies. Each file (data set) provided represents different aspects of the customer profile. XYZ is interested in using your actionable insights to help them identify the right company to make their investment.</a:t>
            </a:r>
          </a:p>
          <a:p>
            <a:r>
              <a:rPr lang="en-US" dirty="0">
                <a:solidFill>
                  <a:schemeClr val="accent2"/>
                </a:solidFill>
              </a:rPr>
              <a:t>The outcome of your delivery will be a </a:t>
            </a:r>
            <a:r>
              <a:rPr lang="en-US" b="1" dirty="0">
                <a:solidFill>
                  <a:schemeClr val="accent2"/>
                </a:solidFill>
              </a:rPr>
              <a:t>presentation to XYZ’s Executive team</a:t>
            </a:r>
            <a:r>
              <a:rPr lang="en-US" dirty="0">
                <a:solidFill>
                  <a:schemeClr val="accent2"/>
                </a:solidFill>
              </a:rPr>
              <a:t>. This presentation will be judged based on the visuals provided, the quality of your analysis and the value of your recommendations and insights. </a:t>
            </a:r>
          </a:p>
          <a:p>
            <a:endParaRPr lang="en-IE" dirty="0"/>
          </a:p>
        </p:txBody>
      </p:sp>
    </p:spTree>
    <p:extLst>
      <p:ext uri="{BB962C8B-B14F-4D97-AF65-F5344CB8AC3E}">
        <p14:creationId xmlns:p14="http://schemas.microsoft.com/office/powerpoint/2010/main" val="90015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A3A3-CE35-4849-9F63-EB079B6F6802}"/>
              </a:ext>
            </a:extLst>
          </p:cNvPr>
          <p:cNvSpPr>
            <a:spLocks noGrp="1"/>
          </p:cNvSpPr>
          <p:nvPr>
            <p:ph type="title"/>
          </p:nvPr>
        </p:nvSpPr>
        <p:spPr>
          <a:xfrm>
            <a:off x="831850" y="390526"/>
            <a:ext cx="10515600" cy="1047749"/>
          </a:xfrm>
          <a:solidFill>
            <a:schemeClr val="tx1"/>
          </a:solidFill>
        </p:spPr>
        <p:txBody>
          <a:bodyPr>
            <a:normAutofit/>
          </a:bodyPr>
          <a:lstStyle/>
          <a:p>
            <a:r>
              <a:rPr lang="en-US" b="1" dirty="0">
                <a:solidFill>
                  <a:schemeClr val="accent2"/>
                </a:solidFill>
              </a:rPr>
              <a:t>Approach</a:t>
            </a:r>
            <a:endParaRPr lang="en-IE" b="1" dirty="0">
              <a:solidFill>
                <a:schemeClr val="accent2"/>
              </a:solidFill>
            </a:endParaRPr>
          </a:p>
        </p:txBody>
      </p:sp>
      <p:sp>
        <p:nvSpPr>
          <p:cNvPr id="3" name="Text Placeholder 2">
            <a:extLst>
              <a:ext uri="{FF2B5EF4-FFF2-40B4-BE49-F238E27FC236}">
                <a16:creationId xmlns:a16="http://schemas.microsoft.com/office/drawing/2014/main" id="{5E0EFFEB-CE70-4E03-BD2A-DF09F2880EE8}"/>
              </a:ext>
            </a:extLst>
          </p:cNvPr>
          <p:cNvSpPr>
            <a:spLocks noGrp="1"/>
          </p:cNvSpPr>
          <p:nvPr>
            <p:ph type="body" idx="1"/>
          </p:nvPr>
        </p:nvSpPr>
        <p:spPr>
          <a:xfrm>
            <a:off x="831850" y="1771651"/>
            <a:ext cx="10515600" cy="4318000"/>
          </a:xfrm>
        </p:spPr>
        <p:txBody>
          <a:bodyPr>
            <a:normAutofit/>
          </a:bodyPr>
          <a:lstStyle/>
          <a:p>
            <a:r>
              <a:rPr lang="en-US" dirty="0">
                <a:solidFill>
                  <a:schemeClr val="accent2"/>
                </a:solidFill>
              </a:rPr>
              <a:t>Investigate:</a:t>
            </a:r>
          </a:p>
          <a:p>
            <a:r>
              <a:rPr lang="en-US" dirty="0">
                <a:solidFill>
                  <a:schemeClr val="accent2"/>
                </a:solidFill>
              </a:rPr>
              <a:t>Which company has maximum cab users at a particular time period?</a:t>
            </a:r>
          </a:p>
          <a:p>
            <a:r>
              <a:rPr lang="en-US" dirty="0">
                <a:solidFill>
                  <a:schemeClr val="accent2"/>
                </a:solidFill>
              </a:rPr>
              <a:t>Does margin profit proportionally increase with increase in number of customers?</a:t>
            </a:r>
          </a:p>
          <a:p>
            <a:r>
              <a:rPr lang="en-US" dirty="0">
                <a:solidFill>
                  <a:schemeClr val="accent2"/>
                </a:solidFill>
              </a:rPr>
              <a:t>What are the attributes of these customer segments?</a:t>
            </a:r>
          </a:p>
          <a:p>
            <a:endParaRPr lang="en-IE" dirty="0"/>
          </a:p>
        </p:txBody>
      </p:sp>
    </p:spTree>
    <p:extLst>
      <p:ext uri="{BB962C8B-B14F-4D97-AF65-F5344CB8AC3E}">
        <p14:creationId xmlns:p14="http://schemas.microsoft.com/office/powerpoint/2010/main" val="929814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EB948-145B-4590-AB43-05FAFB5407B7}"/>
              </a:ext>
            </a:extLst>
          </p:cNvPr>
          <p:cNvSpPr>
            <a:spLocks noGrp="1"/>
          </p:cNvSpPr>
          <p:nvPr>
            <p:ph type="title"/>
          </p:nvPr>
        </p:nvSpPr>
        <p:spPr>
          <a:solidFill>
            <a:schemeClr val="tx1"/>
          </a:solidFill>
        </p:spPr>
        <p:txBody>
          <a:bodyPr/>
          <a:lstStyle/>
          <a:p>
            <a:r>
              <a:rPr lang="en-US" dirty="0">
                <a:solidFill>
                  <a:schemeClr val="accent2"/>
                </a:solidFill>
              </a:rPr>
              <a:t>The company has maximum cab users at a particular time period.</a:t>
            </a:r>
            <a:endParaRPr lang="en-IE" dirty="0">
              <a:solidFill>
                <a:schemeClr val="accent2"/>
              </a:solidFill>
            </a:endParaRPr>
          </a:p>
        </p:txBody>
      </p:sp>
      <p:pic>
        <p:nvPicPr>
          <p:cNvPr id="4" name="Content Placeholder 3">
            <a:extLst>
              <a:ext uri="{FF2B5EF4-FFF2-40B4-BE49-F238E27FC236}">
                <a16:creationId xmlns:a16="http://schemas.microsoft.com/office/drawing/2014/main" id="{D2D39FB2-396C-4C7D-BDE5-FD39FE1C9C4C}"/>
              </a:ext>
            </a:extLst>
          </p:cNvPr>
          <p:cNvPicPr>
            <a:picLocks noGrp="1" noChangeAspect="1"/>
          </p:cNvPicPr>
          <p:nvPr>
            <p:ph idx="1"/>
          </p:nvPr>
        </p:nvPicPr>
        <p:blipFill>
          <a:blip r:embed="rId3"/>
          <a:stretch>
            <a:fillRect/>
          </a:stretch>
        </p:blipFill>
        <p:spPr>
          <a:xfrm>
            <a:off x="838200" y="1838877"/>
            <a:ext cx="10515600" cy="4351338"/>
          </a:xfrm>
          <a:prstGeom prst="rect">
            <a:avLst/>
          </a:prstGeom>
        </p:spPr>
      </p:pic>
    </p:spTree>
    <p:extLst>
      <p:ext uri="{BB962C8B-B14F-4D97-AF65-F5344CB8AC3E}">
        <p14:creationId xmlns:p14="http://schemas.microsoft.com/office/powerpoint/2010/main" val="119636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D51D41F-B93F-41BF-8154-A0C33E745192}"/>
              </a:ext>
            </a:extLst>
          </p:cNvPr>
          <p:cNvSpPr>
            <a:spLocks noGrp="1"/>
          </p:cNvSpPr>
          <p:nvPr>
            <p:ph type="title"/>
          </p:nvPr>
        </p:nvSpPr>
        <p:spPr>
          <a:xfrm>
            <a:off x="0" y="0"/>
            <a:ext cx="12192000" cy="1388303"/>
          </a:xfrm>
          <a:solidFill>
            <a:schemeClr val="tx1"/>
          </a:solidFill>
        </p:spPr>
        <p:txBody>
          <a:bodyPr vert="horz" lIns="91440" tIns="45720" rIns="91440" bIns="45720" rtlCol="0" anchor="ctr">
            <a:normAutofit/>
          </a:bodyPr>
          <a:lstStyle/>
          <a:p>
            <a:pPr algn="ctr"/>
            <a:r>
              <a:rPr lang="en-US" sz="3200" kern="1200" dirty="0">
                <a:solidFill>
                  <a:schemeClr val="accent2"/>
                </a:solidFill>
                <a:latin typeface="+mj-lt"/>
                <a:ea typeface="+mj-ea"/>
                <a:cs typeface="+mj-cs"/>
              </a:rPr>
              <a:t>Yellow cab vs Users over time</a:t>
            </a:r>
          </a:p>
        </p:txBody>
      </p:sp>
      <p:pic>
        <p:nvPicPr>
          <p:cNvPr id="6" name="Content Placeholder 5">
            <a:extLst>
              <a:ext uri="{FF2B5EF4-FFF2-40B4-BE49-F238E27FC236}">
                <a16:creationId xmlns:a16="http://schemas.microsoft.com/office/drawing/2014/main" id="{4FE6A635-69BD-4C38-9323-C96E22BB6C5E}"/>
              </a:ext>
            </a:extLst>
          </p:cNvPr>
          <p:cNvPicPr>
            <a:picLocks noGrp="1" noChangeAspect="1"/>
          </p:cNvPicPr>
          <p:nvPr>
            <p:ph idx="1"/>
          </p:nvPr>
        </p:nvPicPr>
        <p:blipFill>
          <a:blip r:embed="rId3"/>
          <a:stretch>
            <a:fillRect/>
          </a:stretch>
        </p:blipFill>
        <p:spPr>
          <a:xfrm>
            <a:off x="2027297" y="1675227"/>
            <a:ext cx="8137406" cy="4394199"/>
          </a:xfrm>
          <a:prstGeom prst="rect">
            <a:avLst/>
          </a:prstGeom>
        </p:spPr>
      </p:pic>
    </p:spTree>
    <p:extLst>
      <p:ext uri="{BB962C8B-B14F-4D97-AF65-F5344CB8AC3E}">
        <p14:creationId xmlns:p14="http://schemas.microsoft.com/office/powerpoint/2010/main" val="835484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C3D6BBC-0D2F-4694-B2CF-4A3AE487B746}"/>
              </a:ext>
            </a:extLst>
          </p:cNvPr>
          <p:cNvPicPr>
            <a:picLocks noGrp="1" noChangeAspect="1"/>
          </p:cNvPicPr>
          <p:nvPr>
            <p:ph idx="1"/>
          </p:nvPr>
        </p:nvPicPr>
        <p:blipFill>
          <a:blip r:embed="rId3"/>
          <a:stretch>
            <a:fillRect/>
          </a:stretch>
        </p:blipFill>
        <p:spPr>
          <a:xfrm>
            <a:off x="838200" y="1919791"/>
            <a:ext cx="9569116" cy="4163006"/>
          </a:xfrm>
          <a:prstGeom prst="rect">
            <a:avLst/>
          </a:prstGeom>
        </p:spPr>
      </p:pic>
      <p:sp>
        <p:nvSpPr>
          <p:cNvPr id="5" name="Title 3">
            <a:extLst>
              <a:ext uri="{FF2B5EF4-FFF2-40B4-BE49-F238E27FC236}">
                <a16:creationId xmlns:a16="http://schemas.microsoft.com/office/drawing/2014/main" id="{EDE9880A-2C87-4E4C-8C65-4674684ECD9C}"/>
              </a:ext>
            </a:extLst>
          </p:cNvPr>
          <p:cNvSpPr>
            <a:spLocks noGrp="1"/>
          </p:cNvSpPr>
          <p:nvPr>
            <p:ph type="title"/>
          </p:nvPr>
        </p:nvSpPr>
        <p:spPr>
          <a:xfrm>
            <a:off x="838200" y="365125"/>
            <a:ext cx="10515600" cy="1325563"/>
          </a:xfrm>
          <a:solidFill>
            <a:schemeClr val="tx1"/>
          </a:solidFill>
        </p:spPr>
        <p:txBody>
          <a:bodyPr vert="horz" lIns="91440" tIns="45720" rIns="91440" bIns="45720" rtlCol="0" anchor="ctr">
            <a:normAutofit/>
          </a:bodyPr>
          <a:lstStyle/>
          <a:p>
            <a:pPr algn="ctr"/>
            <a:r>
              <a:rPr lang="en-US" sz="3200" dirty="0">
                <a:solidFill>
                  <a:schemeClr val="accent2"/>
                </a:solidFill>
              </a:rPr>
              <a:t>Pink</a:t>
            </a:r>
            <a:r>
              <a:rPr lang="en-US" sz="3200" kern="1200" dirty="0">
                <a:solidFill>
                  <a:schemeClr val="accent2"/>
                </a:solidFill>
                <a:latin typeface="+mj-lt"/>
                <a:ea typeface="+mj-ea"/>
                <a:cs typeface="+mj-cs"/>
              </a:rPr>
              <a:t> cab vs Users over time</a:t>
            </a:r>
          </a:p>
        </p:txBody>
      </p:sp>
    </p:spTree>
    <p:extLst>
      <p:ext uri="{BB962C8B-B14F-4D97-AF65-F5344CB8AC3E}">
        <p14:creationId xmlns:p14="http://schemas.microsoft.com/office/powerpoint/2010/main" val="418675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FBDD0-F032-4FAE-AD08-5E477A9CDC96}"/>
              </a:ext>
            </a:extLst>
          </p:cNvPr>
          <p:cNvSpPr>
            <a:spLocks noGrp="1"/>
          </p:cNvSpPr>
          <p:nvPr>
            <p:ph type="title"/>
          </p:nvPr>
        </p:nvSpPr>
        <p:spPr>
          <a:xfrm>
            <a:off x="834887" y="424070"/>
            <a:ext cx="10518913" cy="1266618"/>
          </a:xfrm>
          <a:solidFill>
            <a:schemeClr val="tx1"/>
          </a:solidFill>
        </p:spPr>
        <p:txBody>
          <a:bodyPr>
            <a:normAutofit fontScale="90000"/>
          </a:bodyPr>
          <a:lstStyle/>
          <a:p>
            <a:r>
              <a:rPr lang="en-US" dirty="0">
                <a:solidFill>
                  <a:schemeClr val="accent2"/>
                </a:solidFill>
              </a:rPr>
              <a:t>Profit Analysis : </a:t>
            </a:r>
            <a:r>
              <a:rPr lang="en-US" dirty="0">
                <a:solidFill>
                  <a:schemeClr val="bg1"/>
                </a:solidFill>
              </a:rPr>
              <a:t>Profit per Company per year</a:t>
            </a:r>
            <a:br>
              <a:rPr lang="en-US" dirty="0"/>
            </a:br>
            <a:endParaRPr lang="en-IE" dirty="0">
              <a:solidFill>
                <a:schemeClr val="accent2"/>
              </a:solidFill>
            </a:endParaRPr>
          </a:p>
        </p:txBody>
      </p:sp>
      <p:sp>
        <p:nvSpPr>
          <p:cNvPr id="3" name="Content Placeholder 2">
            <a:extLst>
              <a:ext uri="{FF2B5EF4-FFF2-40B4-BE49-F238E27FC236}">
                <a16:creationId xmlns:a16="http://schemas.microsoft.com/office/drawing/2014/main" id="{728F01EF-AF0A-4B51-BEF5-DA97F3775C31}"/>
              </a:ext>
            </a:extLst>
          </p:cNvPr>
          <p:cNvSpPr>
            <a:spLocks noGrp="1"/>
          </p:cNvSpPr>
          <p:nvPr>
            <p:ph idx="1"/>
          </p:nvPr>
        </p:nvSpPr>
        <p:spPr/>
        <p:txBody>
          <a:bodyPr/>
          <a:lstStyle/>
          <a:p>
            <a:pPr marL="0" indent="0">
              <a:buNone/>
            </a:pPr>
            <a:endParaRPr lang="en-IE" dirty="0"/>
          </a:p>
        </p:txBody>
      </p:sp>
      <p:pic>
        <p:nvPicPr>
          <p:cNvPr id="4" name="Picture" title="This slide contains the following visuals: clusteredColumnChart, tableEx, clusteredColumnChart. Please refer to the notes on this slide for details.">
            <a:hlinkClick r:id="rId3"/>
            <a:extLst>
              <a:ext uri="{FF2B5EF4-FFF2-40B4-BE49-F238E27FC236}">
                <a16:creationId xmlns:a16="http://schemas.microsoft.com/office/drawing/2014/main" id="{B1556247-CDCE-4FAD-B363-8BFF4D00A98C}"/>
              </a:ext>
            </a:extLst>
          </p:cNvPr>
          <p:cNvPicPr>
            <a:picLocks noChangeAspect="1"/>
          </p:cNvPicPr>
          <p:nvPr/>
        </p:nvPicPr>
        <p:blipFill>
          <a:blip r:embed="rId4"/>
          <a:stretch>
            <a:fillRect/>
          </a:stretch>
        </p:blipFill>
        <p:spPr>
          <a:xfrm>
            <a:off x="643392" y="1825625"/>
            <a:ext cx="10962454" cy="4840524"/>
          </a:xfrm>
          <a:prstGeom prst="rect">
            <a:avLst/>
          </a:prstGeom>
          <a:noFill/>
        </p:spPr>
      </p:pic>
    </p:spTree>
    <p:extLst>
      <p:ext uri="{BB962C8B-B14F-4D97-AF65-F5344CB8AC3E}">
        <p14:creationId xmlns:p14="http://schemas.microsoft.com/office/powerpoint/2010/main" val="15575228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583</Words>
  <Application>Microsoft Office PowerPoint</Application>
  <PresentationFormat>Widescreen</PresentationFormat>
  <Paragraphs>66</Paragraphs>
  <Slides>22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   Agenda</vt:lpstr>
      <vt:lpstr> Executive Summary</vt:lpstr>
      <vt:lpstr>Problem statement</vt:lpstr>
      <vt:lpstr>Approach</vt:lpstr>
      <vt:lpstr>The company has maximum cab users at a particular time period.</vt:lpstr>
      <vt:lpstr>Yellow cab vs Users over time</vt:lpstr>
      <vt:lpstr>Pink cab vs Users over time</vt:lpstr>
      <vt:lpstr>Profit Analysis : Profit per Company per year </vt:lpstr>
      <vt:lpstr>Profit </vt:lpstr>
      <vt:lpstr>Preferred Payment method and Highest earning city</vt:lpstr>
      <vt:lpstr>Profit by City and the Gender </vt:lpstr>
      <vt:lpstr>Cab users by city and year </vt:lpstr>
      <vt:lpstr>Customers by City and Company</vt:lpstr>
      <vt:lpstr>Customer by Year and Company</vt:lpstr>
      <vt:lpstr>Predictions of Pink Profits for 2019</vt:lpstr>
      <vt:lpstr>Predictions of Yellow Cab Company Profits for 2019</vt:lpstr>
      <vt:lpstr>PowerPoint Presentation</vt:lpstr>
      <vt:lpstr>PowerPoint Presentation</vt:lpstr>
      <vt:lpstr>Summary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DONAL MAHER - STUDENT</dc:creator>
  <cp:lastModifiedBy>DONAL MAHER - STUDENT</cp:lastModifiedBy>
  <cp:revision>1</cp:revision>
  <dcterms:created xsi:type="dcterms:W3CDTF">2021-03-08T14:40:45Z</dcterms:created>
  <dcterms:modified xsi:type="dcterms:W3CDTF">2021-03-08T16:02:23Z</dcterms:modified>
</cp:coreProperties>
</file>