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2"/>
    <p:restoredTop sz="94629"/>
  </p:normalViewPr>
  <p:slideViewPr>
    <p:cSldViewPr>
      <p:cViewPr>
        <p:scale>
          <a:sx n="50" d="100"/>
          <a:sy n="50" d="100"/>
        </p:scale>
        <p:origin x="736" y="-8984"/>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TP</a:t>
            </a:r>
          </a:p>
        </p:txBody>
      </p:sp>
      <p:sp>
        <p:nvSpPr>
          <p:cNvPr id="4" name="Slide Number Placeholder 3"/>
          <p:cNvSpPr>
            <a:spLocks noGrp="1"/>
          </p:cNvSpPr>
          <p:nvPr>
            <p:ph type="sldNum" sz="quarter" idx="5"/>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64810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3447" y="254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5203825" y="777875"/>
            <a:ext cx="21869400" cy="3768725"/>
          </a:xfrm>
        </p:spPr>
        <p:txBody>
          <a:bodyPr/>
          <a:lstStyle/>
          <a:p>
            <a:pPr eaLnBrk="1" hangingPunct="1"/>
            <a:r>
              <a:rPr lang="en-US" altLang="en-US" sz="8000" dirty="0">
                <a:ea typeface="ＭＳ Ｐゴシック" panose="020B0600070205080204" pitchFamily="34" charset="-128"/>
              </a:rPr>
              <a:t>ML Bitcoin Price Prediction</a:t>
            </a:r>
            <a:br>
              <a:rPr lang="en-US" altLang="en-US" sz="11900" dirty="0">
                <a:ea typeface="ＭＳ Ｐゴシック" panose="020B0600070205080204" pitchFamily="34" charset="-128"/>
              </a:rPr>
            </a:br>
            <a:r>
              <a:rPr lang="en-US" altLang="en-US" sz="6000" dirty="0" err="1">
                <a:ea typeface="ＭＳ Ｐゴシック" panose="020B0600070205080204" pitchFamily="34" charset="-128"/>
              </a:rPr>
              <a:t>Qianhui</a:t>
            </a:r>
            <a:r>
              <a:rPr lang="en-US" altLang="en-US" sz="6000" dirty="0">
                <a:ea typeface="ＭＳ Ｐゴシック" panose="020B0600070205080204" pitchFamily="34" charset="-128"/>
              </a:rPr>
              <a:t> Dong, Daniel Mao, </a:t>
            </a:r>
            <a:r>
              <a:rPr lang="en-US" altLang="en-US" sz="6000" dirty="0" err="1">
                <a:ea typeface="ＭＳ Ｐゴシック" panose="020B0600070205080204" pitchFamily="34" charset="-128"/>
              </a:rPr>
              <a:t>Rajlakshmi</a:t>
            </a:r>
            <a:r>
              <a:rPr lang="en-US" altLang="en-US" sz="6000" dirty="0">
                <a:ea typeface="ＭＳ Ｐゴシック" panose="020B0600070205080204" pitchFamily="34" charset="-128"/>
              </a:rPr>
              <a:t> De, </a:t>
            </a:r>
            <a:r>
              <a:rPr lang="en-US" altLang="en-US" sz="6000" dirty="0" err="1">
                <a:ea typeface="ＭＳ Ｐゴシック" panose="020B0600070205080204" pitchFamily="34" charset="-128"/>
              </a:rPr>
              <a:t>Yuming</a:t>
            </a:r>
            <a:r>
              <a:rPr lang="en-US" altLang="en-US" sz="6000" dirty="0">
                <a:ea typeface="ＭＳ Ｐゴシック" panose="020B0600070205080204" pitchFamily="34" charset="-128"/>
              </a:rPr>
              <a:t> Liu</a:t>
            </a:r>
          </a:p>
        </p:txBody>
      </p:sp>
      <p:sp>
        <p:nvSpPr>
          <p:cNvPr id="15364" name="Content Placeholder 12"/>
          <p:cNvSpPr>
            <a:spLocks noGrp="1"/>
          </p:cNvSpPr>
          <p:nvPr>
            <p:ph sz="half" idx="2"/>
          </p:nvPr>
        </p:nvSpPr>
        <p:spPr>
          <a:xfrm>
            <a:off x="16138525" y="5867400"/>
            <a:ext cx="13731875" cy="25222200"/>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latin typeface="Arial" panose="020B0604020202020204" pitchFamily="34" charset="0"/>
                <a:ea typeface="ＭＳ Ｐゴシック" panose="020B0600070205080204" pitchFamily="34" charset="-128"/>
                <a:cs typeface="Arial" panose="020B0604020202020204" pitchFamily="34" charset="0"/>
              </a:rPr>
              <a:t>Results &amp; Evaluation</a:t>
            </a:r>
          </a:p>
          <a:p>
            <a:pPr eaLnBrk="1" hangingPunct="1">
              <a:buFont typeface="Arial" panose="020B0604020202020204" pitchFamily="34" charset="0"/>
              <a:buNone/>
            </a:pPr>
            <a:endParaRPr lang="en-US" altLang="en-US" sz="3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15365" name="Content Placeholder 12"/>
          <p:cNvSpPr txBox="1">
            <a:spLocks/>
          </p:cNvSpPr>
          <p:nvPr/>
        </p:nvSpPr>
        <p:spPr bwMode="auto">
          <a:xfrm>
            <a:off x="1508126" y="5848351"/>
            <a:ext cx="14036674" cy="749266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Problem</a:t>
            </a:r>
          </a:p>
          <a:p>
            <a:pPr marL="0" indent="0" eaLnBrk="1" hangingPunct="1">
              <a:spcBef>
                <a:spcPct val="20000"/>
              </a:spcBef>
            </a:pPr>
            <a:r>
              <a:rPr lang="en-US" altLang="en-US" sz="3600" dirty="0">
                <a:solidFill>
                  <a:srgbClr val="800000"/>
                </a:solidFill>
                <a:cs typeface="Arial" panose="020B0604020202020204" pitchFamily="34" charset="0"/>
              </a:rPr>
              <a:t>	</a:t>
            </a:r>
          </a:p>
        </p:txBody>
      </p:sp>
      <p:sp>
        <p:nvSpPr>
          <p:cNvPr id="15366" name="Content Placeholder 12"/>
          <p:cNvSpPr txBox="1">
            <a:spLocks/>
          </p:cNvSpPr>
          <p:nvPr/>
        </p:nvSpPr>
        <p:spPr bwMode="auto">
          <a:xfrm>
            <a:off x="1446587" y="31076900"/>
            <a:ext cx="14036674" cy="112014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Modeling</a:t>
            </a:r>
          </a:p>
        </p:txBody>
      </p:sp>
      <p:sp>
        <p:nvSpPr>
          <p:cNvPr id="15367" name="Content Placeholder 12"/>
          <p:cNvSpPr txBox="1">
            <a:spLocks/>
          </p:cNvSpPr>
          <p:nvPr/>
        </p:nvSpPr>
        <p:spPr bwMode="auto">
          <a:xfrm>
            <a:off x="16138525" y="31154688"/>
            <a:ext cx="13731875" cy="1113631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Conclusion</a:t>
            </a:r>
          </a:p>
          <a:p>
            <a:pPr eaLnBrk="1" hangingPunct="1">
              <a:spcBef>
                <a:spcPct val="20000"/>
              </a:spcBef>
            </a:pPr>
            <a:endParaRPr lang="en-US" altLang="en-US" sz="5400" b="1" dirty="0">
              <a:cs typeface="Arial" panose="020B0604020202020204" pitchFamily="34" charset="0"/>
            </a:endParaRPr>
          </a:p>
          <a:p>
            <a:pPr eaLnBrk="1" hangingPunct="1">
              <a:spcBef>
                <a:spcPct val="20000"/>
              </a:spcBef>
            </a:pPr>
            <a:endParaRPr lang="en-US" altLang="en-US" sz="5400" b="1" dirty="0">
              <a:cs typeface="Arial" panose="020B0604020202020204" pitchFamily="34" charset="0"/>
            </a:endParaRPr>
          </a:p>
          <a:p>
            <a:pPr eaLnBrk="1" hangingPunct="1">
              <a:spcBef>
                <a:spcPct val="20000"/>
              </a:spcBef>
            </a:pPr>
            <a:endParaRPr lang="en-US" altLang="en-US" sz="5400" b="1" dirty="0">
              <a:cs typeface="Arial" panose="020B0604020202020204" pitchFamily="34" charset="0"/>
            </a:endParaRPr>
          </a:p>
          <a:p>
            <a:pPr eaLnBrk="1" hangingPunct="1">
              <a:spcBef>
                <a:spcPct val="20000"/>
              </a:spcBef>
            </a:pPr>
            <a:endParaRPr lang="en-US" altLang="en-US" sz="5400" b="1" dirty="0">
              <a:cs typeface="Arial" panose="020B0604020202020204" pitchFamily="34" charset="0"/>
            </a:endParaRPr>
          </a:p>
          <a:p>
            <a:pPr marL="0" indent="0" eaLnBrk="1" hangingPunct="1">
              <a:spcBef>
                <a:spcPct val="20000"/>
              </a:spcBef>
            </a:pPr>
            <a:endParaRPr lang="en-US" altLang="en-US" sz="5400" dirty="0">
              <a:cs typeface="Arial" panose="020B0604020202020204" pitchFamily="34" charset="0"/>
            </a:endParaRPr>
          </a:p>
          <a:p>
            <a:pPr marL="0" indent="0" eaLnBrk="1" hangingPunct="1">
              <a:spcBef>
                <a:spcPct val="20000"/>
              </a:spcBef>
            </a:pPr>
            <a:endParaRPr lang="en-US" altLang="en-US" sz="1800" dirty="0">
              <a:cs typeface="Arial" panose="020B0604020202020204" pitchFamily="34" charset="0"/>
            </a:endParaRPr>
          </a:p>
          <a:p>
            <a:pPr marL="0" indent="0" eaLnBrk="1" hangingPunct="1">
              <a:spcBef>
                <a:spcPct val="20000"/>
              </a:spcBef>
            </a:pPr>
            <a:r>
              <a:rPr lang="en-US" altLang="en-US" sz="5400" dirty="0">
                <a:cs typeface="Arial" panose="020B0604020202020204" pitchFamily="34" charset="0"/>
              </a:rPr>
              <a:t>Deployment</a:t>
            </a:r>
            <a:endParaRPr lang="en-US" altLang="en-US" sz="13100" dirty="0">
              <a:latin typeface="Calibri" panose="020F0502020204030204" pitchFamily="34" charset="0"/>
            </a:endParaRPr>
          </a:p>
        </p:txBody>
      </p:sp>
      <p:sp>
        <p:nvSpPr>
          <p:cNvPr id="15" name="Content Placeholder 12"/>
          <p:cNvSpPr txBox="1">
            <a:spLocks/>
          </p:cNvSpPr>
          <p:nvPr/>
        </p:nvSpPr>
        <p:spPr bwMode="auto">
          <a:xfrm>
            <a:off x="1447799" y="13635295"/>
            <a:ext cx="14074527" cy="694174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Understanding</a:t>
            </a:r>
          </a:p>
        </p:txBody>
      </p:sp>
      <p:sp>
        <p:nvSpPr>
          <p:cNvPr id="18" name="Content Placeholder 12"/>
          <p:cNvSpPr txBox="1">
            <a:spLocks/>
          </p:cNvSpPr>
          <p:nvPr/>
        </p:nvSpPr>
        <p:spPr bwMode="auto">
          <a:xfrm>
            <a:off x="1485653" y="20871318"/>
            <a:ext cx="14074526" cy="998968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Preparation</a:t>
            </a:r>
          </a:p>
        </p:txBody>
      </p:sp>
      <p:sp>
        <p:nvSpPr>
          <p:cNvPr id="3" name="TextBox 2">
            <a:extLst>
              <a:ext uri="{FF2B5EF4-FFF2-40B4-BE49-F238E27FC236}">
                <a16:creationId xmlns:a16="http://schemas.microsoft.com/office/drawing/2014/main" id="{FE5F9338-19AE-9140-8C9D-00D1F6C56426}"/>
              </a:ext>
            </a:extLst>
          </p:cNvPr>
          <p:cNvSpPr txBox="1"/>
          <p:nvPr/>
        </p:nvSpPr>
        <p:spPr>
          <a:xfrm>
            <a:off x="1568452" y="14837516"/>
            <a:ext cx="13976348" cy="5632311"/>
          </a:xfrm>
          <a:prstGeom prst="rect">
            <a:avLst/>
          </a:prstGeom>
          <a:noFill/>
        </p:spPr>
        <p:txBody>
          <a:bodyPr wrap="square" rtlCol="0">
            <a:spAutoFit/>
          </a:bodyPr>
          <a:lstStyle/>
          <a:p>
            <a:r>
              <a:rPr lang="en-US" sz="4000" dirty="0"/>
              <a:t>We pull BTC daily open and close price from Yahoo Finance to create both model features and our target. Our target is a binary variable for whether the price of bitcoin is up or down 1 day into the future.</a:t>
            </a:r>
          </a:p>
          <a:p>
            <a:endParaRPr lang="en-US" sz="4000" dirty="0"/>
          </a:p>
          <a:p>
            <a:r>
              <a:rPr lang="en-US" sz="4000" dirty="0"/>
              <a:t>In addition to using bitcoin prices as features, we gathered unstructured news data about Bitcoin by pulling data from the Contextual Web API. news data to conduct sentiment analysis.</a:t>
            </a:r>
          </a:p>
        </p:txBody>
      </p:sp>
      <p:sp>
        <p:nvSpPr>
          <p:cNvPr id="16" name="TextBox 15">
            <a:extLst>
              <a:ext uri="{FF2B5EF4-FFF2-40B4-BE49-F238E27FC236}">
                <a16:creationId xmlns:a16="http://schemas.microsoft.com/office/drawing/2014/main" id="{3AC62242-610C-D14D-9B30-A000444EAE30}"/>
              </a:ext>
            </a:extLst>
          </p:cNvPr>
          <p:cNvSpPr txBox="1"/>
          <p:nvPr/>
        </p:nvSpPr>
        <p:spPr>
          <a:xfrm>
            <a:off x="1545978" y="6871433"/>
            <a:ext cx="13976348" cy="6247864"/>
          </a:xfrm>
          <a:prstGeom prst="rect">
            <a:avLst/>
          </a:prstGeom>
          <a:noFill/>
        </p:spPr>
        <p:txBody>
          <a:bodyPr wrap="square" rtlCol="0">
            <a:spAutoFit/>
          </a:bodyPr>
          <a:lstStyle/>
          <a:p>
            <a:r>
              <a:rPr lang="en-US" sz="4000" dirty="0"/>
              <a:t>In the last decade, bitcoin prices have fluctuated from $0.0008 all the way to $20,000. Whether bitcoin prices will move up or down has been a continuous subject of interest for both large institutional investors as well as personal investors curious about holding BTC in our new age of digital cryptocurrencies.</a:t>
            </a:r>
          </a:p>
          <a:p>
            <a:endParaRPr lang="en-US" sz="4000" dirty="0"/>
          </a:p>
          <a:p>
            <a:r>
              <a:rPr lang="en-US" sz="4000" dirty="0"/>
              <a:t>Our team is building algorithms, using both structured and unstructured data, to predict whether the price of BTC will go up or down in the future.</a:t>
            </a:r>
          </a:p>
        </p:txBody>
      </p:sp>
      <p:sp>
        <p:nvSpPr>
          <p:cNvPr id="19" name="TextBox 18">
            <a:extLst>
              <a:ext uri="{FF2B5EF4-FFF2-40B4-BE49-F238E27FC236}">
                <a16:creationId xmlns:a16="http://schemas.microsoft.com/office/drawing/2014/main" id="{C460C248-D36D-4E44-81CF-C931305F8CA1}"/>
              </a:ext>
            </a:extLst>
          </p:cNvPr>
          <p:cNvSpPr txBox="1"/>
          <p:nvPr/>
        </p:nvSpPr>
        <p:spPr>
          <a:xfrm>
            <a:off x="1607299" y="22045390"/>
            <a:ext cx="13976348" cy="9325630"/>
          </a:xfrm>
          <a:prstGeom prst="rect">
            <a:avLst/>
          </a:prstGeom>
          <a:noFill/>
        </p:spPr>
        <p:txBody>
          <a:bodyPr wrap="square" rtlCol="0">
            <a:spAutoFit/>
          </a:bodyPr>
          <a:lstStyle/>
          <a:p>
            <a:r>
              <a:rPr lang="en-US" sz="4000" dirty="0"/>
              <a:t>We supplemented bitcoin open and close prices features for each day with the open and close prices for the previous 30 days. We labeled the binary target variable by classifying each day of data based on whether the price of bitcoin went up or down one day into the future.</a:t>
            </a:r>
          </a:p>
          <a:p>
            <a:endParaRPr lang="en-US" sz="4000" dirty="0"/>
          </a:p>
          <a:p>
            <a:r>
              <a:rPr lang="en-US" sz="4000" dirty="0"/>
              <a:t>To leverage the unstructured news data, we used a pre-trained sentiment analyzer from NLTK to label each day’s bitcoin news as positive, neutral, or negative sentiment. </a:t>
            </a:r>
          </a:p>
          <a:p>
            <a:endParaRPr lang="en-US" sz="4000" dirty="0"/>
          </a:p>
          <a:p>
            <a:r>
              <a:rPr lang="en-US" sz="4000" dirty="0"/>
              <a:t>To provide training and testing (holdout) data, we split our dataset based on the time series, such that the first 70% of historical observations were used for training and the last 30% of observations were for the holdout.</a:t>
            </a:r>
          </a:p>
          <a:p>
            <a:endParaRPr lang="en-US" sz="4000" dirty="0"/>
          </a:p>
        </p:txBody>
      </p:sp>
      <p:sp>
        <p:nvSpPr>
          <p:cNvPr id="20" name="TextBox 19">
            <a:extLst>
              <a:ext uri="{FF2B5EF4-FFF2-40B4-BE49-F238E27FC236}">
                <a16:creationId xmlns:a16="http://schemas.microsoft.com/office/drawing/2014/main" id="{8D80C0E3-4AAC-F548-A946-287DC1FDD15A}"/>
              </a:ext>
            </a:extLst>
          </p:cNvPr>
          <p:cNvSpPr txBox="1"/>
          <p:nvPr/>
        </p:nvSpPr>
        <p:spPr>
          <a:xfrm>
            <a:off x="1545978" y="32337117"/>
            <a:ext cx="13935322" cy="9941183"/>
          </a:xfrm>
          <a:prstGeom prst="rect">
            <a:avLst/>
          </a:prstGeom>
          <a:noFill/>
        </p:spPr>
        <p:txBody>
          <a:bodyPr wrap="square" rtlCol="0">
            <a:spAutoFit/>
          </a:bodyPr>
          <a:lstStyle/>
          <a:p>
            <a:r>
              <a:rPr lang="en-US" sz="4000" dirty="0"/>
              <a:t>We used five models for our classification problem of identifying whether the price of BTC would be up or down 1 day into the future. We have leveraged SVM, Logistic Regression, CART, Neural Networks, and Random Forest.</a:t>
            </a:r>
          </a:p>
          <a:p>
            <a:endParaRPr lang="en-US" sz="4000" dirty="0"/>
          </a:p>
          <a:p>
            <a:r>
              <a:rPr lang="en-US" sz="4000" dirty="0"/>
              <a:t>To tune our hyperparameters within each of the 5 models, we employed grid search over several hyperparameters using 10 folds. Instead of creating random folds (which would result in look ahead bias), we used forward chaining to create CV folds in which each fold’s holdout data occurred after its training data.</a:t>
            </a:r>
          </a:p>
          <a:p>
            <a:endParaRPr lang="en-US" sz="4000" dirty="0"/>
          </a:p>
          <a:p>
            <a:r>
              <a:rPr lang="en-US" sz="4000" dirty="0"/>
              <a:t>Our modeling effort relied on ROC curves (and their AUCs), confusion matrices, and simple accuracies/errors for prediction performance. We also developed a </a:t>
            </a:r>
            <a:r>
              <a:rPr lang="en-US" sz="4000" dirty="0" err="1"/>
              <a:t>backtesting</a:t>
            </a:r>
            <a:r>
              <a:rPr lang="en-US" sz="4000" dirty="0"/>
              <a:t> algorithm to gauge business impacts.</a:t>
            </a:r>
          </a:p>
        </p:txBody>
      </p:sp>
      <p:graphicFrame>
        <p:nvGraphicFramePr>
          <p:cNvPr id="4" name="Table 3">
            <a:extLst>
              <a:ext uri="{FF2B5EF4-FFF2-40B4-BE49-F238E27FC236}">
                <a16:creationId xmlns:a16="http://schemas.microsoft.com/office/drawing/2014/main" id="{116C7FDB-8567-B041-B1E2-645AA027117B}"/>
              </a:ext>
            </a:extLst>
          </p:cNvPr>
          <p:cNvGraphicFramePr>
            <a:graphicFrameLocks noGrp="1"/>
          </p:cNvGraphicFramePr>
          <p:nvPr>
            <p:extLst>
              <p:ext uri="{D42A27DB-BD31-4B8C-83A1-F6EECF244321}">
                <p14:modId xmlns:p14="http://schemas.microsoft.com/office/powerpoint/2010/main" val="164325361"/>
              </p:ext>
            </p:extLst>
          </p:nvPr>
        </p:nvGraphicFramePr>
        <p:xfrm>
          <a:off x="17072394" y="7486756"/>
          <a:ext cx="11963400" cy="7376160"/>
        </p:xfrm>
        <a:graphic>
          <a:graphicData uri="http://schemas.openxmlformats.org/drawingml/2006/table">
            <a:tbl>
              <a:tblPr firstRow="1" bandRow="1">
                <a:tableStyleId>{073A0DAA-6AF3-43AB-8588-CEC1D06C72B9}</a:tableStyleId>
              </a:tblPr>
              <a:tblGrid>
                <a:gridCol w="3987800">
                  <a:extLst>
                    <a:ext uri="{9D8B030D-6E8A-4147-A177-3AD203B41FA5}">
                      <a16:colId xmlns:a16="http://schemas.microsoft.com/office/drawing/2014/main" val="3990814406"/>
                    </a:ext>
                  </a:extLst>
                </a:gridCol>
                <a:gridCol w="3987800">
                  <a:extLst>
                    <a:ext uri="{9D8B030D-6E8A-4147-A177-3AD203B41FA5}">
                      <a16:colId xmlns:a16="http://schemas.microsoft.com/office/drawing/2014/main" val="2979108409"/>
                    </a:ext>
                  </a:extLst>
                </a:gridCol>
                <a:gridCol w="3987800">
                  <a:extLst>
                    <a:ext uri="{9D8B030D-6E8A-4147-A177-3AD203B41FA5}">
                      <a16:colId xmlns:a16="http://schemas.microsoft.com/office/drawing/2014/main" val="1601320593"/>
                    </a:ext>
                  </a:extLst>
                </a:gridCol>
              </a:tblGrid>
              <a:tr h="1115351">
                <a:tc>
                  <a:txBody>
                    <a:bodyPr/>
                    <a:lstStyle/>
                    <a:p>
                      <a:pPr algn="ctr"/>
                      <a:r>
                        <a:rPr lang="en-US" sz="6000" dirty="0"/>
                        <a:t>Model</a:t>
                      </a:r>
                      <a:endParaRPr lang="en-US" dirty="0"/>
                    </a:p>
                  </a:txBody>
                  <a:tcPr/>
                </a:tc>
                <a:tc>
                  <a:txBody>
                    <a:bodyPr/>
                    <a:lstStyle/>
                    <a:p>
                      <a:pPr algn="ctr"/>
                      <a:r>
                        <a:rPr lang="en-US" sz="6000" dirty="0"/>
                        <a:t>AUC</a:t>
                      </a:r>
                      <a:endParaRPr lang="en-US" sz="6600" dirty="0"/>
                    </a:p>
                  </a:txBody>
                  <a:tcPr/>
                </a:tc>
                <a:tc>
                  <a:txBody>
                    <a:bodyPr/>
                    <a:lstStyle/>
                    <a:p>
                      <a:pPr algn="ctr"/>
                      <a:r>
                        <a:rPr lang="en-US" sz="3600" dirty="0"/>
                        <a:t>TN FP</a:t>
                      </a:r>
                    </a:p>
                    <a:p>
                      <a:pPr algn="ctr"/>
                      <a:r>
                        <a:rPr lang="en-US" sz="3600" dirty="0"/>
                        <a:t>FN TP</a:t>
                      </a:r>
                      <a:endParaRPr lang="en-US" sz="6000" dirty="0"/>
                    </a:p>
                  </a:txBody>
                  <a:tcPr/>
                </a:tc>
                <a:extLst>
                  <a:ext uri="{0D108BD9-81ED-4DB2-BD59-A6C34878D82A}">
                    <a16:rowId xmlns:a16="http://schemas.microsoft.com/office/drawing/2014/main" val="4270372610"/>
                  </a:ext>
                </a:extLst>
              </a:tr>
              <a:tr h="1115351">
                <a:tc>
                  <a:txBody>
                    <a:bodyPr/>
                    <a:lstStyle/>
                    <a:p>
                      <a:pPr algn="ctr"/>
                      <a:r>
                        <a:rPr lang="en-US" sz="6000" dirty="0"/>
                        <a:t>CART</a:t>
                      </a:r>
                    </a:p>
                  </a:txBody>
                  <a:tcPr/>
                </a:tc>
                <a:tc>
                  <a:txBody>
                    <a:bodyPr/>
                    <a:lstStyle/>
                    <a:p>
                      <a:pPr algn="ctr"/>
                      <a:r>
                        <a:rPr lang="en-US" sz="6000" dirty="0"/>
                        <a:t>0.57</a:t>
                      </a:r>
                    </a:p>
                  </a:txBody>
                  <a:tcPr/>
                </a:tc>
                <a:tc>
                  <a:txBody>
                    <a:bodyPr/>
                    <a:lstStyle/>
                    <a:p>
                      <a:pPr algn="ctr"/>
                      <a:r>
                        <a:rPr lang="en-US" sz="3600" dirty="0"/>
                        <a:t>35     8</a:t>
                      </a:r>
                    </a:p>
                    <a:p>
                      <a:pPr algn="ctr"/>
                      <a:r>
                        <a:rPr lang="en-US" sz="3600" dirty="0"/>
                        <a:t>37   18</a:t>
                      </a:r>
                    </a:p>
                  </a:txBody>
                  <a:tcPr/>
                </a:tc>
                <a:extLst>
                  <a:ext uri="{0D108BD9-81ED-4DB2-BD59-A6C34878D82A}">
                    <a16:rowId xmlns:a16="http://schemas.microsoft.com/office/drawing/2014/main" val="1399364779"/>
                  </a:ext>
                </a:extLst>
              </a:tr>
              <a:tr h="1115351">
                <a:tc>
                  <a:txBody>
                    <a:bodyPr/>
                    <a:lstStyle/>
                    <a:p>
                      <a:pPr algn="ctr"/>
                      <a:r>
                        <a:rPr lang="en-US" sz="4800" dirty="0"/>
                        <a:t>Random Forest</a:t>
                      </a:r>
                    </a:p>
                  </a:txBody>
                  <a:tcPr/>
                </a:tc>
                <a:tc>
                  <a:txBody>
                    <a:bodyPr/>
                    <a:lstStyle/>
                    <a:p>
                      <a:pPr algn="ctr"/>
                      <a:r>
                        <a:rPr lang="en-US" sz="6000" dirty="0"/>
                        <a:t>0.51</a:t>
                      </a:r>
                    </a:p>
                  </a:txBody>
                  <a:tcPr/>
                </a:tc>
                <a:tc>
                  <a:txBody>
                    <a:bodyPr/>
                    <a:lstStyle/>
                    <a:p>
                      <a:pPr algn="ctr"/>
                      <a:r>
                        <a:rPr lang="en-US" sz="3600" dirty="0"/>
                        <a:t>31    12</a:t>
                      </a:r>
                    </a:p>
                    <a:p>
                      <a:pPr algn="ctr"/>
                      <a:r>
                        <a:rPr lang="en-US" sz="3600" dirty="0"/>
                        <a:t>39   16</a:t>
                      </a:r>
                    </a:p>
                  </a:txBody>
                  <a:tcPr/>
                </a:tc>
                <a:extLst>
                  <a:ext uri="{0D108BD9-81ED-4DB2-BD59-A6C34878D82A}">
                    <a16:rowId xmlns:a16="http://schemas.microsoft.com/office/drawing/2014/main" val="2730648799"/>
                  </a:ext>
                </a:extLst>
              </a:tr>
              <a:tr h="1115351">
                <a:tc>
                  <a:txBody>
                    <a:bodyPr/>
                    <a:lstStyle/>
                    <a:p>
                      <a:pPr algn="ctr"/>
                      <a:r>
                        <a:rPr lang="en-US" sz="6000" dirty="0"/>
                        <a:t>SVM</a:t>
                      </a:r>
                    </a:p>
                  </a:txBody>
                  <a:tcPr/>
                </a:tc>
                <a:tc>
                  <a:txBody>
                    <a:bodyPr/>
                    <a:lstStyle/>
                    <a:p>
                      <a:pPr algn="ctr"/>
                      <a:r>
                        <a:rPr lang="en-US" sz="6000" dirty="0"/>
                        <a:t>0.91</a:t>
                      </a:r>
                    </a:p>
                  </a:txBody>
                  <a:tcPr/>
                </a:tc>
                <a:tc>
                  <a:txBody>
                    <a:bodyPr/>
                    <a:lstStyle/>
                    <a:p>
                      <a:pPr algn="ctr"/>
                      <a:r>
                        <a:rPr lang="en-US" sz="3600" dirty="0"/>
                        <a:t>41     2</a:t>
                      </a:r>
                    </a:p>
                    <a:p>
                      <a:pPr algn="ctr"/>
                      <a:r>
                        <a:rPr lang="en-US" sz="3600" dirty="0"/>
                        <a:t>7    48</a:t>
                      </a:r>
                    </a:p>
                  </a:txBody>
                  <a:tcPr/>
                </a:tc>
                <a:extLst>
                  <a:ext uri="{0D108BD9-81ED-4DB2-BD59-A6C34878D82A}">
                    <a16:rowId xmlns:a16="http://schemas.microsoft.com/office/drawing/2014/main" val="485799664"/>
                  </a:ext>
                </a:extLst>
              </a:tr>
              <a:tr h="1115351">
                <a:tc>
                  <a:txBody>
                    <a:bodyPr/>
                    <a:lstStyle/>
                    <a:p>
                      <a:pPr algn="ctr"/>
                      <a:r>
                        <a:rPr lang="en-US" sz="4400" dirty="0"/>
                        <a:t>Logistic Regression</a:t>
                      </a:r>
                    </a:p>
                  </a:txBody>
                  <a:tcPr/>
                </a:tc>
                <a:tc>
                  <a:txBody>
                    <a:bodyPr/>
                    <a:lstStyle/>
                    <a:p>
                      <a:pPr algn="ctr"/>
                      <a:r>
                        <a:rPr lang="en-US" sz="6000" dirty="0"/>
                        <a:t>0.95</a:t>
                      </a:r>
                    </a:p>
                  </a:txBody>
                  <a:tcPr/>
                </a:tc>
                <a:tc>
                  <a:txBody>
                    <a:bodyPr/>
                    <a:lstStyle/>
                    <a:p>
                      <a:pPr algn="ctr"/>
                      <a:r>
                        <a:rPr lang="en-US" sz="3600" dirty="0"/>
                        <a:t>43     0</a:t>
                      </a:r>
                    </a:p>
                    <a:p>
                      <a:pPr algn="ctr"/>
                      <a:r>
                        <a:rPr lang="en-US" sz="3600" dirty="0"/>
                        <a:t>6    49</a:t>
                      </a:r>
                    </a:p>
                  </a:txBody>
                  <a:tcPr/>
                </a:tc>
                <a:extLst>
                  <a:ext uri="{0D108BD9-81ED-4DB2-BD59-A6C34878D82A}">
                    <a16:rowId xmlns:a16="http://schemas.microsoft.com/office/drawing/2014/main" val="975253888"/>
                  </a:ext>
                </a:extLst>
              </a:tr>
              <a:tr h="1115351">
                <a:tc>
                  <a:txBody>
                    <a:bodyPr/>
                    <a:lstStyle/>
                    <a:p>
                      <a:pPr algn="ctr"/>
                      <a:r>
                        <a:rPr lang="en-US" sz="4400" dirty="0"/>
                        <a:t>Neural Network</a:t>
                      </a:r>
                    </a:p>
                  </a:txBody>
                  <a:tcPr/>
                </a:tc>
                <a:tc>
                  <a:txBody>
                    <a:bodyPr/>
                    <a:lstStyle/>
                    <a:p>
                      <a:pPr algn="ctr"/>
                      <a:r>
                        <a:rPr lang="en-US" sz="6000" dirty="0"/>
                        <a:t>0.62</a:t>
                      </a:r>
                    </a:p>
                  </a:txBody>
                  <a:tcPr/>
                </a:tc>
                <a:tc>
                  <a:txBody>
                    <a:bodyPr/>
                    <a:lstStyle/>
                    <a:p>
                      <a:pPr algn="ctr"/>
                      <a:r>
                        <a:rPr lang="en-US" sz="3600" dirty="0"/>
                        <a:t>31    12</a:t>
                      </a:r>
                    </a:p>
                    <a:p>
                      <a:pPr algn="ctr"/>
                      <a:r>
                        <a:rPr lang="en-US" sz="3600" dirty="0"/>
                        <a:t>26   29</a:t>
                      </a:r>
                    </a:p>
                  </a:txBody>
                  <a:tcPr/>
                </a:tc>
                <a:extLst>
                  <a:ext uri="{0D108BD9-81ED-4DB2-BD59-A6C34878D82A}">
                    <a16:rowId xmlns:a16="http://schemas.microsoft.com/office/drawing/2014/main" val="3049805129"/>
                  </a:ext>
                </a:extLst>
              </a:tr>
            </a:tbl>
          </a:graphicData>
        </a:graphic>
      </p:graphicFrame>
      <p:pic>
        <p:nvPicPr>
          <p:cNvPr id="6" name="Picture 5" descr="A screenshot of a cell phone&#10;&#10;Description automatically generated">
            <a:extLst>
              <a:ext uri="{FF2B5EF4-FFF2-40B4-BE49-F238E27FC236}">
                <a16:creationId xmlns:a16="http://schemas.microsoft.com/office/drawing/2014/main" id="{9F4F48EC-824D-524C-9FCA-A1892C32B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0" y="23018237"/>
            <a:ext cx="10255251" cy="6852163"/>
          </a:xfrm>
          <a:prstGeom prst="rect">
            <a:avLst/>
          </a:prstGeom>
        </p:spPr>
      </p:pic>
      <p:sp>
        <p:nvSpPr>
          <p:cNvPr id="21" name="TextBox 20">
            <a:extLst>
              <a:ext uri="{FF2B5EF4-FFF2-40B4-BE49-F238E27FC236}">
                <a16:creationId xmlns:a16="http://schemas.microsoft.com/office/drawing/2014/main" id="{E9454564-C7A1-2842-9C1F-70B22BDBCF8E}"/>
              </a:ext>
            </a:extLst>
          </p:cNvPr>
          <p:cNvSpPr txBox="1"/>
          <p:nvPr/>
        </p:nvSpPr>
        <p:spPr>
          <a:xfrm>
            <a:off x="16198852" y="32631995"/>
            <a:ext cx="13731875" cy="4401205"/>
          </a:xfrm>
          <a:prstGeom prst="rect">
            <a:avLst/>
          </a:prstGeom>
          <a:noFill/>
        </p:spPr>
        <p:txBody>
          <a:bodyPr wrap="square" rtlCol="0">
            <a:spAutoFit/>
          </a:bodyPr>
          <a:lstStyle/>
          <a:p>
            <a:r>
              <a:rPr lang="en-US" sz="4000" dirty="0"/>
              <a:t>Logistic regression and SVM machine learning models are effective in predicting bitcoin price trends one day into the future with high AUCs of over 0.9 using just previous BTC price data and bitcoin sentiment analysis. This is further substantiated through positive financial returns in our </a:t>
            </a:r>
            <a:r>
              <a:rPr lang="en-US" sz="4000" dirty="0" err="1"/>
              <a:t>backtest</a:t>
            </a:r>
            <a:r>
              <a:rPr lang="en-US" sz="4000" dirty="0"/>
              <a:t> algorithm. However, not all ML models we attempted were effective.</a:t>
            </a:r>
          </a:p>
        </p:txBody>
      </p:sp>
      <p:sp>
        <p:nvSpPr>
          <p:cNvPr id="22" name="TextBox 21">
            <a:extLst>
              <a:ext uri="{FF2B5EF4-FFF2-40B4-BE49-F238E27FC236}">
                <a16:creationId xmlns:a16="http://schemas.microsoft.com/office/drawing/2014/main" id="{DDF64EF3-4E33-8742-BA79-8F141BBC55EE}"/>
              </a:ext>
            </a:extLst>
          </p:cNvPr>
          <p:cNvSpPr txBox="1"/>
          <p:nvPr/>
        </p:nvSpPr>
        <p:spPr>
          <a:xfrm>
            <a:off x="16198852" y="38535907"/>
            <a:ext cx="13671548" cy="3785652"/>
          </a:xfrm>
          <a:prstGeom prst="rect">
            <a:avLst/>
          </a:prstGeom>
          <a:noFill/>
        </p:spPr>
        <p:txBody>
          <a:bodyPr wrap="square" rtlCol="0">
            <a:spAutoFit/>
          </a:bodyPr>
          <a:lstStyle/>
          <a:p>
            <a:r>
              <a:rPr lang="en-US" sz="4000" dirty="0"/>
              <a:t>The results of our work should be deployed as an interface that lets the user know whether tomorrow’s BTC price will be up or down and with what probability. This service should be provided to both financial institutions that trade BTC as well </a:t>
            </a:r>
            <a:r>
              <a:rPr lang="en-US" sz="4000"/>
              <a:t>as to </a:t>
            </a:r>
            <a:r>
              <a:rPr lang="en-US" sz="4000" dirty="0"/>
              <a:t>personal investors deciding whether to trade BTC.</a:t>
            </a:r>
          </a:p>
        </p:txBody>
      </p:sp>
      <p:sp>
        <p:nvSpPr>
          <p:cNvPr id="23" name="TextBox 22">
            <a:extLst>
              <a:ext uri="{FF2B5EF4-FFF2-40B4-BE49-F238E27FC236}">
                <a16:creationId xmlns:a16="http://schemas.microsoft.com/office/drawing/2014/main" id="{F288E6A0-CD9A-3640-9C9D-D46A6AC8DA99}"/>
              </a:ext>
            </a:extLst>
          </p:cNvPr>
          <p:cNvSpPr txBox="1"/>
          <p:nvPr/>
        </p:nvSpPr>
        <p:spPr>
          <a:xfrm>
            <a:off x="16214725" y="16002000"/>
            <a:ext cx="13731875" cy="6247864"/>
          </a:xfrm>
          <a:prstGeom prst="rect">
            <a:avLst/>
          </a:prstGeom>
          <a:noFill/>
        </p:spPr>
        <p:txBody>
          <a:bodyPr wrap="square" rtlCol="0">
            <a:spAutoFit/>
          </a:bodyPr>
          <a:lstStyle/>
          <a:p>
            <a:r>
              <a:rPr lang="en-US" sz="4000" dirty="0"/>
              <a:t>Logistic Regression and SVM models provide strong predictive ability to predict tomorrow’s bitcoin price trend based on the previous 30 days of BTC pricing history and the bitcoin sentiment feature.</a:t>
            </a:r>
          </a:p>
          <a:p>
            <a:endParaRPr lang="en-US" sz="4000" dirty="0"/>
          </a:p>
          <a:p>
            <a:r>
              <a:rPr lang="en-US" sz="4000" dirty="0"/>
              <a:t>To further investigate our model performance, we developed a </a:t>
            </a:r>
            <a:r>
              <a:rPr lang="en-US" sz="4000" dirty="0" err="1"/>
              <a:t>backtesting</a:t>
            </a:r>
            <a:r>
              <a:rPr lang="en-US" sz="4000" dirty="0"/>
              <a:t> algorithm that trades BTC using our logistic regression prediction of price trend. </a:t>
            </a:r>
            <a:r>
              <a:rPr lang="en-US" sz="4000" dirty="0" err="1"/>
              <a:t>Backtesting</a:t>
            </a:r>
            <a:r>
              <a:rPr lang="en-US" sz="4000" dirty="0"/>
              <a:t> allowed us to confirm our business case: we can increase </a:t>
            </a:r>
            <a:r>
              <a:rPr lang="en-US" sz="4000" dirty="0" err="1"/>
              <a:t>porfolio</a:t>
            </a:r>
            <a:r>
              <a:rPr lang="en-US" sz="4000" dirty="0"/>
              <a:t> value over time by leveraging our ML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961</TotalTime>
  <Words>681</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ML Bitcoin Price Prediction Qianhui Dong, Daniel Mao, Rajlakshmi De, Yuming Liu</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De, Rajlakshmi</cp:lastModifiedBy>
  <cp:revision>90</cp:revision>
  <cp:lastPrinted>2015-02-10T22:06:34Z</cp:lastPrinted>
  <dcterms:created xsi:type="dcterms:W3CDTF">2008-04-07T13:20:48Z</dcterms:created>
  <dcterms:modified xsi:type="dcterms:W3CDTF">2020-08-11T00:52:25Z</dcterms:modified>
  <cp:category/>
</cp:coreProperties>
</file>