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75" r:id="rId4"/>
    <p:sldId id="259" r:id="rId5"/>
    <p:sldId id="277" r:id="rId6"/>
    <p:sldId id="260" r:id="rId7"/>
    <p:sldId id="261" r:id="rId8"/>
    <p:sldId id="278" r:id="rId9"/>
    <p:sldId id="262" r:id="rId10"/>
    <p:sldId id="263" r:id="rId11"/>
    <p:sldId id="264" r:id="rId12"/>
    <p:sldId id="279" r:id="rId13"/>
    <p:sldId id="265" r:id="rId14"/>
    <p:sldId id="266" r:id="rId15"/>
    <p:sldId id="267" r:id="rId16"/>
    <p:sldId id="268" r:id="rId17"/>
    <p:sldId id="269" r:id="rId18"/>
    <p:sldId id="270" r:id="rId19"/>
    <p:sldId id="271" r:id="rId20"/>
    <p:sldId id="272" r:id="rId21"/>
    <p:sldId id="274"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A446228-CA10-459B-AE14-792DA526FEBA}" type="datetimeFigureOut">
              <a:rPr lang="en-US" smtClean="0"/>
              <a:t>9/13/2017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0FBD0D2-757D-468A-9C8D-A5302A4A92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46228-CA10-459B-AE14-792DA526FEB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D0D2-757D-468A-9C8D-A5302A4A92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46228-CA10-459B-AE14-792DA526FEB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D0D2-757D-468A-9C8D-A5302A4A92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446228-CA10-459B-AE14-792DA526FEB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D0D2-757D-468A-9C8D-A5302A4A928B}"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A446228-CA10-459B-AE14-792DA526FEBA}"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D0D2-757D-468A-9C8D-A5302A4A928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446228-CA10-459B-AE14-792DA526FEBA}"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D0D2-757D-468A-9C8D-A5302A4A928B}"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446228-CA10-459B-AE14-792DA526FEBA}"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D0D2-757D-468A-9C8D-A5302A4A92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446228-CA10-459B-AE14-792DA526FEBA}"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D0D2-757D-468A-9C8D-A5302A4A928B}"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46228-CA10-459B-AE14-792DA526FEBA}"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D0D2-757D-468A-9C8D-A5302A4A92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A446228-CA10-459B-AE14-792DA526FEBA}"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D0D2-757D-468A-9C8D-A5302A4A92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A446228-CA10-459B-AE14-792DA526FEBA}" type="datetimeFigureOut">
              <a:rPr lang="en-US" smtClean="0"/>
              <a:t>9/13/2017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0FBD0D2-757D-468A-9C8D-A5302A4A928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A446228-CA10-459B-AE14-792DA526FEBA}" type="datetimeFigureOut">
              <a:rPr lang="en-US" smtClean="0"/>
              <a:t>9/13/2017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FBD0D2-757D-468A-9C8D-A5302A4A92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a:bodyPr>
          <a:lstStyle/>
          <a:p>
            <a:r>
              <a:rPr lang="en-US" b="1" dirty="0" smtClean="0"/>
              <a:t/>
            </a:r>
            <a:br>
              <a:rPr lang="en-US" b="1" dirty="0" smtClean="0"/>
            </a:br>
            <a:r>
              <a:rPr lang="en-US" dirty="0"/>
              <a:t/>
            </a:r>
            <a:br>
              <a:rPr lang="en-US" dirty="0"/>
            </a:br>
            <a:r>
              <a:rPr lang="en-US" dirty="0" smtClean="0"/>
              <a:t/>
            </a:r>
            <a:br>
              <a:rPr lang="en-US" dirty="0" smtClean="0"/>
            </a:br>
            <a:r>
              <a:rPr lang="en-US" b="1" dirty="0" err="1" smtClean="0"/>
              <a:t>Nondepository</a:t>
            </a:r>
            <a:r>
              <a:rPr lang="en-US" b="1" dirty="0" smtClean="0"/>
              <a:t> Institutions</a:t>
            </a:r>
            <a:br>
              <a:rPr lang="en-US" b="1" dirty="0" smtClean="0"/>
            </a:br>
            <a:r>
              <a:rPr lang="en-US" b="1" dirty="0" smtClean="0"/>
              <a:t>Module 1.2</a:t>
            </a:r>
            <a:r>
              <a:rPr lang="en-US" dirty="0"/>
              <a:t/>
            </a:r>
            <a:br>
              <a:rPr lang="en-US" dirty="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5874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lstStyle/>
          <a:p>
            <a:r>
              <a:rPr lang="en-US" dirty="0" smtClean="0"/>
              <a:t>3.Defined Contribution Plan are </a:t>
            </a:r>
            <a:r>
              <a:rPr lang="en-US" dirty="0"/>
              <a:t>replacing defined benefit plans. Here both employer and employee contribute to an employees retirement investment account </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1296995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b="1" i="1" dirty="0" smtClean="0"/>
              <a:t>4.Securities </a:t>
            </a:r>
            <a:r>
              <a:rPr lang="en-US" b="1" i="1" dirty="0"/>
              <a:t>Firms</a:t>
            </a:r>
            <a:r>
              <a:rPr lang="en-US" dirty="0"/>
              <a:t/>
            </a:r>
            <a:br>
              <a:rPr lang="en-US" dirty="0"/>
            </a:br>
            <a:r>
              <a:rPr lang="en-US" dirty="0"/>
              <a:t>This a broad class of firms further broken down into brokers, investment banks, and mutual funds. Brokers provide accounting services and access to secondary markets in trading securities for their client</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1035818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lstStyle/>
          <a:p>
            <a:r>
              <a:rPr lang="en-US" dirty="0"/>
              <a:t>Mutual funds are investment strategies that allow you to pool your money together with other investors to purchase a collection of stocks, bonds, or other securities that might be difficult to recreate on your own</a:t>
            </a:r>
            <a:r>
              <a:rPr lang="en-US" dirty="0" smtClean="0"/>
              <a:t>.</a:t>
            </a:r>
          </a:p>
          <a:p>
            <a:endParaRPr lang="en-US" dirty="0"/>
          </a:p>
          <a:p>
            <a:r>
              <a:rPr lang="en-US" dirty="0" smtClean="0"/>
              <a:t> </a:t>
            </a:r>
            <a:r>
              <a:rPr lang="en-US" dirty="0"/>
              <a:t>This is often referred to as a portfolio.</a:t>
            </a:r>
          </a:p>
        </p:txBody>
      </p:sp>
      <p:sp>
        <p:nvSpPr>
          <p:cNvPr id="3" name="Title 2"/>
          <p:cNvSpPr>
            <a:spLocks noGrp="1"/>
          </p:cNvSpPr>
          <p:nvPr>
            <p:ph type="title"/>
          </p:nvPr>
        </p:nvSpPr>
        <p:spPr/>
        <p:txBody>
          <a:bodyPr/>
          <a:lstStyle/>
          <a:p>
            <a:r>
              <a:rPr lang="en-US" dirty="0" smtClean="0"/>
              <a:t>Mutual Funds </a:t>
            </a:r>
            <a:endParaRPr lang="en-US" dirty="0"/>
          </a:p>
        </p:txBody>
      </p:sp>
      <p:pic>
        <p:nvPicPr>
          <p:cNvPr id="4" name="Picture 3"/>
          <p:cNvPicPr>
            <a:picLocks noChangeAspect="1"/>
          </p:cNvPicPr>
          <p:nvPr/>
        </p:nvPicPr>
        <p:blipFill>
          <a:blip r:embed="rId2"/>
          <a:stretch>
            <a:fillRect/>
          </a:stretch>
        </p:blipFill>
        <p:spPr>
          <a:xfrm>
            <a:off x="1219200" y="4495800"/>
            <a:ext cx="6858000" cy="2286000"/>
          </a:xfrm>
          <a:prstGeom prst="rect">
            <a:avLst/>
          </a:prstGeom>
        </p:spPr>
      </p:pic>
    </p:spTree>
    <p:extLst>
      <p:ext uri="{BB962C8B-B14F-4D97-AF65-F5344CB8AC3E}">
        <p14:creationId xmlns:p14="http://schemas.microsoft.com/office/powerpoint/2010/main" val="3982333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b="1" i="1" dirty="0"/>
              <a:t>Finance Companies</a:t>
            </a:r>
            <a:r>
              <a:rPr lang="en-US" dirty="0"/>
              <a:t/>
            </a:r>
            <a:br>
              <a:rPr lang="en-US" dirty="0"/>
            </a:br>
            <a:r>
              <a:rPr lang="en-US" dirty="0"/>
              <a:t>Finance Companies perform many of the same lending functions as banks, but they do not accept deposits. Instead they raise money direct from financial markets through commercial papers and the secondary loan </a:t>
            </a:r>
            <a:r>
              <a:rPr lang="en-US" dirty="0" smtClean="0"/>
              <a:t>market</a:t>
            </a:r>
            <a:endParaRPr lang="en-US" dirty="0"/>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999263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sz="3600" b="1" i="1" dirty="0" smtClean="0"/>
              <a:t>5.Government-Sponsored </a:t>
            </a:r>
            <a:r>
              <a:rPr lang="en-US" sz="3600" b="1" i="1" dirty="0"/>
              <a:t>Enterprises</a:t>
            </a:r>
            <a:r>
              <a:rPr lang="en-US" sz="3600" dirty="0"/>
              <a:t/>
            </a:r>
            <a:br>
              <a:rPr lang="en-US" sz="3600" dirty="0"/>
            </a:br>
            <a:r>
              <a:rPr lang="en-US" sz="3600" dirty="0"/>
              <a:t>These firms are created by Congress to ensure liquidity in various lending markets, including mortgages and student loans. GSEs issue short-term debt, sell bonds back by longer term debt, and buy or guarantee loans in the secondary market</a:t>
            </a:r>
            <a:r>
              <a:rPr lang="en-US" dirty="0"/>
              <a:t>. </a:t>
            </a:r>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62507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a:t>Banks must focus on raising capital, improving their ratios, , increasing profits, making cost reductions while rebuilding profits and restoring client trust.  All the while competition in the industry remains fierce.</a:t>
            </a:r>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4109450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smtClean="0"/>
              <a:t>BANKING INDUSTRY</a:t>
            </a:r>
            <a:br>
              <a:rPr lang="en-US" dirty="0" smtClean="0"/>
            </a:br>
            <a:r>
              <a:rPr lang="en-US" dirty="0" smtClean="0"/>
              <a:t>Banks </a:t>
            </a:r>
            <a:r>
              <a:rPr lang="en-US" dirty="0"/>
              <a:t>today are still recovering from the recent economic turmoil. Bankers face a host of challenges as they seek to improve the industry's health and foster long-term stable growth. </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1598240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a:t>All the while competition in the industry remains fierce. Effective enterprise data capture solutions, resolving slow customer responsiveness, risk and fraud prevention challenges can improve the banks' </a:t>
            </a:r>
            <a:r>
              <a:rPr lang="en-US" dirty="0" err="1"/>
              <a:t>competitve</a:t>
            </a:r>
            <a:r>
              <a:rPr lang="en-US" dirty="0"/>
              <a:t> edge. </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2442144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a:t>Banks must determine their areas of specialization and focus their efforts on those markets, products and distribution channels they can manage efficiently, utilizing the appropriate technology to deliver sustainable business gain.</a:t>
            </a:r>
            <a:br>
              <a:rPr lang="en-US" dirty="0"/>
            </a:br>
            <a:endParaRPr lang="en-US" dirty="0"/>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2759919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a:t>At the same time they need to be responsive to the changing market conditions and future banking environment, and get ready for the increasing demands of customers for convenient banking, anywhere at any time, as well as an improved branch experience.</a:t>
            </a:r>
            <a:br>
              <a:rPr lang="en-US" dirty="0"/>
            </a:br>
            <a:endParaRPr lang="en-US" dirty="0"/>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869993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err="1"/>
              <a:t>Nondepository</a:t>
            </a:r>
            <a:r>
              <a:rPr lang="en-US" dirty="0"/>
              <a:t> institutions perform many of the five basic functions of financial intermediaries. Because they do not accept deposits, they are less central to the payment system than banks and they are not quite as heavily regulated as bank</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215379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dirty="0"/>
              <a:t>The challenges of recovery presents many opportunities that executives should seize; banks must begin a transformation today to make sure they are fit, focused and ready to face any challenges standing between them and continued success.</a:t>
            </a:r>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190833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sz="3100" dirty="0"/>
              <a:t>Banks face many challenges, but the</a:t>
            </a:r>
            <a:r>
              <a:rPr lang="en-US" sz="3100" b="1" dirty="0"/>
              <a:t> key business drivers are</a:t>
            </a:r>
            <a:r>
              <a:rPr lang="en-US" sz="3100" dirty="0"/>
              <a:t>:</a:t>
            </a:r>
            <a:br>
              <a:rPr lang="en-US" sz="3100" dirty="0"/>
            </a:br>
            <a:r>
              <a:rPr lang="en-US" sz="3100" dirty="0" smtClean="0"/>
              <a:t>1.Convergence </a:t>
            </a:r>
            <a:r>
              <a:rPr lang="en-US" sz="3100" dirty="0"/>
              <a:t>and consolidation in the market</a:t>
            </a:r>
            <a:br>
              <a:rPr lang="en-US" sz="3100" dirty="0"/>
            </a:br>
            <a:r>
              <a:rPr lang="en-US" sz="3100" dirty="0" smtClean="0"/>
              <a:t>2.Globalization</a:t>
            </a:r>
            <a:r>
              <a:rPr lang="en-US" sz="3100" dirty="0"/>
              <a:t>, in particular the battle for footholds in emerging markets</a:t>
            </a:r>
            <a:br>
              <a:rPr lang="en-US" sz="3100" dirty="0"/>
            </a:br>
            <a:r>
              <a:rPr lang="en-US" sz="3100" dirty="0" smtClean="0"/>
              <a:t>3.Competition </a:t>
            </a:r>
            <a:r>
              <a:rPr lang="en-US" sz="3100" dirty="0"/>
              <a:t>from new entrants demanding agility</a:t>
            </a:r>
            <a:br>
              <a:rPr lang="en-US" sz="3100" dirty="0"/>
            </a:br>
            <a:r>
              <a:rPr lang="en-US" sz="3100" dirty="0" smtClean="0"/>
              <a:t>4.Erosion </a:t>
            </a:r>
            <a:r>
              <a:rPr lang="en-US" sz="3100" dirty="0"/>
              <a:t>of margins</a:t>
            </a:r>
            <a:br>
              <a:rPr lang="en-US" sz="3100" dirty="0"/>
            </a:br>
            <a:r>
              <a:rPr lang="en-US" sz="3100" dirty="0" smtClean="0"/>
              <a:t>5.Ensuring </a:t>
            </a:r>
            <a:r>
              <a:rPr lang="en-US" sz="3100" dirty="0"/>
              <a:t>effective risk management</a:t>
            </a:r>
            <a:br>
              <a:rPr lang="en-US" sz="3100" dirty="0"/>
            </a:br>
            <a:r>
              <a:rPr lang="en-US" sz="3100" dirty="0" smtClean="0"/>
              <a:t>6.Utilising </a:t>
            </a:r>
            <a:r>
              <a:rPr lang="en-US" sz="3100" dirty="0"/>
              <a:t>technology as a key enabler for differentiation</a:t>
            </a:r>
            <a:r>
              <a:rPr lang="en-US" dirty="0"/>
              <a:t/>
            </a:r>
            <a:br>
              <a:rPr lang="en-US" dirty="0"/>
            </a:br>
            <a:endParaRPr lang="en-US" dirty="0"/>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694729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advantage and </a:t>
            </a:r>
            <a:r>
              <a:rPr lang="en-US" dirty="0" smtClean="0"/>
              <a:t>disadvantage </a:t>
            </a:r>
            <a:r>
              <a:rPr lang="en-US" dirty="0" smtClean="0"/>
              <a:t>of ASEAN Integration in the  Phil, banking System</a:t>
            </a:r>
          </a:p>
          <a:p>
            <a:endParaRPr lang="en-US" dirty="0"/>
          </a:p>
          <a:p>
            <a:r>
              <a:rPr lang="en-US" dirty="0" smtClean="0"/>
              <a:t>Minimum of 2 pages   </a:t>
            </a:r>
          </a:p>
          <a:p>
            <a:endParaRPr lang="en-US" dirty="0"/>
          </a:p>
          <a:p>
            <a:r>
              <a:rPr lang="en-US" dirty="0" smtClean="0"/>
              <a:t>Arial</a:t>
            </a:r>
          </a:p>
          <a:p>
            <a:endParaRPr lang="en-US" dirty="0"/>
          </a:p>
          <a:p>
            <a:r>
              <a:rPr lang="en-US" dirty="0" smtClean="0"/>
              <a:t>Double space</a:t>
            </a:r>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ASSIGNMENT NO. </a:t>
            </a:r>
            <a:r>
              <a:rPr lang="en-US" dirty="0" smtClean="0"/>
              <a:t>2</a:t>
            </a:r>
            <a:endParaRPr lang="en-US" dirty="0"/>
          </a:p>
        </p:txBody>
      </p:sp>
    </p:spTree>
    <p:extLst>
      <p:ext uri="{BB962C8B-B14F-4D97-AF65-F5344CB8AC3E}">
        <p14:creationId xmlns:p14="http://schemas.microsoft.com/office/powerpoint/2010/main" val="16132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24078" indent="-514350">
              <a:buFont typeface="+mj-lt"/>
              <a:buAutoNum type="arabicPeriod"/>
            </a:pPr>
            <a:r>
              <a:rPr lang="en-US" dirty="0" smtClean="0"/>
              <a:t>INSURANCE COMPANIES</a:t>
            </a:r>
          </a:p>
          <a:p>
            <a:pPr marL="624078" indent="-514350">
              <a:buFont typeface="+mj-lt"/>
              <a:buAutoNum type="arabicPeriod"/>
            </a:pPr>
            <a:r>
              <a:rPr lang="en-US" dirty="0" smtClean="0"/>
              <a:t>PENSION FUNDS</a:t>
            </a:r>
          </a:p>
          <a:p>
            <a:pPr marL="624078" indent="-514350">
              <a:buFont typeface="+mj-lt"/>
              <a:buAutoNum type="arabicPeriod"/>
            </a:pPr>
            <a:r>
              <a:rPr lang="en-US" dirty="0" smtClean="0"/>
              <a:t>DEFINED BENEFIT PLANS</a:t>
            </a:r>
          </a:p>
          <a:p>
            <a:pPr marL="624078" indent="-514350">
              <a:buFont typeface="+mj-lt"/>
              <a:buAutoNum type="arabicPeriod"/>
            </a:pPr>
            <a:r>
              <a:rPr lang="en-US" dirty="0" smtClean="0"/>
              <a:t>SECURITY FIRMS</a:t>
            </a:r>
          </a:p>
          <a:p>
            <a:pPr marL="624078" indent="-514350">
              <a:buFont typeface="+mj-lt"/>
              <a:buAutoNum type="arabicPeriod"/>
            </a:pPr>
            <a:r>
              <a:rPr lang="en-US" dirty="0" smtClean="0"/>
              <a:t>GOV’T SPONSORED</a:t>
            </a:r>
            <a:endParaRPr lang="en-US" dirty="0"/>
          </a:p>
        </p:txBody>
      </p:sp>
      <p:sp>
        <p:nvSpPr>
          <p:cNvPr id="2" name="Title 1"/>
          <p:cNvSpPr>
            <a:spLocks noGrp="1"/>
          </p:cNvSpPr>
          <p:nvPr>
            <p:ph type="title"/>
          </p:nvPr>
        </p:nvSpPr>
        <p:spPr/>
        <p:txBody>
          <a:bodyPr/>
          <a:lstStyle/>
          <a:p>
            <a:r>
              <a:rPr lang="en-US" dirty="0" smtClean="0"/>
              <a:t>NON DEPOSITORY </a:t>
            </a:r>
            <a:r>
              <a:rPr lang="en-US" dirty="0" err="1" smtClean="0"/>
              <a:t>INsT.</a:t>
            </a:r>
            <a:endParaRPr lang="en-US" dirty="0"/>
          </a:p>
        </p:txBody>
      </p:sp>
    </p:spTree>
    <p:extLst>
      <p:ext uri="{BB962C8B-B14F-4D97-AF65-F5344CB8AC3E}">
        <p14:creationId xmlns:p14="http://schemas.microsoft.com/office/powerpoint/2010/main" val="2228253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normAutofit fontScale="90000"/>
          </a:bodyPr>
          <a:lstStyle/>
          <a:p>
            <a:r>
              <a:rPr lang="en-US" b="1" i="1" dirty="0" smtClean="0"/>
              <a:t>1.</a:t>
            </a:r>
            <a:r>
              <a:rPr lang="en-US" dirty="0" smtClean="0"/>
              <a:t>Insurance </a:t>
            </a:r>
            <a:r>
              <a:rPr lang="en-US" dirty="0"/>
              <a:t>companies "accept premiums from policyholders in exchange for the promise of compensation if certain </a:t>
            </a:r>
            <a:r>
              <a:rPr lang="en-US" dirty="0" smtClean="0"/>
              <a:t>adverse</a:t>
            </a:r>
            <a:r>
              <a:rPr lang="en-US" dirty="0"/>
              <a:t>] events occur." </a:t>
            </a:r>
            <a:r>
              <a:rPr lang="en-US" dirty="0" smtClean="0"/>
              <a:t> </a:t>
            </a:r>
            <a:r>
              <a:rPr lang="en-US" dirty="0"/>
              <a:t>In other words, insurance companies are paid to assume risk</a:t>
            </a:r>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1737128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surance Options And Plans For Indian Working Wome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315368"/>
            <a:ext cx="5638800" cy="3475831"/>
          </a:xfrm>
        </p:spPr>
      </p:pic>
      <p:sp>
        <p:nvSpPr>
          <p:cNvPr id="3" name="Title 2"/>
          <p:cNvSpPr>
            <a:spLocks noGrp="1"/>
          </p:cNvSpPr>
          <p:nvPr>
            <p:ph type="title"/>
          </p:nvPr>
        </p:nvSpPr>
        <p:spPr/>
        <p:txBody>
          <a:bodyPr/>
          <a:lstStyle/>
          <a:p>
            <a:r>
              <a:rPr lang="en-US" dirty="0" smtClean="0"/>
              <a:t>INSURANCE</a:t>
            </a:r>
            <a:endParaRPr lang="en-US" dirty="0"/>
          </a:p>
        </p:txBody>
      </p:sp>
    </p:spTree>
    <p:extLst>
      <p:ext uri="{BB962C8B-B14F-4D97-AF65-F5344CB8AC3E}">
        <p14:creationId xmlns:p14="http://schemas.microsoft.com/office/powerpoint/2010/main" val="1070512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7772400" cy="5638800"/>
          </a:xfrm>
        </p:spPr>
        <p:txBody>
          <a:bodyPr/>
          <a:lstStyle/>
          <a:p>
            <a:r>
              <a:rPr lang="en-US" b="1" dirty="0"/>
              <a:t>Property and casualty insurance</a:t>
            </a:r>
            <a:r>
              <a:rPr lang="en-US" dirty="0"/>
              <a:t> includes homeowners, fire, and auto insurance. </a:t>
            </a:r>
            <a:r>
              <a:rPr lang="en-US" b="1" dirty="0"/>
              <a:t>Life insurance</a:t>
            </a:r>
            <a:r>
              <a:rPr lang="en-US" dirty="0"/>
              <a:t> provides death benefit policies </a:t>
            </a:r>
          </a:p>
        </p:txBody>
      </p:sp>
      <p:sp>
        <p:nvSpPr>
          <p:cNvPr id="4" name="Subtitle 3"/>
          <p:cNvSpPr>
            <a:spLocks noGrp="1"/>
          </p:cNvSpPr>
          <p:nvPr>
            <p:ph type="subTitle" idx="1"/>
          </p:nvPr>
        </p:nvSpPr>
        <p:spPr/>
        <p:txBody>
          <a:bodyPr/>
          <a:lstStyle/>
          <a:p>
            <a:endParaRPr lang="en-US"/>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20714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6248400"/>
          </a:xfrm>
        </p:spPr>
        <p:txBody>
          <a:bodyPr>
            <a:normAutofit fontScale="90000"/>
          </a:bodyPr>
          <a:lstStyle/>
          <a:p>
            <a:r>
              <a:rPr lang="en-US" b="1" i="1" dirty="0" smtClean="0"/>
              <a:t/>
            </a:r>
            <a:br>
              <a:rPr lang="en-US" b="1" i="1" dirty="0" smtClean="0"/>
            </a:br>
            <a:r>
              <a:rPr lang="en-US" i="1" dirty="0"/>
              <a:t/>
            </a:r>
            <a:br>
              <a:rPr lang="en-US" i="1" dirty="0"/>
            </a:br>
            <a:r>
              <a:rPr lang="en-US" i="1" dirty="0" smtClean="0"/>
              <a:t>2.</a:t>
            </a:r>
            <a:r>
              <a:rPr lang="en-US" b="1" i="1" dirty="0" smtClean="0"/>
              <a:t>Pension </a:t>
            </a:r>
            <a:r>
              <a:rPr lang="en-US" b="1" i="1" dirty="0"/>
              <a:t>Funds</a:t>
            </a:r>
            <a:r>
              <a:rPr lang="en-US" dirty="0"/>
              <a:t/>
            </a:r>
            <a:br>
              <a:rPr lang="en-US" dirty="0"/>
            </a:br>
            <a:r>
              <a:rPr lang="en-US" dirty="0"/>
              <a:t>Pension funds may be privately-sponsored or government-sponsored, but in either case they provide retirement income in return for contributions from employees and employers during their working years. </a:t>
            </a:r>
            <a:r>
              <a:rPr lang="en-US" dirty="0" smtClean="0"/>
              <a:t>.</a:t>
            </a:r>
            <a:endParaRPr lang="en-US" dirty="0"/>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3879840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slows Hierarchy and Employee Benefits | Flickr - Photo Shar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5032" y="1481138"/>
            <a:ext cx="5813935" cy="4525962"/>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386138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20496"/>
            <a:ext cx="7772400" cy="5638800"/>
          </a:xfrm>
        </p:spPr>
        <p:txBody>
          <a:bodyPr>
            <a:normAutofit fontScale="90000"/>
          </a:bodyPr>
          <a:lstStyle/>
          <a:p>
            <a:r>
              <a:rPr lang="en-US" b="1" dirty="0" smtClean="0"/>
              <a:t>3.Defined-benefit </a:t>
            </a:r>
            <a:r>
              <a:rPr lang="en-US" b="1" dirty="0"/>
              <a:t>plans</a:t>
            </a:r>
            <a:r>
              <a:rPr lang="en-US" dirty="0"/>
              <a:t> are sponsored by an employers and guarantee benefit payments in retirement based on years of service and final salary. Typically a worker must be at an employer for a long time to be full </a:t>
            </a:r>
            <a:r>
              <a:rPr lang="en-US" b="1" dirty="0"/>
              <a:t>vested</a:t>
            </a:r>
            <a:r>
              <a:rPr lang="en-US" dirty="0"/>
              <a:t>, i.e. qualify for large benefits</a:t>
            </a:r>
          </a:p>
        </p:txBody>
      </p:sp>
      <p:sp>
        <p:nvSpPr>
          <p:cNvPr id="5" name="Subtitle 3"/>
          <p:cNvSpPr txBox="1">
            <a:spLocks/>
          </p:cNvSpPr>
          <p:nvPr/>
        </p:nvSpPr>
        <p:spPr>
          <a:xfrm>
            <a:off x="762000" y="6019800"/>
            <a:ext cx="6400800" cy="533400"/>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mtClean="0"/>
              <a:t>ENTREM1                 FINANCIAL INSTITITUTION</a:t>
            </a:r>
            <a:endParaRPr lang="en-US" dirty="0"/>
          </a:p>
        </p:txBody>
      </p:sp>
    </p:spTree>
    <p:extLst>
      <p:ext uri="{BB962C8B-B14F-4D97-AF65-F5344CB8AC3E}">
        <p14:creationId xmlns:p14="http://schemas.microsoft.com/office/powerpoint/2010/main" val="456493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353</TotalTime>
  <Words>430</Words>
  <Application>Microsoft Office PowerPoint</Application>
  <PresentationFormat>On-screen Show (4:3)</PresentationFormat>
  <Paragraphs>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   Nondepository Institutions Module 1.2 </vt:lpstr>
      <vt:lpstr>Nondepository institutions perform many of the five basic functions of financial intermediaries. Because they do not accept deposits, they are less central to the payment system than banks and they are not quite as heavily regulated as bank</vt:lpstr>
      <vt:lpstr>NON DEPOSITORY INsT.</vt:lpstr>
      <vt:lpstr>1.Insurance companies "accept premiums from policyholders in exchange for the promise of compensation if certain adverse] events occur."  In other words, insurance companies are paid to assume risk</vt:lpstr>
      <vt:lpstr>INSURANCE</vt:lpstr>
      <vt:lpstr>Property and casualty insurance includes homeowners, fire, and auto insurance. Life insurance provides death benefit policies </vt:lpstr>
      <vt:lpstr>  2.Pension Funds Pension funds may be privately-sponsored or government-sponsored, but in either case they provide retirement income in return for contributions from employees and employers during their working years. .</vt:lpstr>
      <vt:lpstr>PowerPoint Presentation</vt:lpstr>
      <vt:lpstr>3.Defined-benefit plans are sponsored by an employers and guarantee benefit payments in retirement based on years of service and final salary. Typically a worker must be at an employer for a long time to be full vested, i.e. qualify for large benefits</vt:lpstr>
      <vt:lpstr>3.Defined Contribution Plan are replacing defined benefit plans. Here both employer and employee contribute to an employees retirement investment account </vt:lpstr>
      <vt:lpstr>4.Securities Firms This a broad class of firms further broken down into brokers, investment banks, and mutual funds. Brokers provide accounting services and access to secondary markets in trading securities for their client</vt:lpstr>
      <vt:lpstr>Mutual Funds </vt:lpstr>
      <vt:lpstr>Finance Companies Finance Companies perform many of the same lending functions as banks, but they do not accept deposits. Instead they raise money direct from financial markets through commercial papers and the secondary loan market</vt:lpstr>
      <vt:lpstr>5.Government-Sponsored Enterprises These firms are created by Congress to ensure liquidity in various lending markets, including mortgages and student loans. GSEs issue short-term debt, sell bonds back by longer term debt, and buy or guarantee loans in the secondary market. </vt:lpstr>
      <vt:lpstr>Banks must focus on raising capital, improving their ratios, , increasing profits, making cost reductions while rebuilding profits and restoring client trust.  All the while competition in the industry remains fierce.</vt:lpstr>
      <vt:lpstr>BANKING INDUSTRY Banks today are still recovering from the recent economic turmoil. Bankers face a host of challenges as they seek to improve the industry's health and foster long-term stable growth. </vt:lpstr>
      <vt:lpstr>All the while competition in the industry remains fierce. Effective enterprise data capture solutions, resolving slow customer responsiveness, risk and fraud prevention challenges can improve the banks' competitve edge. </vt:lpstr>
      <vt:lpstr>Banks must determine their areas of specialization and focus their efforts on those markets, products and distribution channels they can manage efficiently, utilizing the appropriate technology to deliver sustainable business gain. </vt:lpstr>
      <vt:lpstr>At the same time they need to be responsive to the changing market conditions and future banking environment, and get ready for the increasing demands of customers for convenient banking, anywhere at any time, as well as an improved branch experience. </vt:lpstr>
      <vt:lpstr>The challenges of recovery presents many opportunities that executives should seize; banks must begin a transformation today to make sure they are fit, focused and ready to face any challenges standing between them and continued success.</vt:lpstr>
      <vt:lpstr>Banks face many challenges, but the key business drivers are: 1.Convergence and consolidation in the market 2.Globalization, in particular the battle for footholds in emerging markets 3.Competition from new entrants demanding agility 4.Erosion of margins 5.Ensuring effective risk management 6.Utilising technology as a key enabler for differentiation </vt:lpstr>
      <vt:lpstr>ASSIGNMENT NO.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Nondepository Institutions Module 1.2</dc:title>
  <dc:creator>Castro, Henry Jake D.V.</dc:creator>
  <cp:lastModifiedBy>Castro, Henry Jake D.V.</cp:lastModifiedBy>
  <cp:revision>18</cp:revision>
  <dcterms:created xsi:type="dcterms:W3CDTF">2015-09-03T06:42:40Z</dcterms:created>
  <dcterms:modified xsi:type="dcterms:W3CDTF">2017-09-13T05:03:41Z</dcterms:modified>
</cp:coreProperties>
</file>