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1" r:id="rId4"/>
    <p:sldId id="260" r:id="rId5"/>
    <p:sldId id="259" r:id="rId6"/>
    <p:sldId id="261" r:id="rId7"/>
    <p:sldId id="264" r:id="rId8"/>
    <p:sldId id="267" r:id="rId9"/>
    <p:sldId id="262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917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54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704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571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0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99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7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821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7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93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85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C632-4F46-42C7-BD87-2A65E9829548}" type="datetimeFigureOut">
              <a:rPr lang="en-PH" smtClean="0"/>
              <a:t>9/13/2017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3CC4-9DB9-4192-B876-1A1613FC6C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2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Banking TERMS </a:t>
            </a:r>
            <a:endParaRPr lang="en-US" dirty="0"/>
          </a:p>
        </p:txBody>
      </p:sp>
      <p:pic>
        <p:nvPicPr>
          <p:cNvPr id="4" name="Content Placeholder 3" descr="Where is the Indian Banking Industry Headed to?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5272"/>
            <a:ext cx="4351338" cy="4351338"/>
          </a:xfrm>
        </p:spPr>
      </p:pic>
      <p:pic>
        <p:nvPicPr>
          <p:cNvPr id="5" name="Picture 4" descr="HighSchoolPersonalFinance - Banking Basic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76" y="1828799"/>
            <a:ext cx="3980329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/>
          </a:bodyPr>
          <a:lstStyle/>
          <a:p>
            <a:pPr fontAlgn="base"/>
            <a:r>
              <a:rPr lang="en-US" sz="3200" b="1" u="sng" dirty="0" smtClean="0"/>
              <a:t>EBITDA</a:t>
            </a:r>
            <a:r>
              <a:rPr lang="en-US" sz="3200" dirty="0" smtClean="0"/>
              <a:t> factors in other expenses, like taxes and interest. EBITDA allows analysts to generate useful comparisons between companies, and to project long-term profitability and the ability to pay off future financing.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454400"/>
            <a:ext cx="7378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2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/>
          </a:bodyPr>
          <a:lstStyle/>
          <a:p>
            <a:pPr fontAlgn="base"/>
            <a:r>
              <a:rPr lang="en-US" sz="3200" b="1" u="sng" dirty="0" smtClean="0"/>
              <a:t>AMLAC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The </a:t>
            </a:r>
            <a:r>
              <a:rPr lang="en-US" sz="3200" b="1" dirty="0"/>
              <a:t>Anti-Money Laundering Council</a:t>
            </a:r>
            <a:r>
              <a:rPr lang="en-US" sz="3200" dirty="0"/>
              <a:t> is an executive council mandated to protect and preserve the </a:t>
            </a:r>
            <a:r>
              <a:rPr lang="en-US" sz="3200" b="1" u="sng" dirty="0"/>
              <a:t>integrity and confidentiality of bank accounts </a:t>
            </a:r>
            <a:r>
              <a:rPr lang="en-US" sz="3200" dirty="0"/>
              <a:t>and to ensure that </a:t>
            </a:r>
            <a:r>
              <a:rPr lang="en-US" sz="3200" dirty="0" smtClean="0"/>
              <a:t>the </a:t>
            </a:r>
            <a:r>
              <a:rPr lang="en-US" sz="3200" dirty="0" err="1" smtClean="0"/>
              <a:t>Phils</a:t>
            </a:r>
            <a:r>
              <a:rPr lang="en-US" sz="3200" dirty="0" smtClean="0"/>
              <a:t>.</a:t>
            </a:r>
            <a:r>
              <a:rPr lang="en-US" sz="3200" dirty="0"/>
              <a:t> shall not be used as </a:t>
            </a:r>
            <a:r>
              <a:rPr lang="en-US" sz="3200" dirty="0" smtClean="0"/>
              <a:t>a Money Laundering</a:t>
            </a:r>
            <a:r>
              <a:rPr lang="en-US" sz="3200" dirty="0"/>
              <a:t> site for the proceeds of any unlawful activity.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5005324"/>
            <a:ext cx="7315200" cy="185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5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751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BANKING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 </a:t>
            </a:r>
            <a:r>
              <a:rPr lang="en-US" b="1" dirty="0"/>
              <a:t>bank</a:t>
            </a:r>
            <a:r>
              <a:rPr lang="en-US" dirty="0"/>
              <a:t> in a country is the </a:t>
            </a:r>
            <a:r>
              <a:rPr lang="en-US" b="1" dirty="0"/>
              <a:t>central bank</a:t>
            </a:r>
            <a:r>
              <a:rPr lang="en-US" dirty="0"/>
              <a:t>. It stands at the top of all other </a:t>
            </a:r>
            <a:r>
              <a:rPr lang="en-US" b="1" dirty="0"/>
              <a:t>banks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The </a:t>
            </a:r>
            <a:r>
              <a:rPr lang="en-US" dirty="0"/>
              <a:t>main aim of a central bank is to maintain monetary and economic stability of a country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It enjoys the </a:t>
            </a:r>
            <a:r>
              <a:rPr lang="en-US" b="1" dirty="0"/>
              <a:t>monopoly</a:t>
            </a:r>
            <a:r>
              <a:rPr lang="en-US" dirty="0"/>
              <a:t> of </a:t>
            </a:r>
            <a:r>
              <a:rPr lang="en-US" b="1" dirty="0"/>
              <a:t>note issue.</a:t>
            </a:r>
            <a:r>
              <a:rPr lang="en-US" dirty="0"/>
              <a:t> Every country has a </a:t>
            </a:r>
            <a:r>
              <a:rPr lang="en-US" b="1" dirty="0"/>
              <a:t>central bank</a:t>
            </a:r>
            <a:r>
              <a:rPr lang="en-US" dirty="0"/>
              <a:t> of its own with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310102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 fontScale="92500" lnSpcReduction="20000"/>
          </a:bodyPr>
          <a:lstStyle/>
          <a:p>
            <a:r>
              <a:rPr lang="en-PH" sz="3200" b="1" u="sng" dirty="0"/>
              <a:t>Co-signer</a:t>
            </a:r>
            <a:endParaRPr lang="en-PH" sz="3200" u="sng" dirty="0"/>
          </a:p>
          <a:p>
            <a:r>
              <a:rPr lang="en-PH" sz="3200" dirty="0"/>
              <a:t>This refers to someone who agrees to take responsibility for another person’s debt in the event payments aren’t made. Lenders may require </a:t>
            </a:r>
            <a:r>
              <a:rPr lang="en-PH" sz="3200" dirty="0" smtClean="0"/>
              <a:t>a co signer/co maker</a:t>
            </a:r>
            <a:r>
              <a:rPr lang="en-PH" sz="3200" dirty="0"/>
              <a:t> on a loan for a high-risk borrower with poor credit or a scanty credit history. </a:t>
            </a:r>
            <a:endParaRPr lang="en-PH" sz="3200" dirty="0" smtClean="0"/>
          </a:p>
          <a:p>
            <a:endParaRPr lang="en-PH" sz="3200" dirty="0"/>
          </a:p>
          <a:p>
            <a:r>
              <a:rPr lang="en-PH" sz="3200" dirty="0" smtClean="0"/>
              <a:t>Parents </a:t>
            </a:r>
            <a:r>
              <a:rPr lang="en-PH" sz="3200" dirty="0"/>
              <a:t>sometimes co-sign a child’s car or student loans. Such debts are reflected on both co-signers’ credit reports, and a default will affect each one.</a:t>
            </a:r>
          </a:p>
          <a:p>
            <a:endParaRPr lang="en-PH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800600"/>
            <a:ext cx="46799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024731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4749800"/>
          </a:xfrm>
        </p:spPr>
        <p:txBody>
          <a:bodyPr>
            <a:normAutofit/>
          </a:bodyPr>
          <a:lstStyle/>
          <a:p>
            <a:r>
              <a:rPr lang="en-PH" sz="3200" b="1" u="sng" dirty="0"/>
              <a:t>Cash advance</a:t>
            </a:r>
            <a:endParaRPr lang="en-PH" sz="3200" u="sng" dirty="0"/>
          </a:p>
          <a:p>
            <a:r>
              <a:rPr lang="en-PH" sz="3200" dirty="0"/>
              <a:t>Credit card holders get one of these when they receive cash directly from the account, often through an ATM or by using a check issued by the card provider. While an advance can deliver fast cash, it typically comes with a fee of 3% to 5% of the amount, which may be capped at several hundred dollars. </a:t>
            </a:r>
            <a:r>
              <a:rPr lang="en-PH" sz="3200" dirty="0" smtClean="0"/>
              <a:t>It’s </a:t>
            </a:r>
            <a:r>
              <a:rPr lang="en-PH" sz="3200" dirty="0"/>
              <a:t>best to reserve cash advances for emergencies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5" y="292100"/>
            <a:ext cx="4391596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 fontScale="92500" lnSpcReduction="10000"/>
          </a:bodyPr>
          <a:lstStyle/>
          <a:p>
            <a:r>
              <a:rPr lang="en-PH" sz="3200" b="1" u="sng" dirty="0"/>
              <a:t>Overdraft</a:t>
            </a:r>
            <a:endParaRPr lang="en-PH" sz="3200" u="sng" dirty="0"/>
          </a:p>
          <a:p>
            <a:r>
              <a:rPr lang="en-PH" sz="3200" dirty="0"/>
              <a:t>This happens when money is withdrawn from a bank account and more than exhausts the available funds, often resulting in </a:t>
            </a:r>
            <a:r>
              <a:rPr lang="en-PH" sz="3200" dirty="0" smtClean="0"/>
              <a:t>an overdraft fee</a:t>
            </a:r>
            <a:r>
              <a:rPr lang="en-PH" sz="3200" dirty="0"/>
              <a:t> as the financial institution covers the difference. </a:t>
            </a:r>
            <a:endParaRPr lang="en-PH" sz="3200" dirty="0" smtClean="0"/>
          </a:p>
          <a:p>
            <a:endParaRPr lang="en-PH" sz="3200" dirty="0"/>
          </a:p>
          <a:p>
            <a:endParaRPr lang="en-PH" sz="3200" dirty="0" smtClean="0"/>
          </a:p>
          <a:p>
            <a:r>
              <a:rPr lang="en-PH" sz="3200" dirty="0" smtClean="0"/>
              <a:t>These </a:t>
            </a:r>
            <a:r>
              <a:rPr lang="en-PH" sz="3200" dirty="0"/>
              <a:t>often costly charges can be avoided by keeping extra money in the account as a buffer.</a:t>
            </a:r>
          </a:p>
          <a:p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0" y="139700"/>
            <a:ext cx="3200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/>
          </a:bodyPr>
          <a:lstStyle/>
          <a:p>
            <a:r>
              <a:rPr lang="en-PH" sz="3200" b="1" u="sng" dirty="0"/>
              <a:t>Collateral</a:t>
            </a:r>
            <a:endParaRPr lang="en-PH" sz="3200" u="sng" dirty="0"/>
          </a:p>
          <a:p>
            <a:r>
              <a:rPr lang="en-PH" sz="3600" dirty="0"/>
              <a:t>This is typically an asset used to secure a loan. If you fail to make payments on the debt, the lender may be able to seize the property used as collateral, such as a residence financed with a mortgage or a car purchased with an auto </a:t>
            </a:r>
            <a:r>
              <a:rPr lang="en-PH" sz="3600" dirty="0" smtClean="0"/>
              <a:t>loan.IT Server or an Oculus gadget.</a:t>
            </a:r>
            <a:endParaRPr lang="en-PH" sz="3600" dirty="0"/>
          </a:p>
          <a:p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79" y="266544"/>
            <a:ext cx="3156521" cy="17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7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5549900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u="sng" dirty="0" smtClean="0"/>
              <a:t>BANK RUN</a:t>
            </a:r>
          </a:p>
          <a:p>
            <a:r>
              <a:rPr lang="en-US" sz="3800" dirty="0" smtClean="0"/>
              <a:t>A </a:t>
            </a:r>
            <a:r>
              <a:rPr lang="en-US" sz="3800" dirty="0"/>
              <a:t>bank run is a situation that occurs when a large number of bank or other financial institution's customers withdraw </a:t>
            </a:r>
            <a:r>
              <a:rPr lang="en-US" sz="3800" dirty="0" smtClean="0"/>
              <a:t>their deposits</a:t>
            </a:r>
            <a:r>
              <a:rPr lang="en-US" sz="3800" dirty="0"/>
              <a:t> simultaneously due to concerns about the </a:t>
            </a:r>
            <a:r>
              <a:rPr lang="en-US" sz="3800" dirty="0" smtClean="0"/>
              <a:t>bank's solvency. ( RCBC,BPI}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4100" dirty="0" smtClean="0"/>
          </a:p>
          <a:p>
            <a:r>
              <a:rPr lang="en-US" sz="4100" dirty="0" smtClean="0"/>
              <a:t>As to deposits, </a:t>
            </a:r>
            <a:r>
              <a:rPr lang="en-US" sz="4100" dirty="0"/>
              <a:t>people withdraw their funds, the probability </a:t>
            </a:r>
            <a:r>
              <a:rPr lang="en-US" sz="4100" dirty="0" smtClean="0"/>
              <a:t>of default</a:t>
            </a:r>
            <a:r>
              <a:rPr lang="en-US" sz="4100" dirty="0"/>
              <a:t> increases, thereby prompting more people to withdraw their deposits</a:t>
            </a:r>
            <a:br>
              <a:rPr lang="en-US" sz="4100" dirty="0"/>
            </a:br>
            <a:r>
              <a:rPr lang="en-US" sz="4100" dirty="0"/>
              <a:t/>
            </a:r>
            <a:br>
              <a:rPr lang="en-US" sz="4100" dirty="0"/>
            </a:br>
            <a:endParaRPr lang="en-PH" sz="4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499"/>
            <a:ext cx="12192000" cy="16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/>
          </a:bodyPr>
          <a:lstStyle/>
          <a:p>
            <a:r>
              <a:rPr lang="en-PH" sz="3200" u="sng" dirty="0"/>
              <a:t>Escrow</a:t>
            </a:r>
          </a:p>
          <a:p>
            <a:r>
              <a:rPr lang="en-PH" sz="3200" dirty="0"/>
              <a:t>This describes </a:t>
            </a:r>
            <a:r>
              <a:rPr lang="en-PH" sz="3200" b="1" u="sng" dirty="0"/>
              <a:t>money or a financial instrument </a:t>
            </a:r>
            <a:r>
              <a:rPr lang="en-PH" sz="3200" dirty="0"/>
              <a:t>held </a:t>
            </a:r>
            <a:r>
              <a:rPr lang="en-PH" sz="3200" b="1" i="1" u="sng" dirty="0"/>
              <a:t>by a third party </a:t>
            </a:r>
            <a:r>
              <a:rPr lang="en-PH" sz="3200" dirty="0"/>
              <a:t>on behalf of two others engaged in a transaction. The most common example is during the purchase of a home: </a:t>
            </a:r>
            <a:r>
              <a:rPr lang="en-PH" sz="3200" b="1" dirty="0"/>
              <a:t>Escrow is used when a buyer and seller sign a purchase agreement, and the money involved is held in escrow to be delivered when certain conditions are fulfilled. </a:t>
            </a:r>
            <a:endParaRPr lang="en-US" sz="3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3" y="190501"/>
            <a:ext cx="2438397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3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 TERMS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08100"/>
            <a:ext cx="9144000" cy="3949700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 smtClean="0"/>
              <a:t>CEO- favorite financial term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b="1" u="sng" dirty="0" smtClean="0"/>
              <a:t>EBITDA </a:t>
            </a:r>
            <a:r>
              <a:rPr lang="en-US" sz="3200" b="1" u="sng" dirty="0"/>
              <a:t>—</a:t>
            </a:r>
            <a:r>
              <a:rPr lang="en-US" sz="3200" dirty="0"/>
              <a:t> earnings before interest, taxes, depreciation and amortization — is an important standard measure of profitability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3848100"/>
            <a:ext cx="10629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361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Financial Banking TERMS </vt:lpstr>
      <vt:lpstr>FINANCIAL BANKING TERMS</vt:lpstr>
      <vt:lpstr>FINANCIAL TERMS</vt:lpstr>
      <vt:lpstr>FINANCIAL TERMS</vt:lpstr>
      <vt:lpstr>FINANCIAL TERMS</vt:lpstr>
      <vt:lpstr>FINANCIAL TERMS</vt:lpstr>
      <vt:lpstr>FINANCIAL TERMS</vt:lpstr>
      <vt:lpstr>FINANCIAL TERMS</vt:lpstr>
      <vt:lpstr>FINANCIAL TERMS</vt:lpstr>
      <vt:lpstr>FINANCIAL TERMS</vt:lpstr>
      <vt:lpstr>FINANCIAL TERMS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TERMS</dc:title>
  <dc:creator>admin</dc:creator>
  <cp:lastModifiedBy>Castro, Henry Jake D.V.</cp:lastModifiedBy>
  <cp:revision>20</cp:revision>
  <dcterms:created xsi:type="dcterms:W3CDTF">2016-05-03T11:51:40Z</dcterms:created>
  <dcterms:modified xsi:type="dcterms:W3CDTF">2017-09-13T05:12:43Z</dcterms:modified>
</cp:coreProperties>
</file>