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A923-5363-2544-81F9-79097DE17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15421-D562-FE41-A050-284D90602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1B4C-BB27-F540-A4EC-C5AE55F0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153C-814D-514A-A474-BD62C589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2E22-94D6-8B4D-9E76-2B5D9B4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7136-FD12-834A-AAC8-DBFD8AF3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F3866-5129-D34B-8981-35F95852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32C8-BF35-A74C-B5CE-BA879E05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8421-2E79-8E41-A987-BD402BD0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7737-A495-3241-8EFD-2C99FC79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6D318-DD18-AA45-BB37-C7A02CA9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2D4C-4B6D-044A-8E83-0E9960DB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B886-831B-A546-876C-DD57B003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FCD3-9255-D142-8042-1C358819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5E87-8363-C541-8B47-B3EF3EB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72BE-563A-6340-95E6-FCCE349F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55A3-93F8-954E-B609-0FAF0449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673F-0F2B-BB47-BF14-96FC4136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6162-C8F0-9E4A-9AD3-5F23D351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6D35-599D-384C-A8D1-62F1164A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A37E-A6D5-DC44-99D7-09F4EFB5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4FA2-9D6F-4F46-9DCC-4FC2A26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5819-DF75-EA4A-9AF2-0348BA33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D01B-5DA6-BE4A-81FA-B6E19EF5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5645-3547-FC4F-8945-784217F5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785C-081D-AD4E-A0AA-AAFFF2E9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320B-AB1A-A04E-BBC2-C57C2E38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CDC34-5D6D-C14D-8040-051DCC72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22BB-3427-2349-B1CC-DDEFBC9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B6542-DC04-3542-A19E-ABB6AFB5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ED35-555C-564D-98BA-4656F05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3D7-80F5-F840-B0F2-23EACF1D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EF4B-7B98-3A43-8923-5C7E9362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D88F3-7437-3C47-BC0E-2376266B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B11CB-B59D-9D49-8C6A-1A4CF006F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56163-32B2-2044-81B8-5D40843C1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3E70B-E847-C942-B263-C24C83BF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B8A28-7065-E64F-AF7E-F06E4EC7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21CF-D933-BD46-AFFB-97896185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6C24-9D0D-9C47-9215-3B61F59D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06C19-DD83-A74A-A20A-CA4174C6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2955-2A1E-5D4A-9DE9-5585E8AB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02D92-B1C4-6A45-A98E-406A9837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6873-08CC-3E44-980E-9B138AC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96E2-1308-FA47-9F48-C5F69C7E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69A0-6F0E-CD40-9B09-62517019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7C95-C993-DD4F-984F-B4DA2898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4B2F-837D-F44C-B434-D64EC66B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A601-2442-DC46-95E3-245092A9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EE89-CC67-BA4D-8695-EBAC4F0F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50E39-9BBF-6644-B4C8-8F9F71F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584DB-EB9B-9342-B4AB-6C6650CC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444E-FE7D-CE46-B5A0-AC050AE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1C900-E51C-674B-B1FD-1AA49CE0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7F90-F3F2-A542-A002-EDF80752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8691-52E9-8948-B583-D034DA89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597A-277B-3745-B9A5-CAF9F38E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014F7-7B59-164D-B817-8BCF9CBC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E7C8-C457-1444-B367-D1D33CD6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43B2-1CED-5940-AAF4-A49045F65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4072-6292-7F4F-941E-662F7ED9E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8972-076C-7D44-BF5C-601D6D6A46D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B4AC-5BC6-7E47-B4DD-2C1BEBDA2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4978-2A90-7241-A7C4-58FF2018B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09A1-711B-EC40-AB8C-201F0E9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8A41-0320-A248-A9C6-F954CEB5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Supply Chain Peer Education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1C88-D0D2-C348-BF3F-BD577F0A0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CUNY + </a:t>
            </a:r>
            <a:r>
              <a:rPr lang="en-US" dirty="0" err="1"/>
              <a:t>Decenture</a:t>
            </a:r>
            <a:endParaRPr lang="en-US" dirty="0"/>
          </a:p>
          <a:p>
            <a:r>
              <a:rPr lang="en-US" dirty="0"/>
              <a:t>October 15, 2021</a:t>
            </a:r>
          </a:p>
        </p:txBody>
      </p:sp>
    </p:spTree>
    <p:extLst>
      <p:ext uri="{BB962C8B-B14F-4D97-AF65-F5344CB8AC3E}">
        <p14:creationId xmlns:p14="http://schemas.microsoft.com/office/powerpoint/2010/main" val="53573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ails with solid fill">
            <a:extLst>
              <a:ext uri="{FF2B5EF4-FFF2-40B4-BE49-F238E27FC236}">
                <a16:creationId xmlns:a16="http://schemas.microsoft.com/office/drawing/2014/main" id="{8E04BB87-6CE2-3945-8CC9-63484E503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822" y="2134646"/>
            <a:ext cx="2633597" cy="2633597"/>
          </a:xfr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13CB44B9-DC23-DB4F-84D8-62A85A2F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495" y="2301656"/>
            <a:ext cx="2633597" cy="2633597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B79B36F5-2BF6-9748-BB28-1777288A2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1040" y="2301657"/>
            <a:ext cx="2633596" cy="2633596"/>
          </a:xfrm>
          <a:prstGeom prst="rect">
            <a:avLst/>
          </a:prstGeom>
        </p:spPr>
      </p:pic>
      <p:pic>
        <p:nvPicPr>
          <p:cNvPr id="11" name="Graphic 10" descr="Shopping bag with solid fill">
            <a:extLst>
              <a:ext uri="{FF2B5EF4-FFF2-40B4-BE49-F238E27FC236}">
                <a16:creationId xmlns:a16="http://schemas.microsoft.com/office/drawing/2014/main" id="{63267425-9586-244F-8812-75737E658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8548" y="2439443"/>
            <a:ext cx="2283911" cy="228391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E3782A6-7E6C-D440-9A87-4BD4B4A85855}"/>
              </a:ext>
            </a:extLst>
          </p:cNvPr>
          <p:cNvSpPr/>
          <p:nvPr/>
        </p:nvSpPr>
        <p:spPr>
          <a:xfrm>
            <a:off x="2290170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8BDB693-C3F0-7B48-9ED3-5059417AC68E}"/>
              </a:ext>
            </a:extLst>
          </p:cNvPr>
          <p:cNvSpPr/>
          <p:nvPr/>
        </p:nvSpPr>
        <p:spPr>
          <a:xfrm>
            <a:off x="5600690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2D21F00-7971-B14F-BA24-19A50DDB0DA2}"/>
              </a:ext>
            </a:extLst>
          </p:cNvPr>
          <p:cNvSpPr/>
          <p:nvPr/>
        </p:nvSpPr>
        <p:spPr>
          <a:xfrm>
            <a:off x="9080586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AB8DC-D7E9-CA8A-C032-61ACAD46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ails with solid fill">
            <a:extLst>
              <a:ext uri="{FF2B5EF4-FFF2-40B4-BE49-F238E27FC236}">
                <a16:creationId xmlns:a16="http://schemas.microsoft.com/office/drawing/2014/main" id="{8E04BB87-6CE2-3945-8CC9-63484E503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822" y="2134646"/>
            <a:ext cx="2633597" cy="2633597"/>
          </a:xfr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13CB44B9-DC23-DB4F-84D8-62A85A2F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495" y="2301656"/>
            <a:ext cx="2633597" cy="2633597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B79B36F5-2BF6-9748-BB28-1777288A2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1040" y="2301657"/>
            <a:ext cx="2633596" cy="2633596"/>
          </a:xfrm>
          <a:prstGeom prst="rect">
            <a:avLst/>
          </a:prstGeom>
        </p:spPr>
      </p:pic>
      <p:pic>
        <p:nvPicPr>
          <p:cNvPr id="11" name="Graphic 10" descr="Shopping bag with solid fill">
            <a:extLst>
              <a:ext uri="{FF2B5EF4-FFF2-40B4-BE49-F238E27FC236}">
                <a16:creationId xmlns:a16="http://schemas.microsoft.com/office/drawing/2014/main" id="{63267425-9586-244F-8812-75737E658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8548" y="2439443"/>
            <a:ext cx="2283911" cy="228391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E3782A6-7E6C-D440-9A87-4BD4B4A85855}"/>
              </a:ext>
            </a:extLst>
          </p:cNvPr>
          <p:cNvSpPr/>
          <p:nvPr/>
        </p:nvSpPr>
        <p:spPr>
          <a:xfrm>
            <a:off x="2290170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8BDB693-C3F0-7B48-9ED3-5059417AC68E}"/>
              </a:ext>
            </a:extLst>
          </p:cNvPr>
          <p:cNvSpPr/>
          <p:nvPr/>
        </p:nvSpPr>
        <p:spPr>
          <a:xfrm>
            <a:off x="5600690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2D21F00-7971-B14F-BA24-19A50DDB0DA2}"/>
              </a:ext>
            </a:extLst>
          </p:cNvPr>
          <p:cNvSpPr/>
          <p:nvPr/>
        </p:nvSpPr>
        <p:spPr>
          <a:xfrm>
            <a:off x="9080586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5F9A641-7CEB-2248-B920-5774D2FF039B}"/>
              </a:ext>
            </a:extLst>
          </p:cNvPr>
          <p:cNvSpPr/>
          <p:nvPr/>
        </p:nvSpPr>
        <p:spPr>
          <a:xfrm rot="2688087">
            <a:off x="1884379" y="4723354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onnections outline">
            <a:extLst>
              <a:ext uri="{FF2B5EF4-FFF2-40B4-BE49-F238E27FC236}">
                <a16:creationId xmlns:a16="http://schemas.microsoft.com/office/drawing/2014/main" id="{A771FD7B-0058-1C47-95BD-F9EC83CCB1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1685" y="4489754"/>
            <a:ext cx="2633596" cy="263359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9B1EC955-52D9-BF49-BE81-922E6E56BE86}"/>
              </a:ext>
            </a:extLst>
          </p:cNvPr>
          <p:cNvSpPr/>
          <p:nvPr/>
        </p:nvSpPr>
        <p:spPr>
          <a:xfrm rot="19281840">
            <a:off x="6182028" y="4814787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FBE589-1E51-FF45-8550-A79F41CF4D95}"/>
              </a:ext>
            </a:extLst>
          </p:cNvPr>
          <p:cNvSpPr/>
          <p:nvPr/>
        </p:nvSpPr>
        <p:spPr>
          <a:xfrm>
            <a:off x="3592932" y="2134646"/>
            <a:ext cx="176664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A3EC-E184-A07D-3D5F-2F1F5A6F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>
            <a:extLst>
              <a:ext uri="{FF2B5EF4-FFF2-40B4-BE49-F238E27FC236}">
                <a16:creationId xmlns:a16="http://schemas.microsoft.com/office/drawing/2014/main" id="{2E3782A6-7E6C-D440-9A87-4BD4B4A85855}"/>
              </a:ext>
            </a:extLst>
          </p:cNvPr>
          <p:cNvSpPr/>
          <p:nvPr/>
        </p:nvSpPr>
        <p:spPr>
          <a:xfrm>
            <a:off x="2490586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8BDB693-C3F0-7B48-9ED3-5059417AC68E}"/>
              </a:ext>
            </a:extLst>
          </p:cNvPr>
          <p:cNvSpPr/>
          <p:nvPr/>
        </p:nvSpPr>
        <p:spPr>
          <a:xfrm>
            <a:off x="5275014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2D21F00-7971-B14F-BA24-19A50DDB0DA2}"/>
              </a:ext>
            </a:extLst>
          </p:cNvPr>
          <p:cNvSpPr/>
          <p:nvPr/>
        </p:nvSpPr>
        <p:spPr>
          <a:xfrm>
            <a:off x="9068060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FA6DE3C5-EAA0-124E-AF40-849F0987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116" y="2539651"/>
            <a:ext cx="2546571" cy="2546571"/>
          </a:xfrm>
          <a:prstGeom prst="rect">
            <a:avLst/>
          </a:prstGeom>
        </p:spPr>
      </p:pic>
      <p:pic>
        <p:nvPicPr>
          <p:cNvPr id="19" name="Graphic 18" descr="Lecturer with solid fill">
            <a:extLst>
              <a:ext uri="{FF2B5EF4-FFF2-40B4-BE49-F238E27FC236}">
                <a16:creationId xmlns:a16="http://schemas.microsoft.com/office/drawing/2014/main" id="{721A0E12-AD23-E64B-A545-616DEF22A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144" y="2539651"/>
            <a:ext cx="2349745" cy="2349745"/>
          </a:xfrm>
          <a:prstGeom prst="rect">
            <a:avLst/>
          </a:prstGeom>
        </p:spPr>
      </p:pic>
      <p:pic>
        <p:nvPicPr>
          <p:cNvPr id="25" name="Graphic 24" descr="Classroom with solid fill">
            <a:extLst>
              <a:ext uri="{FF2B5EF4-FFF2-40B4-BE49-F238E27FC236}">
                <a16:creationId xmlns:a16="http://schemas.microsoft.com/office/drawing/2014/main" id="{B0DCC07A-5E1E-394A-88E5-37FDFEE53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3740" y="2441238"/>
            <a:ext cx="2546570" cy="2546570"/>
          </a:xfrm>
          <a:prstGeom prst="rect">
            <a:avLst/>
          </a:prstGeom>
        </p:spPr>
      </p:pic>
      <p:pic>
        <p:nvPicPr>
          <p:cNvPr id="27" name="Graphic 26" descr="Diploma roll with solid fill">
            <a:extLst>
              <a:ext uri="{FF2B5EF4-FFF2-40B4-BE49-F238E27FC236}">
                <a16:creationId xmlns:a16="http://schemas.microsoft.com/office/drawing/2014/main" id="{8802DDE5-4866-F44F-87FF-8EAF0A0BE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389" y="2912856"/>
            <a:ext cx="1884611" cy="18846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8CAD16-6AD3-DE23-6275-B5BACD7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>
            <a:extLst>
              <a:ext uri="{FF2B5EF4-FFF2-40B4-BE49-F238E27FC236}">
                <a16:creationId xmlns:a16="http://schemas.microsoft.com/office/drawing/2014/main" id="{2E3782A6-7E6C-D440-9A87-4BD4B4A85855}"/>
              </a:ext>
            </a:extLst>
          </p:cNvPr>
          <p:cNvSpPr/>
          <p:nvPr/>
        </p:nvSpPr>
        <p:spPr>
          <a:xfrm>
            <a:off x="2490586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8BDB693-C3F0-7B48-9ED3-5059417AC68E}"/>
              </a:ext>
            </a:extLst>
          </p:cNvPr>
          <p:cNvSpPr/>
          <p:nvPr/>
        </p:nvSpPr>
        <p:spPr>
          <a:xfrm>
            <a:off x="5275014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2D21F00-7971-B14F-BA24-19A50DDB0DA2}"/>
              </a:ext>
            </a:extLst>
          </p:cNvPr>
          <p:cNvSpPr/>
          <p:nvPr/>
        </p:nvSpPr>
        <p:spPr>
          <a:xfrm>
            <a:off x="9068060" y="3429000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FA6DE3C5-EAA0-124E-AF40-849F0987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116" y="2539651"/>
            <a:ext cx="2546571" cy="2546571"/>
          </a:xfrm>
          <a:prstGeom prst="rect">
            <a:avLst/>
          </a:prstGeom>
        </p:spPr>
      </p:pic>
      <p:pic>
        <p:nvPicPr>
          <p:cNvPr id="19" name="Graphic 18" descr="Lecturer with solid fill">
            <a:extLst>
              <a:ext uri="{FF2B5EF4-FFF2-40B4-BE49-F238E27FC236}">
                <a16:creationId xmlns:a16="http://schemas.microsoft.com/office/drawing/2014/main" id="{721A0E12-AD23-E64B-A545-616DEF22A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144" y="2539651"/>
            <a:ext cx="2349745" cy="2349745"/>
          </a:xfrm>
          <a:prstGeom prst="rect">
            <a:avLst/>
          </a:prstGeom>
        </p:spPr>
      </p:pic>
      <p:pic>
        <p:nvPicPr>
          <p:cNvPr id="25" name="Graphic 24" descr="Classroom with solid fill">
            <a:extLst>
              <a:ext uri="{FF2B5EF4-FFF2-40B4-BE49-F238E27FC236}">
                <a16:creationId xmlns:a16="http://schemas.microsoft.com/office/drawing/2014/main" id="{B0DCC07A-5E1E-394A-88E5-37FDFEE53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3740" y="2441238"/>
            <a:ext cx="2546570" cy="2546570"/>
          </a:xfrm>
          <a:prstGeom prst="rect">
            <a:avLst/>
          </a:prstGeom>
        </p:spPr>
      </p:pic>
      <p:pic>
        <p:nvPicPr>
          <p:cNvPr id="27" name="Graphic 26" descr="Diploma roll with solid fill">
            <a:extLst>
              <a:ext uri="{FF2B5EF4-FFF2-40B4-BE49-F238E27FC236}">
                <a16:creationId xmlns:a16="http://schemas.microsoft.com/office/drawing/2014/main" id="{8802DDE5-4866-F44F-87FF-8EAF0A0BE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389" y="2912856"/>
            <a:ext cx="1884611" cy="188461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801F299-8A98-1C48-8305-ABAE27122445}"/>
              </a:ext>
            </a:extLst>
          </p:cNvPr>
          <p:cNvSpPr/>
          <p:nvPr/>
        </p:nvSpPr>
        <p:spPr>
          <a:xfrm rot="2688087">
            <a:off x="1884379" y="4723354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onnections outline">
            <a:extLst>
              <a:ext uri="{FF2B5EF4-FFF2-40B4-BE49-F238E27FC236}">
                <a16:creationId xmlns:a16="http://schemas.microsoft.com/office/drawing/2014/main" id="{8DB0CF53-12FB-7A47-A4D9-0A4CCC8FF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1685" y="4489754"/>
            <a:ext cx="2633596" cy="263359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EBCB018-E157-2A4D-8306-FA923EF45A24}"/>
              </a:ext>
            </a:extLst>
          </p:cNvPr>
          <p:cNvSpPr/>
          <p:nvPr/>
        </p:nvSpPr>
        <p:spPr>
          <a:xfrm rot="19281840">
            <a:off x="6182028" y="4814787"/>
            <a:ext cx="1020350" cy="755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03BAB-33AA-0940-86C5-98E32A33763C}"/>
              </a:ext>
            </a:extLst>
          </p:cNvPr>
          <p:cNvSpPr/>
          <p:nvPr/>
        </p:nvSpPr>
        <p:spPr>
          <a:xfrm>
            <a:off x="3492724" y="2134646"/>
            <a:ext cx="176664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B90598-AD03-1F6B-5D4F-780B79A2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2EC3-A411-9B43-AA85-0745594D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1D2F-FCDC-EC44-8029-EC3C7992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 the college classroom by developing a marketplace of peer educators selected and trained by college professors.</a:t>
            </a:r>
          </a:p>
          <a:p>
            <a:r>
              <a:rPr lang="en-US" dirty="0"/>
              <a:t>Pilot this program in the Introduction to Psychology Course at the College of Staten Island/ CUNY</a:t>
            </a:r>
          </a:p>
          <a:p>
            <a:r>
              <a:rPr lang="en-US" dirty="0"/>
              <a:t>Expand to other campuses and departments throughout CUNY and package the program to share more broadly.</a:t>
            </a:r>
          </a:p>
        </p:txBody>
      </p:sp>
    </p:spTree>
    <p:extLst>
      <p:ext uri="{BB962C8B-B14F-4D97-AF65-F5344CB8AC3E}">
        <p14:creationId xmlns:p14="http://schemas.microsoft.com/office/powerpoint/2010/main" val="20682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2EC3-A411-9B43-AA85-0745594D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1D2F-FCDC-EC44-8029-EC3C7992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Katie </a:t>
            </a:r>
            <a:r>
              <a:rPr lang="en-US" dirty="0" err="1"/>
              <a:t>Cumiskey</a:t>
            </a:r>
            <a:r>
              <a:rPr lang="en-US" dirty="0"/>
              <a:t>- Psych of tech, Developed the flagship Public Interest Technology program at the University.</a:t>
            </a:r>
          </a:p>
          <a:p>
            <a:r>
              <a:rPr lang="en-US" dirty="0"/>
              <a:t>Patricia Brooks-  Psych of Learning,  expert in pedagogy who has led and redesigned out PSY100 course.</a:t>
            </a:r>
          </a:p>
          <a:p>
            <a:r>
              <a:rPr lang="en-US" dirty="0"/>
              <a:t>Dan McCloskey- Department chair with ties to other departments and programs across CUNY.</a:t>
            </a:r>
          </a:p>
        </p:txBody>
      </p:sp>
    </p:spTree>
    <p:extLst>
      <p:ext uri="{BB962C8B-B14F-4D97-AF65-F5344CB8AC3E}">
        <p14:creationId xmlns:p14="http://schemas.microsoft.com/office/powerpoint/2010/main" val="26779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2EC3-A411-9B43-AA85-0745594D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PSY100?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1D2F-FCDC-EC44-8029-EC3C7992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General Education course (reaches students across all majors)</a:t>
            </a:r>
          </a:p>
          <a:p>
            <a:r>
              <a:rPr lang="en-US" dirty="0"/>
              <a:t>A survey course, covers many broad areas of the discipline (social, developmental, biological, clinical, techniques and methods,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It is our expertise.</a:t>
            </a:r>
          </a:p>
        </p:txBody>
      </p:sp>
    </p:spTree>
    <p:extLst>
      <p:ext uri="{BB962C8B-B14F-4D97-AF65-F5344CB8AC3E}">
        <p14:creationId xmlns:p14="http://schemas.microsoft.com/office/powerpoint/2010/main" val="201087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121-9761-FB4B-97F8-28CF67D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need: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281B-654F-614C-A2E4-605DD21A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micro-credentialling system to track which students have completed their peer mentor training, as well as the accomplishments of the students in the classroom (</a:t>
            </a:r>
            <a:r>
              <a:rPr lang="en-US" dirty="0" err="1"/>
              <a:t>Decenture</a:t>
            </a:r>
            <a:r>
              <a:rPr lang="en-US" dirty="0"/>
              <a:t>).</a:t>
            </a:r>
          </a:p>
          <a:p>
            <a:r>
              <a:rPr lang="en-US" dirty="0"/>
              <a:t>Some form of output for credentials for potential employers to see (Handshake).</a:t>
            </a:r>
          </a:p>
          <a:p>
            <a:r>
              <a:rPr lang="en-US" dirty="0"/>
              <a:t>Financial incentives for peer mentors?  (CSI dolphin </a:t>
            </a:r>
            <a:r>
              <a:rPr lang="en-US"/>
              <a:t>card).</a:t>
            </a:r>
            <a:endParaRPr lang="en-US" dirty="0"/>
          </a:p>
          <a:p>
            <a:r>
              <a:rPr lang="en-US" dirty="0"/>
              <a:t>Stipend support for a graduate student to run the program.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9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237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Knowledge Supply Chain Peer Education Pilot</vt:lpstr>
      <vt:lpstr>PowerPoint Presentation</vt:lpstr>
      <vt:lpstr>PowerPoint Presentation</vt:lpstr>
      <vt:lpstr>PowerPoint Presentation</vt:lpstr>
      <vt:lpstr>PowerPoint Presentation</vt:lpstr>
      <vt:lpstr>Our plan:</vt:lpstr>
      <vt:lpstr>Why us?</vt:lpstr>
      <vt:lpstr>Why PSY100?</vt:lpstr>
      <vt:lpstr>What we will need: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Supply Chain Peer Education Pilot</dc:title>
  <dc:creator>Daniel McCloskey</dc:creator>
  <cp:lastModifiedBy>Dan McCloskey</cp:lastModifiedBy>
  <cp:revision>3</cp:revision>
  <dcterms:created xsi:type="dcterms:W3CDTF">2021-10-15T12:03:56Z</dcterms:created>
  <dcterms:modified xsi:type="dcterms:W3CDTF">2023-04-04T21:26:31Z</dcterms:modified>
</cp:coreProperties>
</file>