
<file path=[Content_Types].xml><?xml version="1.0" encoding="utf-8"?>
<Types xmlns="http://schemas.openxmlformats.org/package/2006/content-types">
  <Override PartName="/ppt/slides/slide30.xml" ContentType="application/vnd.openxmlformats-officedocument.presentationml.slide+xml"/>
  <Override PartName="/ppt/slideLayouts/slideLayout149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9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27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6.xml" ContentType="application/vnd.openxmlformats-officedocument.theme+xml"/>
  <Override PartName="/ppt/slides/slide22.xml" ContentType="application/vnd.openxmlformats-officedocument.presentationml.slide+xml"/>
  <Override PartName="/ppt/slideLayouts/slideLayout9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Layouts/slideLayout125.xml" ContentType="application/vnd.openxmlformats-officedocument.presentationml.slideLayout+xml"/>
  <Override PartName="/ppt/slideLayouts/slideLayout75.xml" ContentType="application/vnd.openxmlformats-officedocument.presentationml.slideLayout+xml"/>
  <Default Extension="xml" ContentType="application/xml"/>
  <Override PartName="/ppt/slideLayouts/slideLayout11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4.xml" ContentType="application/vnd.openxmlformats-officedocument.theme+xml"/>
  <Override PartName="/ppt/slides/slide20.xml" ContentType="application/vnd.openxmlformats-officedocument.presentationml.slide+xml"/>
  <Override PartName="/ppt/slideLayouts/slideLayout95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73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s/slide40.xml" ContentType="application/vnd.openxmlformats-officedocument.presentationml.slide+xml"/>
  <Override PartName="/ppt/slideLayouts/slideLayout101.xml" ContentType="application/vnd.openxmlformats-officedocument.presentationml.slideLayout+xml"/>
  <Override PartName="/ppt/slides/slide9.xml" ContentType="application/vnd.openxmlformats-officedocument.presentationml.slide+xml"/>
  <Default Extension="jpeg" ContentType="image/jpeg"/>
  <Override PartName="/ppt/slideLayouts/slideLayout51.xml" ContentType="application/vnd.openxmlformats-officedocument.presentationml.slideLayout+xml"/>
  <Override PartName="/ppt/theme/theme12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87.xml" ContentType="application/vnd.openxmlformats-officedocument.presentationml.slideLayout+xml"/>
  <Override PartName="/docProps/app.xml" ContentType="application/vnd.openxmlformats-officedocument.extended-properties+xml"/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theme/theme10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9.xml" ContentType="application/vnd.openxmlformats-officedocument.theme+xml"/>
  <Override PartName="/ppt/slideMasters/slideMaster1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s/slide39.xml" ContentType="application/vnd.openxmlformats-officedocument.presentationml.slide+xml"/>
  <Override PartName="/ppt/slideLayouts/slideLayout113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63.xml" ContentType="application/vnd.openxmlformats-officedocument.presentationml.slideLayout+xml"/>
  <Override PartName="/ppt/slides/slide5.xml" ContentType="application/vnd.openxmlformats-officedocument.presentationml.slide+xml"/>
  <Override PartName="/ppt/slides/slide17.xml" ContentType="application/vnd.openxmlformats-officedocument.presentationml.slide+xml"/>
  <Override PartName="/ppt/slideLayouts/slideLayout28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Masters/slideMaster12.xml" ContentType="application/vnd.openxmlformats-officedocument.presentationml.slideMaster+xml"/>
  <Override PartName="/ppt/slides/slide37.xml" ContentType="application/vnd.openxmlformats-officedocument.presentationml.slide+xml"/>
  <Default Extension="pdf" ContentType="application/pdf"/>
  <Override PartName="/ppt/slideLayouts/slideLayout1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Layouts/slideLayout1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5.xml" ContentType="application/vnd.openxmlformats-officedocument.theme+xml"/>
  <Override PartName="/ppt/slideMasters/slideMaster10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s/slide35.xml" ContentType="application/vnd.openxmlformats-officedocument.presentationml.slide+xml"/>
  <Override PartName="/ppt/slides/slide29.xml" ContentType="application/vnd.openxmlformats-officedocument.presentationml.slide+xml"/>
  <Override PartName="/ppt/slideLayouts/slideLayout46.xml" ContentType="application/vnd.openxmlformats-officedocument.presentationml.slideLayout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Layouts/slideLayout151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3.xml" ContentType="application/vnd.openxmlformats-officedocument.theme+xml"/>
  <Override PartName="/ppt/slides/slide33.xml" ContentType="application/vnd.openxmlformats-officedocument.presentationml.slide+xml"/>
  <Override PartName="/ppt/viewProps.xml" ContentType="application/vnd.openxmlformats-officedocument.presentationml.viewProps+xml"/>
  <Override PartName="/ppt/slideLayouts/slideLayout44.xml" ContentType="application/vnd.openxmlformats-officedocument.presentationml.slideLayout+xml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Layouts/slideLayout38.xml" ContentType="application/vnd.openxmlformats-officedocument.presentationml.slideLayout+xml"/>
  <Override PartName="/ppt/slides/slide11.xml" ContentType="application/vnd.openxmlformats-officedocument.presentationml.slide+xml"/>
  <Override PartName="/ppt/slideLayouts/slideLayout1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.xml" ContentType="application/vnd.openxmlformats-officedocument.theme+xml"/>
  <Override PartName="/ppt/slideLayouts/slideLayout58.xml" ContentType="application/vnd.openxmlformats-officedocument.presentationml.slideLayout+xml"/>
  <Override PartName="/ppt/slides/slide31.xml" ContentType="application/vnd.openxmlformats-officedocument.presentationml.slide+xml"/>
  <Override PartName="/ppt/slides/slide25.xml" ContentType="application/vnd.openxmlformats-officedocument.presentationml.slide+xml"/>
  <Override PartName="/ppt/slideLayouts/slideLayout4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Layouts/slideLayout126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15.xml" ContentType="application/vnd.openxmlformats-officedocument.theme+xml"/>
  <Override PartName="/ppt/slides/slide21.xml" ContentType="application/vnd.openxmlformats-officedocument.presentationml.slide+xml"/>
  <Override PartName="/ppt/slideLayouts/slideLayout96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Masters/slideMaster6.xml" ContentType="application/vnd.openxmlformats-officedocument.presentationml.slideMaster+xml"/>
  <Override PartName="/ppt/slideLayouts/slideLayout74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02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13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50.xml" ContentType="application/vnd.openxmlformats-officedocument.presentationml.slideLayout+xml"/>
  <Override PartName="/ppt/theme/theme11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Layouts/slideLayout29.xml" ContentType="application/vnd.openxmlformats-officedocument.presentationml.slideLayout+xml"/>
  <Default Extension="vml" ContentType="application/vnd.openxmlformats-officedocument.vmlDrawing"/>
  <Override PartName="/ppt/slideLayouts/slideLayout90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8.xml" ContentType="application/vnd.openxmlformats-officedocument.theme+xml"/>
  <Override PartName="/ppt/embeddings/oleObject1.bin" ContentType="application/vnd.openxmlformats-officedocument.oleObject"/>
  <Override PartName="/ppt/tableStyles.xml" ContentType="application/vnd.openxmlformats-officedocument.presentationml.tableStyles+xml"/>
  <Override PartName="/ppt/slideMasters/slideMaster13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38.xml" ContentType="application/vnd.openxmlformats-officedocument.presentationml.slide+xml"/>
  <Override PartName="/ppt/slideLayouts/slideLayout1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2.xml" ContentType="application/vnd.openxmlformats-officedocument.presentationml.slideLayout+xml"/>
  <Default Extension="bin" ContentType="application/vnd.openxmlformats-officedocument.presentationml.printerSettings"/>
  <Override PartName="/ppt/slides/slide4.xml" ContentType="application/vnd.openxmlformats-officedocument.presentationml.slide+xml"/>
  <Override PartName="/ppt/slideLayouts/slideLayout154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6.xml" ContentType="application/vnd.openxmlformats-officedocument.theme+xml"/>
  <Override PartName="/ppt/slideMasters/slideMaster1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36.xml" ContentType="application/vnd.openxmlformats-officedocument.presentationml.slide+xml"/>
  <Override PartName="/ppt/slideLayouts/slideLayout1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Layouts/slideLayout89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4.xml" ContentType="application/vnd.openxmlformats-officedocument.theme+xml"/>
  <Override PartName="/ppt/slideLayouts/slideLayout1.xml" ContentType="application/vnd.openxmlformats-officedocument.presentationml.slideLayout+xml"/>
  <Override PartName="/ppt/slides/slide34.xml" ContentType="application/vnd.openxmlformats-officedocument.presentationml.slide+xml"/>
  <Override PartName="/ppt/slides/slide28.xml" ContentType="application/vnd.openxmlformats-officedocument.presentationml.slide+xml"/>
  <Override PartName="/ppt/slideLayouts/slideLayout4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50.xml" ContentType="application/vnd.openxmlformats-officedocument.presentationml.slideLayout+xml"/>
  <Default Extension="png" ContentType="image/png"/>
  <Override PartName="/ppt/slides/slide12.xml" ContentType="application/vnd.openxmlformats-officedocument.presentationml.slide+xml"/>
  <Override PartName="/ppt/slideLayouts/slideLayout144.xml" ContentType="application/vnd.openxmlformats-officedocument.presentationml.slideLayout+xml"/>
  <Override PartName="/ppt/slideLayouts/slideLayout23.xml" ContentType="application/vnd.openxmlformats-officedocument.presentationml.slideLayout+xml"/>
  <Default Extension="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slides/slide32.xml" ContentType="application/vnd.openxmlformats-officedocument.presentationml.slide+xml"/>
  <Override PartName="/ppt/slideLayouts/slideLayout43.xml" ContentType="application/vnd.openxmlformats-officedocument.presentationml.slideLayout+xml"/>
  <Override PartName="/ppt/slides/slide26.xml" ContentType="application/vnd.openxmlformats-officedocument.presentationml.slide+xml"/>
  <Override PartName="/ppt/slideLayouts/slideLayout37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129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10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5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50" r:id="rId1"/>
    <p:sldMasterId id="2147483651" r:id="rId2"/>
    <p:sldMasterId id="2147483652" r:id="rId3"/>
    <p:sldMasterId id="2147483653" r:id="rId4"/>
    <p:sldMasterId id="2147483654" r:id="rId5"/>
    <p:sldMasterId id="2147483655" r:id="rId6"/>
    <p:sldMasterId id="2147483656" r:id="rId7"/>
    <p:sldMasterId id="2147483657" r:id="rId8"/>
    <p:sldMasterId id="2147483658" r:id="rId9"/>
    <p:sldMasterId id="2147483659" r:id="rId10"/>
    <p:sldMasterId id="2147483660" r:id="rId11"/>
    <p:sldMasterId id="2147483661" r:id="rId12"/>
    <p:sldMasterId id="2147483872" r:id="rId13"/>
    <p:sldMasterId id="2147483884" r:id="rId14"/>
  </p:sldMasterIdLst>
  <p:notesMasterIdLst>
    <p:notesMasterId r:id="rId55"/>
  </p:notesMasterIdLst>
  <p:handoutMasterIdLst>
    <p:handoutMasterId r:id="rId56"/>
  </p:handoutMasterIdLst>
  <p:sldIdLst>
    <p:sldId id="256" r:id="rId15"/>
    <p:sldId id="257" r:id="rId16"/>
    <p:sldId id="258" r:id="rId17"/>
    <p:sldId id="264" r:id="rId18"/>
    <p:sldId id="282" r:id="rId19"/>
    <p:sldId id="259" r:id="rId20"/>
    <p:sldId id="283" r:id="rId21"/>
    <p:sldId id="260" r:id="rId22"/>
    <p:sldId id="261" r:id="rId23"/>
    <p:sldId id="262" r:id="rId24"/>
    <p:sldId id="263" r:id="rId25"/>
    <p:sldId id="265" r:id="rId26"/>
    <p:sldId id="266" r:id="rId27"/>
    <p:sldId id="267" r:id="rId28"/>
    <p:sldId id="268" r:id="rId29"/>
    <p:sldId id="269" r:id="rId30"/>
    <p:sldId id="270" r:id="rId31"/>
    <p:sldId id="272" r:id="rId32"/>
    <p:sldId id="273" r:id="rId33"/>
    <p:sldId id="274" r:id="rId34"/>
    <p:sldId id="275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76" r:id="rId47"/>
    <p:sldId id="277" r:id="rId48"/>
    <p:sldId id="278" r:id="rId49"/>
    <p:sldId id="295" r:id="rId50"/>
    <p:sldId id="279" r:id="rId51"/>
    <p:sldId id="280" r:id="rId52"/>
    <p:sldId id="281" r:id="rId53"/>
    <p:sldId id="271" r:id="rId54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1pPr>
    <a:lvl2pPr marL="457152" algn="ctr" rtl="0" fontAlgn="base">
      <a:spcBef>
        <a:spcPct val="0"/>
      </a:spcBef>
      <a:spcAft>
        <a:spcPct val="0"/>
      </a:spcAft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2pPr>
    <a:lvl3pPr marL="914307" algn="ctr" rtl="0" fontAlgn="base">
      <a:spcBef>
        <a:spcPct val="0"/>
      </a:spcBef>
      <a:spcAft>
        <a:spcPct val="0"/>
      </a:spcAft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3pPr>
    <a:lvl4pPr marL="1371460" algn="ctr" rtl="0" fontAlgn="base">
      <a:spcBef>
        <a:spcPct val="0"/>
      </a:spcBef>
      <a:spcAft>
        <a:spcPct val="0"/>
      </a:spcAft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4pPr>
    <a:lvl5pPr marL="1828612" algn="ctr" rtl="0" fontAlgn="base">
      <a:spcBef>
        <a:spcPct val="0"/>
      </a:spcBef>
      <a:spcAft>
        <a:spcPct val="0"/>
      </a:spcAft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5pPr>
    <a:lvl6pPr marL="2285767" algn="l" defTabSz="457152" rtl="0" eaLnBrk="1" latinLnBrk="0" hangingPunct="1"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6pPr>
    <a:lvl7pPr marL="2742919" algn="l" defTabSz="457152" rtl="0" eaLnBrk="1" latinLnBrk="0" hangingPunct="1"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7pPr>
    <a:lvl8pPr marL="3200072" algn="l" defTabSz="457152" rtl="0" eaLnBrk="1" latinLnBrk="0" hangingPunct="1"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8pPr>
    <a:lvl9pPr marL="3657226" algn="l" defTabSz="457152" rtl="0" eaLnBrk="1" latinLnBrk="0" hangingPunct="1"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E95B6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608" y="-9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50" Type="http://schemas.openxmlformats.org/officeDocument/2006/relationships/slide" Target="slides/slide36.xml"/><Relationship Id="rId51" Type="http://schemas.openxmlformats.org/officeDocument/2006/relationships/slide" Target="slides/slide37.xml"/><Relationship Id="rId52" Type="http://schemas.openxmlformats.org/officeDocument/2006/relationships/slide" Target="slides/slide38.xml"/><Relationship Id="rId53" Type="http://schemas.openxmlformats.org/officeDocument/2006/relationships/slide" Target="slides/slide39.xml"/><Relationship Id="rId54" Type="http://schemas.openxmlformats.org/officeDocument/2006/relationships/slide" Target="slides/slide40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26.xml"/><Relationship Id="rId41" Type="http://schemas.openxmlformats.org/officeDocument/2006/relationships/slide" Target="slides/slide27.xml"/><Relationship Id="rId42" Type="http://schemas.openxmlformats.org/officeDocument/2006/relationships/slide" Target="slides/slide28.xml"/><Relationship Id="rId43" Type="http://schemas.openxmlformats.org/officeDocument/2006/relationships/slide" Target="slides/slide29.xml"/><Relationship Id="rId44" Type="http://schemas.openxmlformats.org/officeDocument/2006/relationships/slide" Target="slides/slide30.xml"/><Relationship Id="rId45" Type="http://schemas.openxmlformats.org/officeDocument/2006/relationships/slide" Target="slides/slide31.xml"/><Relationship Id="rId46" Type="http://schemas.openxmlformats.org/officeDocument/2006/relationships/slide" Target="slides/slide32.xml"/><Relationship Id="rId47" Type="http://schemas.openxmlformats.org/officeDocument/2006/relationships/slide" Target="slides/slide33.xml"/><Relationship Id="rId48" Type="http://schemas.openxmlformats.org/officeDocument/2006/relationships/slide" Target="slides/slide34.xml"/><Relationship Id="rId49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30" Type="http://schemas.openxmlformats.org/officeDocument/2006/relationships/slide" Target="slides/slide16.xml"/><Relationship Id="rId31" Type="http://schemas.openxmlformats.org/officeDocument/2006/relationships/slide" Target="slides/slide17.xml"/><Relationship Id="rId32" Type="http://schemas.openxmlformats.org/officeDocument/2006/relationships/slide" Target="slides/slide18.xml"/><Relationship Id="rId33" Type="http://schemas.openxmlformats.org/officeDocument/2006/relationships/slide" Target="slides/slide19.xml"/><Relationship Id="rId34" Type="http://schemas.openxmlformats.org/officeDocument/2006/relationships/slide" Target="slides/slide20.xml"/><Relationship Id="rId35" Type="http://schemas.openxmlformats.org/officeDocument/2006/relationships/slide" Target="slides/slide21.xml"/><Relationship Id="rId36" Type="http://schemas.openxmlformats.org/officeDocument/2006/relationships/slide" Target="slides/slide22.xml"/><Relationship Id="rId37" Type="http://schemas.openxmlformats.org/officeDocument/2006/relationships/slide" Target="slides/slide23.xml"/><Relationship Id="rId38" Type="http://schemas.openxmlformats.org/officeDocument/2006/relationships/slide" Target="slides/slide24.xml"/><Relationship Id="rId39" Type="http://schemas.openxmlformats.org/officeDocument/2006/relationships/slide" Target="slides/slide2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992F2-1F20-EB4D-8B13-5B0601A8D4D5}" type="datetimeFigureOut">
              <a:rPr lang="en-US" smtClean="0"/>
              <a:t>1/12/10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6150C-61CB-A346-936A-96F9F9F35C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87218-6B34-A348-8090-5F1E36D78B9C}" type="datetimeFigureOut">
              <a:rPr lang="en-US" smtClean="0"/>
              <a:t>1/12/10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7A96B-67B3-604D-865B-B8EDE55E24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307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460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612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767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919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072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226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8"/>
            <a:ext cx="11703050" cy="6435725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2" y="2768603"/>
            <a:ext cx="515620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3"/>
            <a:ext cx="515620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8"/>
            <a:ext cx="2925761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8"/>
            <a:ext cx="8624887" cy="6435725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599" y="254000"/>
            <a:ext cx="2616201" cy="8229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2" y="254000"/>
            <a:ext cx="7696201" cy="8229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2" y="2768603"/>
            <a:ext cx="190500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29800" y="2768603"/>
            <a:ext cx="190500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599" y="254000"/>
            <a:ext cx="2616201" cy="8229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2" y="254000"/>
            <a:ext cx="7696201" cy="8229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1" y="2768603"/>
            <a:ext cx="244475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1" y="2768603"/>
            <a:ext cx="244475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599" y="254000"/>
            <a:ext cx="2616201" cy="8229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2" y="254000"/>
            <a:ext cx="7696201" cy="8229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92890" y="99208"/>
            <a:ext cx="12819018" cy="9517797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42347" y="4551680"/>
            <a:ext cx="9103360" cy="2275840"/>
          </a:xfrm>
        </p:spPr>
        <p:txBody>
          <a:bodyPr/>
          <a:lstStyle>
            <a:lvl1pPr marL="0" indent="0" algn="ctr">
              <a:buNone/>
              <a:defRPr sz="3700">
                <a:solidFill>
                  <a:schemeClr val="tx2"/>
                </a:solidFill>
              </a:defRPr>
            </a:lvl1pPr>
            <a:lvl2pPr marL="650230" indent="0" algn="ctr">
              <a:buNone/>
            </a:lvl2pPr>
            <a:lvl3pPr marL="1300460" indent="0" algn="ctr">
              <a:buNone/>
            </a:lvl3pPr>
            <a:lvl4pPr marL="1950690" indent="0" algn="ctr">
              <a:buNone/>
            </a:lvl4pPr>
            <a:lvl5pPr marL="2600919" indent="0" algn="ctr">
              <a:buNone/>
            </a:lvl5pPr>
            <a:lvl6pPr marL="3251149" indent="0" algn="ctr">
              <a:buNone/>
            </a:lvl6pPr>
            <a:lvl7pPr marL="3901379" indent="0" algn="ctr">
              <a:buNone/>
            </a:lvl7pPr>
            <a:lvl8pPr marL="4551609" indent="0" algn="ctr">
              <a:buNone/>
            </a:lvl8pPr>
            <a:lvl9pPr marL="520183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9503" y="2061231"/>
            <a:ext cx="12830630" cy="217223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9503" y="1986446"/>
            <a:ext cx="12830630" cy="171492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9503" y="4233456"/>
            <a:ext cx="12830630" cy="157201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50240" y="2141768"/>
            <a:ext cx="11704320" cy="2090702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273F-02CA-4674-B266-60BFB16436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300480" y="2059093"/>
            <a:ext cx="11054080" cy="65024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92890" y="99208"/>
            <a:ext cx="12819018" cy="9517797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1354668"/>
            <a:ext cx="11054080" cy="1937173"/>
          </a:xfrm>
        </p:spPr>
        <p:txBody>
          <a:bodyPr anchor="b" anchorCtr="0"/>
          <a:lstStyle>
            <a:lvl1pPr algn="l">
              <a:buNone/>
              <a:defRPr sz="57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3623734"/>
            <a:ext cx="11054080" cy="1903306"/>
          </a:xfrm>
        </p:spPr>
        <p:txBody>
          <a:bodyPr anchor="t" anchorCtr="0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7920" y="8778240"/>
            <a:ext cx="5689600" cy="650240"/>
          </a:xfrm>
        </p:spPr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8720" y="3380380"/>
            <a:ext cx="12819221" cy="13004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8342" y="3330098"/>
            <a:ext cx="12819600" cy="65023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7147" y="3511296"/>
            <a:ext cx="12820794" cy="65024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8077" y="8830259"/>
            <a:ext cx="650240" cy="650240"/>
          </a:xfrm>
        </p:spPr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300480" y="2059093"/>
            <a:ext cx="5331968" cy="65024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7017173" y="2059093"/>
            <a:ext cx="5331968" cy="65024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480" y="388338"/>
            <a:ext cx="11054080" cy="16256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0480" y="2059094"/>
            <a:ext cx="5310293" cy="1083733"/>
          </a:xfrm>
          <a:noFill/>
          <a:ln w="12700" cap="sq" cmpd="sng" algn="ctr">
            <a:noFill/>
            <a:prstDash val="solid"/>
          </a:ln>
        </p:spPr>
        <p:txBody>
          <a:bodyPr lIns="130046" anchor="b" anchorCtr="0">
            <a:noAutofit/>
          </a:bodyPr>
          <a:lstStyle>
            <a:lvl1pPr marL="0" indent="0">
              <a:buNone/>
              <a:defRPr sz="3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7044267" y="2059094"/>
            <a:ext cx="5310293" cy="1083733"/>
          </a:xfrm>
          <a:noFill/>
          <a:ln w="12700" cap="sq" cmpd="sng" algn="ctr">
            <a:noFill/>
            <a:prstDash val="solid"/>
          </a:ln>
        </p:spPr>
        <p:txBody>
          <a:bodyPr lIns="130046" anchor="b" anchorCtr="0">
            <a:noAutofit/>
          </a:bodyPr>
          <a:lstStyle>
            <a:lvl1pPr marL="0" indent="0">
              <a:buNone/>
              <a:defRPr sz="3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300480" y="3197013"/>
            <a:ext cx="5310293" cy="552704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7044267" y="3197013"/>
            <a:ext cx="5310293" cy="552704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034" y="99207"/>
            <a:ext cx="12819018" cy="951951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480" y="388338"/>
            <a:ext cx="11054080" cy="1625600"/>
          </a:xfrm>
        </p:spPr>
        <p:txBody>
          <a:bodyPr anchor="b" anchorCtr="0"/>
          <a:lstStyle>
            <a:lvl1pPr algn="l">
              <a:buNone/>
              <a:defRPr sz="57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300480" y="2275840"/>
            <a:ext cx="2709333" cy="6394027"/>
          </a:xfrm>
        </p:spPr>
        <p:txBody>
          <a:bodyPr/>
          <a:lstStyle>
            <a:lvl1pPr marL="0" indent="0">
              <a:buNone/>
              <a:defRPr sz="26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4226560" y="2275840"/>
            <a:ext cx="8128000" cy="6394027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480" y="6969671"/>
            <a:ext cx="10403840" cy="742810"/>
          </a:xfrm>
        </p:spPr>
        <p:txBody>
          <a:bodyPr anchor="ctr">
            <a:noAutofit/>
          </a:bodyPr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0480" y="7745173"/>
            <a:ext cx="10403840" cy="975360"/>
          </a:xfrm>
        </p:spPr>
        <p:txBody>
          <a:bodyPr/>
          <a:lstStyle>
            <a:lvl1pPr marL="0" indent="0">
              <a:buFontTx/>
              <a:buNone/>
              <a:defRPr sz="23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00480" y="8778240"/>
            <a:ext cx="5527040" cy="650240"/>
          </a:xfrm>
        </p:spPr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8077" y="8830259"/>
            <a:ext cx="650240" cy="650240"/>
          </a:xfrm>
        </p:spPr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7148" y="6661056"/>
            <a:ext cx="12809728" cy="13004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7434" y="6614008"/>
            <a:ext cx="12809442" cy="65023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7437" y="6788586"/>
            <a:ext cx="12809439" cy="69414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50" y="94827"/>
            <a:ext cx="12802664" cy="6515947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4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601"/>
            <a:ext cx="2861056" cy="832216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0480" y="390600"/>
            <a:ext cx="7911253" cy="8322169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0" y="0"/>
            <a:ext cx="13004800" cy="1625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5360" y="2059094"/>
            <a:ext cx="11054080" cy="209070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5120" y="7152640"/>
            <a:ext cx="5852160" cy="2600960"/>
          </a:xfrm>
        </p:spPr>
        <p:txBody>
          <a:bodyPr/>
          <a:lstStyle>
            <a:lvl1pPr marL="0" indent="0">
              <a:buFontTx/>
              <a:buNone/>
              <a:defRPr sz="2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044267" y="9428480"/>
            <a:ext cx="3034453" cy="216747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0512214" y="9405903"/>
            <a:ext cx="2384213" cy="239324"/>
          </a:xfrm>
        </p:spPr>
        <p:txBody>
          <a:bodyPr/>
          <a:lstStyle>
            <a:lvl1pPr algn="r">
              <a:defRPr sz="140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216747" y="2275840"/>
            <a:ext cx="2384213" cy="585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pPr marL="487672" indent="-487672" eaLnBrk="0" hangingPunct="0">
              <a:spcBef>
                <a:spcPct val="20000"/>
              </a:spcBef>
            </a:pPr>
            <a:endParaRPr lang="en-US" sz="1700">
              <a:solidFill>
                <a:srgbClr val="001466"/>
              </a:solidFill>
              <a:latin typeface="Verdana" pitchFamily="-111" charset="0"/>
            </a:endParaRPr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0" y="7044267"/>
            <a:ext cx="6610773" cy="0"/>
          </a:xfrm>
          <a:prstGeom prst="line">
            <a:avLst/>
          </a:prstGeom>
          <a:noFill/>
          <a:ln w="3175">
            <a:solidFill>
              <a:srgbClr val="FFCC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373707" y="4721014"/>
            <a:ext cx="6518204" cy="4560711"/>
            <a:chOff x="2823" y="2091"/>
            <a:chExt cx="2887" cy="2020"/>
          </a:xfrm>
        </p:grpSpPr>
        <p:pic>
          <p:nvPicPr>
            <p:cNvPr id="3082" name="Picture 10" descr="MRO Launch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17" y="2096"/>
              <a:ext cx="887" cy="2013"/>
            </a:xfrm>
            <a:prstGeom prst="rect">
              <a:avLst/>
            </a:prstGeom>
            <a:noFill/>
            <a:ln w="9525">
              <a:solidFill>
                <a:srgbClr val="FFCC00"/>
              </a:solidFill>
              <a:miter lim="800000"/>
              <a:headEnd/>
              <a:tailEnd/>
            </a:ln>
          </p:spPr>
        </p:pic>
        <p:pic>
          <p:nvPicPr>
            <p:cNvPr id="3083" name="Picture 11" descr="MRO #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23" y="2093"/>
              <a:ext cx="903" cy="2018"/>
            </a:xfrm>
            <a:prstGeom prst="rect">
              <a:avLst/>
            </a:prstGeom>
            <a:noFill/>
            <a:ln w="9525">
              <a:solidFill>
                <a:srgbClr val="FFCC00"/>
              </a:solidFill>
              <a:miter lim="800000"/>
              <a:headEnd/>
              <a:tailEnd/>
            </a:ln>
          </p:spPr>
        </p:pic>
        <p:pic>
          <p:nvPicPr>
            <p:cNvPr id="3084" name="Picture 12" descr="phoenix_hr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800" y="2091"/>
              <a:ext cx="910" cy="2016"/>
            </a:xfrm>
            <a:prstGeom prst="rect">
              <a:avLst/>
            </a:prstGeom>
            <a:noFill/>
            <a:ln w="9525">
              <a:solidFill>
                <a:srgbClr val="FFCC00"/>
              </a:solidFill>
              <a:miter lim="800000"/>
              <a:headEnd/>
              <a:tailEnd/>
            </a:ln>
          </p:spPr>
        </p:pic>
      </p:grpSp>
      <p:sp>
        <p:nvSpPr>
          <p:cNvPr id="3090" name="Line 18"/>
          <p:cNvSpPr>
            <a:spLocks noChangeShapeType="1"/>
          </p:cNvSpPr>
          <p:nvPr/>
        </p:nvSpPr>
        <p:spPr bwMode="auto">
          <a:xfrm>
            <a:off x="0" y="1625600"/>
            <a:ext cx="13004800" cy="0"/>
          </a:xfrm>
          <a:prstGeom prst="line">
            <a:avLst/>
          </a:prstGeom>
          <a:noFill/>
          <a:ln w="3175">
            <a:solidFill>
              <a:srgbClr val="FFCC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091" name="Object 19"/>
          <p:cNvGraphicFramePr>
            <a:graphicFrameLocks noChangeAspect="1"/>
          </p:cNvGraphicFramePr>
          <p:nvPr/>
        </p:nvGraphicFramePr>
        <p:xfrm>
          <a:off x="216747" y="216747"/>
          <a:ext cx="1192107" cy="993422"/>
        </p:xfrm>
        <a:graphic>
          <a:graphicData uri="http://schemas.openxmlformats.org/presentationml/2006/ole">
            <p:oleObj spid="_x0000_s271362" name="Image" r:id="rId6" imgW="2742857" imgH="2285714" progId="">
              <p:embed/>
            </p:oleObj>
          </a:graphicData>
        </a:graphic>
      </p:graphicFrame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1264356" y="399628"/>
            <a:ext cx="2981325" cy="793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700" b="1"/>
              <a:t>Jet Propulsion Laboratory</a:t>
            </a:r>
          </a:p>
          <a:p>
            <a:pPr eaLnBrk="0" hangingPunct="0"/>
            <a:r>
              <a:rPr lang="en-US" sz="1300" b="1"/>
              <a:t>California Institute of Technology</a:t>
            </a:r>
          </a:p>
          <a:p>
            <a:pPr eaLnBrk="0" hangingPunct="0"/>
            <a:endParaRPr lang="en-US" sz="1300" b="1">
              <a:latin typeface="Century Gothic" pitchFamily="-111" charset="0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B2273F-02CA-4674-B266-60BFB1643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/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1733974"/>
            <a:ext cx="5743787" cy="697879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1733974"/>
            <a:ext cx="5743787" cy="697879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2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1"/>
            <a:ext cx="2926080" cy="8712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1"/>
            <a:ext cx="8561493" cy="8712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78"/>
            <a:ext cx="11703050" cy="6435725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599" y="1638301"/>
            <a:ext cx="2616201" cy="452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2" y="1638301"/>
            <a:ext cx="7696201" cy="452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  <a:prstGeom prst="rect">
            <a:avLst/>
          </a:prstGeom>
        </p:spPr>
        <p:txBody>
          <a:bodyPr vert="horz" lIns="91430" tIns="45715" rIns="91430" bIns="45715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2" y="1270002"/>
            <a:ext cx="5156200" cy="72136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270002"/>
            <a:ext cx="5156200" cy="72136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6"/>
            <a:ext cx="2925761" cy="8093074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390526"/>
            <a:ext cx="8624887" cy="809307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78"/>
            <a:ext cx="11703050" cy="6435725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8" y="2276478"/>
            <a:ext cx="5775324" cy="6435725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78"/>
            <a:ext cx="5775324" cy="6435725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8" y="2276478"/>
            <a:ext cx="5775324" cy="6435725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78"/>
            <a:ext cx="5775324" cy="6435725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8"/>
            <a:ext cx="11703050" cy="6435725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6"/>
            <a:ext cx="2925761" cy="67913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6"/>
            <a:ext cx="8624887" cy="6791324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2" y="1523999"/>
            <a:ext cx="1466850" cy="66802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1" y="1523999"/>
            <a:ext cx="4248149" cy="6680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2" y="1523999"/>
            <a:ext cx="1466850" cy="66802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1" y="1523999"/>
            <a:ext cx="4248149" cy="6680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78"/>
            <a:ext cx="11703050" cy="6435725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8" y="2276478"/>
            <a:ext cx="5775324" cy="6435725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78"/>
            <a:ext cx="5775324" cy="6435725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8"/>
            <a:ext cx="11703050" cy="6435725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54000"/>
            <a:ext cx="2925761" cy="845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54000"/>
            <a:ext cx="8624887" cy="8458200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2" y="2768603"/>
            <a:ext cx="515620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3"/>
            <a:ext cx="515620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599" y="254000"/>
            <a:ext cx="2616201" cy="8229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2" y="254000"/>
            <a:ext cx="7696201" cy="8229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1" y="2768603"/>
            <a:ext cx="244475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1" y="2768603"/>
            <a:ext cx="244475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599" y="254000"/>
            <a:ext cx="2616201" cy="8229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2" y="254000"/>
            <a:ext cx="7696201" cy="8229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theme" Target="../theme/theme13.xml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4.xml"/><Relationship Id="rId12" Type="http://schemas.openxmlformats.org/officeDocument/2006/relationships/theme" Target="../theme/theme14.xml"/><Relationship Id="rId13" Type="http://schemas.openxmlformats.org/officeDocument/2006/relationships/image" Target="../media/image4.png"/><Relationship Id="rId1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2" y="2971800"/>
            <a:ext cx="10464801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2" y="254000"/>
            <a:ext cx="10464801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229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270002" y="2768603"/>
            <a:ext cx="10464801" cy="5714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335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79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24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699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153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307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46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0961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6766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2" y="254000"/>
            <a:ext cx="10464801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3314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7772402" y="2768603"/>
            <a:ext cx="3962401" cy="5714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335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79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24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699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153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307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46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0961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6766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2" y="254000"/>
            <a:ext cx="10464801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4338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270000" y="2768603"/>
            <a:ext cx="5041900" cy="5714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335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79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24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699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153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307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46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0961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6766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034" y="99207"/>
            <a:ext cx="12819018" cy="951951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300480" y="390596"/>
            <a:ext cx="11054080" cy="1625600"/>
          </a:xfrm>
          <a:prstGeom prst="rect">
            <a:avLst/>
          </a:prstGeom>
        </p:spPr>
        <p:txBody>
          <a:bodyPr lIns="130046" tIns="65023" rIns="130046" bIns="130046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300480" y="2059093"/>
            <a:ext cx="11054080" cy="6502400"/>
          </a:xfrm>
          <a:prstGeom prst="rect">
            <a:avLst/>
          </a:prstGeom>
        </p:spPr>
        <p:txBody>
          <a:bodyPr lIns="130046" tIns="65023" rIns="130046" bIns="65023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78240" y="8805334"/>
            <a:ext cx="3522133" cy="677333"/>
          </a:xfrm>
          <a:prstGeom prst="rect">
            <a:avLst/>
          </a:prstGeom>
        </p:spPr>
        <p:txBody>
          <a:bodyPr lIns="130046" tIns="65023" rIns="130046" bIns="65023" anchor="ctr" anchorCtr="0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r>
              <a:rPr lang="en-US" smtClean="0"/>
              <a:t>1/12/10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300480" y="8778240"/>
            <a:ext cx="5635413" cy="650240"/>
          </a:xfrm>
          <a:prstGeom prst="rect">
            <a:avLst/>
          </a:prstGeom>
        </p:spPr>
        <p:txBody>
          <a:bodyPr lIns="130046" tIns="65023" rIns="130046" bIns="65023" anchor="ctr" anchorCtr="0"/>
          <a:lstStyle>
            <a:lvl1pPr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kumimoji="0" lang="en-US" sz="2000" smtClean="0">
                <a:solidFill>
                  <a:schemeClr val="tx2"/>
                </a:solidFill>
              </a:rPr>
              <a:t>Mike Glazer - 2010</a:t>
            </a:r>
            <a:endParaRPr kumimoji="0" lang="en-US" sz="20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208077" y="8832427"/>
            <a:ext cx="650240" cy="65024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7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90138" indent="-390138" algn="l" rtl="0" eaLnBrk="1" latinLnBrk="0" hangingPunct="1">
        <a:spcBef>
          <a:spcPts val="825"/>
        </a:spcBef>
        <a:buClr>
          <a:schemeClr val="accent1"/>
        </a:buClr>
        <a:buSzPct val="85000"/>
        <a:buFont typeface="Wingdings 2"/>
        <a:buChar char="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780276" indent="-325115" algn="l" rtl="0" eaLnBrk="1" latinLnBrk="0" hangingPunct="1">
        <a:spcBef>
          <a:spcPts val="526"/>
        </a:spcBef>
        <a:buClr>
          <a:schemeClr val="accent2"/>
        </a:buClr>
        <a:buSzPct val="85000"/>
        <a:buFont typeface="Wingdings 2"/>
        <a:buChar char="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0414" indent="-325115" algn="l" rtl="0" eaLnBrk="1" latinLnBrk="0" hangingPunct="1">
        <a:spcBef>
          <a:spcPts val="526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560552" indent="-325115" algn="l" rtl="0" eaLnBrk="1" latinLnBrk="0" hangingPunct="1">
        <a:spcBef>
          <a:spcPts val="526"/>
        </a:spcBef>
        <a:buClr>
          <a:schemeClr val="accent3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90" indent="-325115" algn="l" rtl="0" eaLnBrk="1" latinLnBrk="0" hangingPunct="1">
        <a:spcBef>
          <a:spcPts val="526"/>
        </a:spcBef>
        <a:buClr>
          <a:schemeClr val="accent3"/>
        </a:buClr>
        <a:buFontTx/>
        <a:buChar char="o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340827" indent="-325115" algn="l" rtl="0" eaLnBrk="1" latinLnBrk="0" hangingPunct="1">
        <a:spcBef>
          <a:spcPts val="526"/>
        </a:spcBef>
        <a:buClr>
          <a:schemeClr val="accent3"/>
        </a:buClr>
        <a:buChar char="•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30965" indent="-325115" algn="l" rtl="0" eaLnBrk="1" latinLnBrk="0" hangingPunct="1">
        <a:spcBef>
          <a:spcPts val="526"/>
        </a:spcBef>
        <a:buClr>
          <a:schemeClr val="accent2"/>
        </a:buClr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3121103" indent="-325115" algn="l" rtl="0" eaLnBrk="1" latinLnBrk="0" hangingPunct="1">
        <a:spcBef>
          <a:spcPts val="526"/>
        </a:spcBef>
        <a:buClr>
          <a:schemeClr val="accent1">
            <a:tint val="60000"/>
          </a:schemeClr>
        </a:buClr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3511241" indent="-325115" algn="l" rtl="0" eaLnBrk="1" latinLnBrk="0" hangingPunct="1">
        <a:spcBef>
          <a:spcPts val="526"/>
        </a:spcBef>
        <a:buClr>
          <a:schemeClr val="accent2">
            <a:tint val="60000"/>
          </a:schemeClr>
        </a:buClr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13004800" cy="1625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240" y="0"/>
            <a:ext cx="11704320" cy="1517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240" y="1733974"/>
            <a:ext cx="11704320" cy="6978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0240" y="9211734"/>
            <a:ext cx="3034453" cy="34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</a:lstStyle>
          <a:p>
            <a:pPr algn="l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Mike Glazer1</a:t>
            </a:r>
            <a:r>
              <a:rPr lang="en-US" dirty="0" smtClean="0"/>
              <a:t>/12/10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93547" y="9211734"/>
            <a:ext cx="3034453" cy="35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>
            <a:lvl1pPr algn="ctr">
              <a:defRPr sz="2000"/>
            </a:lvl1pPr>
          </a:lstStyle>
          <a:p>
            <a:fld id="{6FB83BCC-EFBC-6442-857F-A1FAB25BE97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8832427"/>
            <a:ext cx="13004800" cy="0"/>
          </a:xfrm>
          <a:prstGeom prst="line">
            <a:avLst/>
          </a:prstGeom>
          <a:noFill/>
          <a:ln w="3175">
            <a:solidFill>
              <a:srgbClr val="FFCC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9566205" y="9008534"/>
            <a:ext cx="695396" cy="575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10187094" y="8994987"/>
            <a:ext cx="2709333" cy="65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/>
              <a:t>Jet Propulsion Laboratory</a:t>
            </a:r>
          </a:p>
          <a:p>
            <a:pPr eaLnBrk="0" hangingPunct="0"/>
            <a:r>
              <a:rPr lang="en-US" sz="1000" b="1"/>
              <a:t>California Institute of Technology</a:t>
            </a:r>
          </a:p>
          <a:p>
            <a:pPr eaLnBrk="0" hangingPunct="0"/>
            <a:endParaRPr lang="en-US" sz="1000" b="1">
              <a:latin typeface="Century Gothic" pitchFamily="-111" charset="0"/>
            </a:endParaRP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625600"/>
            <a:ext cx="13004800" cy="0"/>
          </a:xfrm>
          <a:prstGeom prst="line">
            <a:avLst/>
          </a:prstGeom>
          <a:noFill/>
          <a:ln w="3175">
            <a:solidFill>
              <a:srgbClr val="FFCC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5pPr>
      <a:lvl6pPr marL="65023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6pPr>
      <a:lvl7pPr marL="130046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7pPr>
      <a:lvl8pPr marL="195069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8pPr>
      <a:lvl9pPr marL="2600919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9pPr>
    </p:titleStyle>
    <p:bodyStyle>
      <a:lvl1pPr marL="487672" indent="-487672" algn="l" rtl="0" eaLnBrk="1" fontAlgn="base" hangingPunct="1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rtl="0" eaLnBrk="1" fontAlgn="base" hangingPunct="1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  <a:ea typeface="ＭＳ Ｐゴシック" pitchFamily="-111" charset="-128"/>
        </a:defRPr>
      </a:lvl2pPr>
      <a:lvl3pPr marL="1625575" indent="-325115" algn="l" rtl="0" eaLnBrk="1" fontAlgn="base" hangingPunct="1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pitchFamily="-111" charset="-128"/>
        </a:defRPr>
      </a:lvl3pPr>
      <a:lvl4pPr marL="2275804" indent="-325115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4pPr>
      <a:lvl5pPr marL="292603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pitchFamily="-111" charset="-128"/>
        </a:defRPr>
      </a:lvl5pPr>
      <a:lvl6pPr marL="357626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pitchFamily="-111" charset="-128"/>
        </a:defRPr>
      </a:lvl6pPr>
      <a:lvl7pPr marL="422649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pitchFamily="-111" charset="-128"/>
        </a:defRPr>
      </a:lvl7pPr>
      <a:lvl8pPr marL="487672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pitchFamily="-111" charset="-128"/>
        </a:defRPr>
      </a:lvl8pPr>
      <a:lvl9pPr marL="552695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2" y="1638301"/>
            <a:ext cx="10464801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270002" y="5029200"/>
            <a:ext cx="10464801" cy="113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1270002" y="1270002"/>
            <a:ext cx="10464801" cy="72136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838114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568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023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478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5932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085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239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392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4546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2" y="7366000"/>
            <a:ext cx="10464801" cy="170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634999" y="1524000"/>
            <a:ext cx="5867401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717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34999" y="4902200"/>
            <a:ext cx="5867401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634999" y="1524000"/>
            <a:ext cx="5867401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8194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34999" y="4902200"/>
            <a:ext cx="5867401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2" y="254000"/>
            <a:ext cx="10464801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888909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364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7818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273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6727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3881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033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188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340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2" y="254000"/>
            <a:ext cx="10464801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42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270002" y="2768603"/>
            <a:ext cx="10464801" cy="5714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838114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568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023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478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5932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085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239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392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4546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2" y="254000"/>
            <a:ext cx="10464801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1266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270000" y="2768603"/>
            <a:ext cx="5041900" cy="5714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335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79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24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699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153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307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46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0961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6766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Relationship Id="rId2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hyperlink" Target="mailto:git@github.c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hyperlink" Target="http://gitguru.com/2009/02/22/integrating-git-with-a-visual-merge-tool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image" Target="../media/image12.pdf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hyperlink" Target="http://kriener.org/articles/2009/06/04/zsh-prompt-magic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Relationship Id="rId2" Type="http://schemas.openxmlformats.org/officeDocument/2006/relationships/hyperlink" Target="http://scie.nti.st/2007/11/14/hosting-git-repositories-the-easy-and-secure-way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hyperlink" Target="http://svk.bestpractical.com/view/HomePage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hyperlink" Target="http://git-scm.com" TargetMode="External"/><Relationship Id="rId3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8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8600" y="990600"/>
            <a:ext cx="7302500" cy="3200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39800" y="1371600"/>
            <a:ext cx="11054080" cy="2090702"/>
          </a:xfrm>
          <a:ln/>
        </p:spPr>
        <p:txBody>
          <a:bodyPr>
            <a:normAutofit/>
          </a:bodyPr>
          <a:lstStyle/>
          <a:p>
            <a:r>
              <a:rPr lang="en-US" sz="8000" b="1" dirty="0" err="1">
                <a:solidFill>
                  <a:srgbClr val="FFF600"/>
                </a:solidFill>
                <a:latin typeface="Gill Sans Ultra Bold"/>
                <a:cs typeface="Gill Sans Ultra Bold"/>
              </a:rPr>
              <a:t>git</a:t>
            </a:r>
            <a:endParaRPr lang="en-US" sz="8000" b="1" dirty="0">
              <a:solidFill>
                <a:srgbClr val="FFF600"/>
              </a:solidFill>
              <a:latin typeface="Gill Sans Ultra Bold"/>
              <a:cs typeface="Gill Sans Ultra Bold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7800" y="4495800"/>
            <a:ext cx="6121400" cy="14478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Or how I learned to stop worrying and love version control</a:t>
            </a:r>
          </a:p>
          <a:p>
            <a:endParaRPr lang="en-US" dirty="0"/>
          </a:p>
        </p:txBody>
      </p:sp>
      <p:sp>
        <p:nvSpPr>
          <p:cNvPr id="15364" name="Rectangle 4"/>
          <p:cNvSpPr>
            <a:spLocks/>
          </p:cNvSpPr>
          <p:nvPr/>
        </p:nvSpPr>
        <p:spPr bwMode="auto">
          <a:xfrm>
            <a:off x="177800" y="7162800"/>
            <a:ext cx="1514402" cy="372068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Mike Glazer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64428" y="5132096"/>
            <a:ext cx="184666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/>
          </p:cNvSpPr>
          <p:nvPr/>
        </p:nvSpPr>
        <p:spPr bwMode="auto">
          <a:xfrm>
            <a:off x="76202" y="76200"/>
            <a:ext cx="72009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Moving </a:t>
            </a:r>
            <a:r>
              <a:rPr lang="en-US" b="1" dirty="0">
                <a:solidFill>
                  <a:schemeClr val="tx1"/>
                </a:solidFill>
                <a:ea typeface="Gill Sans" charset="0"/>
                <a:cs typeface="Gill Sans" charset="0"/>
              </a:rPr>
              <a:t>files</a:t>
            </a:r>
          </a:p>
        </p:txBody>
      </p:sp>
      <p:sp>
        <p:nvSpPr>
          <p:cNvPr id="22530" name="AutoShape 2"/>
          <p:cNvSpPr>
            <a:spLocks/>
          </p:cNvSpPr>
          <p:nvPr/>
        </p:nvSpPr>
        <p:spPr bwMode="auto">
          <a:xfrm>
            <a:off x="787400" y="1981200"/>
            <a:ext cx="8229600" cy="3581400"/>
          </a:xfrm>
          <a:prstGeom prst="roundRect">
            <a:avLst>
              <a:gd name="adj" fmla="val 5315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mv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presentation.markdown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presentation.mkd</a:t>
            </a:r>
            <a:endParaRPr lang="en-US" sz="24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commit -am 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“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mv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Presentation”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  <p:sp>
        <p:nvSpPr>
          <p:cNvPr id="22531" name="Rectangle 3"/>
          <p:cNvSpPr>
            <a:spLocks/>
          </p:cNvSpPr>
          <p:nvPr/>
        </p:nvSpPr>
        <p:spPr bwMode="auto">
          <a:xfrm>
            <a:off x="406400" y="5943600"/>
            <a:ext cx="12344400" cy="13462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endParaRPr lang="en-US" dirty="0" smtClean="0">
              <a:solidFill>
                <a:schemeClr val="tx1"/>
              </a:solidFill>
              <a:ea typeface="Gill Sans" charset="0"/>
              <a:cs typeface="Gill Sans" charset="0"/>
            </a:endParaRPr>
          </a:p>
          <a:p>
            <a:pPr algn="l"/>
            <a:r>
              <a:rPr lang="en-US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tracks file contents, subversion does something else</a:t>
            </a:r>
          </a:p>
          <a:p>
            <a:pPr algn="l"/>
            <a:endParaRPr lang="en-US" dirty="0" smtClean="0">
              <a:solidFill>
                <a:schemeClr val="tx1"/>
              </a:solidFill>
              <a:ea typeface="Gill Sans" charset="0"/>
              <a:cs typeface="Gill Sans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I </a:t>
            </a:r>
            <a:r>
              <a:rPr lang="en-US" b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always</a:t>
            </a:r>
            <a:r>
              <a:rPr lang="en-US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forget about ‘</a:t>
            </a:r>
            <a:r>
              <a:rPr lang="en-US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svn</a:t>
            </a:r>
            <a:r>
              <a:rPr lang="en-US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mv</a:t>
            </a:r>
            <a:r>
              <a:rPr lang="en-US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’ and end up regretting it later </a:t>
            </a:r>
            <a:endParaRPr lang="en-US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/>
          </p:cNvSpPr>
          <p:nvPr/>
        </p:nvSpPr>
        <p:spPr bwMode="auto">
          <a:xfrm>
            <a:off x="76200" y="76200"/>
            <a:ext cx="103251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Working with remote repositories</a:t>
            </a:r>
          </a:p>
        </p:txBody>
      </p:sp>
      <p:sp>
        <p:nvSpPr>
          <p:cNvPr id="23554" name="AutoShape 2"/>
          <p:cNvSpPr>
            <a:spLocks/>
          </p:cNvSpPr>
          <p:nvPr/>
        </p:nvSpPr>
        <p:spPr bwMode="auto">
          <a:xfrm>
            <a:off x="635000" y="2209800"/>
            <a:ext cx="11976100" cy="4902199"/>
          </a:xfrm>
          <a:prstGeom prst="roundRect">
            <a:avLst>
              <a:gd name="adj" fmla="val 4583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3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3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3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remote add origin </a:t>
            </a:r>
            <a:r>
              <a:rPr lang="en-US" sz="2300" u="sng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  <a:hlinkClick r:id="rId2"/>
              </a:rPr>
              <a:t>git@github.com</a:t>
            </a:r>
            <a:r>
              <a:rPr lang="en-US" sz="23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/mglazer/GitPresentation.git</a:t>
            </a:r>
            <a:endParaRPr lang="en-US" sz="23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3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3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3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push origin master 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r>
              <a:rPr 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 % </a:t>
            </a:r>
            <a:r>
              <a:rPr lang="en-US" sz="2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git</a:t>
            </a:r>
            <a:r>
              <a:rPr 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 remote</a:t>
            </a:r>
            <a:r>
              <a:rPr lang="en-US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 –</a:t>
            </a:r>
            <a:r>
              <a:rPr lang="en-US" sz="22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v</a:t>
            </a:r>
            <a:endParaRPr lang="en-US" sz="22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r>
              <a:rPr lang="en-US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origin</a:t>
            </a:r>
            <a:r>
              <a:rPr 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	</a:t>
            </a:r>
            <a:r>
              <a:rPr lang="en-US" sz="2200" u="sng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git@github.com</a:t>
            </a:r>
            <a:r>
              <a:rPr lang="en-US" sz="2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  <a:hlinkClick r:id="rId2"/>
              </a:rPr>
              <a:t>:mglazer/GitPr</a:t>
            </a:r>
            <a:r>
              <a:rPr lang="en-US" sz="2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esentation.git</a:t>
            </a:r>
            <a:r>
              <a:rPr 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(fetch)   </a:t>
            </a:r>
            <a:r>
              <a:rPr lang="en-US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   origin	</a:t>
            </a:r>
            <a:r>
              <a:rPr lang="en-US" sz="2200" u="sng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git@github.com</a:t>
            </a:r>
            <a:r>
              <a:rPr lang="en-US" sz="2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:mglazer/GitPr</a:t>
            </a:r>
            <a:r>
              <a:rPr lang="en-US" sz="2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  <a:hlinkClick r:id="rId2"/>
              </a:rPr>
              <a:t>esentation.git</a:t>
            </a:r>
            <a:r>
              <a:rPr 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(push)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  <p:sp>
        <p:nvSpPr>
          <p:cNvPr id="23555" name="Rectangle 3"/>
          <p:cNvSpPr>
            <a:spLocks/>
          </p:cNvSpPr>
          <p:nvPr/>
        </p:nvSpPr>
        <p:spPr bwMode="auto">
          <a:xfrm>
            <a:off x="2781300" y="2578097"/>
            <a:ext cx="1104900" cy="457200"/>
          </a:xfrm>
          <a:prstGeom prst="rect">
            <a:avLst/>
          </a:prstGeom>
          <a:solidFill>
            <a:srgbClr val="F5FF00">
              <a:alpha val="57999"/>
            </a:srgbClr>
          </a:solidFill>
          <a:ln w="25400">
            <a:noFill/>
            <a:miter lim="800000"/>
            <a:headEnd type="none" w="med" len="med"/>
            <a:tailEnd type="none" w="med" len="med"/>
          </a:ln>
          <a:effectLst>
            <a:outerShdw blurRad="139700" dist="88899" dir="2700000" algn="ctr" rotWithShape="0">
              <a:srgbClr val="000000">
                <a:alpha val="50000"/>
              </a:srgb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Rectangle 4"/>
          <p:cNvSpPr>
            <a:spLocks/>
          </p:cNvSpPr>
          <p:nvPr/>
        </p:nvSpPr>
        <p:spPr bwMode="auto">
          <a:xfrm>
            <a:off x="3962400" y="2578097"/>
            <a:ext cx="1104900" cy="457200"/>
          </a:xfrm>
          <a:prstGeom prst="rect">
            <a:avLst/>
          </a:prstGeom>
          <a:solidFill>
            <a:srgbClr val="FF8FEB">
              <a:alpha val="57999"/>
            </a:srgbClr>
          </a:solidFill>
          <a:ln w="25400">
            <a:noFill/>
            <a:miter lim="800000"/>
            <a:headEnd type="none" w="med" len="med"/>
            <a:tailEnd type="none" w="med" len="med"/>
          </a:ln>
          <a:effectLst>
            <a:outerShdw blurRad="139700" dist="88899" dir="2700000" algn="ctr" rotWithShape="0">
              <a:srgbClr val="000000">
                <a:alpha val="50000"/>
              </a:srgb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H="1">
            <a:off x="2489200" y="3073399"/>
            <a:ext cx="863600" cy="698500"/>
          </a:xfrm>
          <a:prstGeom prst="line">
            <a:avLst/>
          </a:prstGeom>
          <a:noFill/>
          <a:ln w="88900">
            <a:solidFill>
              <a:srgbClr val="000000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91430" tIns="45715" rIns="91430" bIns="4571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8" name="Rectangle 6"/>
          <p:cNvSpPr>
            <a:spLocks/>
          </p:cNvSpPr>
          <p:nvPr/>
        </p:nvSpPr>
        <p:spPr bwMode="auto">
          <a:xfrm>
            <a:off x="667655" y="3708337"/>
            <a:ext cx="3681184" cy="800219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ea typeface="Gill Sans" charset="0"/>
                <a:cs typeface="Gill Sans" charset="0"/>
              </a:rPr>
              <a:t>Logical name of destination</a:t>
            </a:r>
          </a:p>
          <a:p>
            <a:r>
              <a:rPr lang="en-US" sz="2600" dirty="0">
                <a:solidFill>
                  <a:srgbClr val="000000"/>
                </a:solidFill>
                <a:ea typeface="Gill Sans" charset="0"/>
                <a:cs typeface="Gill Sans" charset="0"/>
              </a:rPr>
              <a:t>repository</a:t>
            </a: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4559298" y="3086099"/>
            <a:ext cx="774700" cy="773113"/>
          </a:xfrm>
          <a:prstGeom prst="line">
            <a:avLst/>
          </a:prstGeom>
          <a:noFill/>
          <a:ln w="88900">
            <a:solidFill>
              <a:srgbClr val="000000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91430" tIns="45715" rIns="91430" bIns="4571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0" name="Rectangle 8"/>
          <p:cNvSpPr>
            <a:spLocks/>
          </p:cNvSpPr>
          <p:nvPr/>
        </p:nvSpPr>
        <p:spPr bwMode="auto">
          <a:xfrm>
            <a:off x="4736087" y="3809938"/>
            <a:ext cx="4358127" cy="800219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ea typeface="Gill Sans" charset="0"/>
                <a:cs typeface="Gill Sans" charset="0"/>
              </a:rPr>
              <a:t>The name of the branch to push</a:t>
            </a:r>
          </a:p>
          <a:p>
            <a:r>
              <a:rPr lang="en-US" sz="2600" dirty="0">
                <a:solidFill>
                  <a:srgbClr val="000000"/>
                </a:solidFill>
                <a:ea typeface="Gill Sans" charset="0"/>
                <a:cs typeface="Gill Sans" charset="0"/>
              </a:rPr>
              <a:t>and update on the remote side*</a:t>
            </a:r>
          </a:p>
        </p:txBody>
      </p:sp>
      <p:sp>
        <p:nvSpPr>
          <p:cNvPr id="23561" name="Rectangle 9"/>
          <p:cNvSpPr>
            <a:spLocks/>
          </p:cNvSpPr>
          <p:nvPr/>
        </p:nvSpPr>
        <p:spPr bwMode="auto">
          <a:xfrm>
            <a:off x="63499" y="9137652"/>
            <a:ext cx="9918700" cy="4572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* It’s slightly more complicated than this, refer to </a:t>
            </a:r>
            <a:r>
              <a:rPr lang="en-US" sz="24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manpage</a:t>
            </a:r>
            <a:r>
              <a:rPr 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 for full explanation.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Cloning a remote repository</a:t>
            </a:r>
          </a:p>
        </p:txBody>
      </p:sp>
      <p:sp>
        <p:nvSpPr>
          <p:cNvPr id="24578" name="AutoShape 2"/>
          <p:cNvSpPr>
            <a:spLocks/>
          </p:cNvSpPr>
          <p:nvPr/>
        </p:nvSpPr>
        <p:spPr bwMode="auto">
          <a:xfrm>
            <a:off x="635000" y="1828800"/>
            <a:ext cx="11061700" cy="3581400"/>
          </a:xfrm>
          <a:prstGeom prst="roundRect">
            <a:avLst>
              <a:gd name="adj" fmla="val 5315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clone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git: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//github.com/mglazer/GitPresentation.git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ls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GitPresentation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/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cd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GitPresentation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remote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-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v</a:t>
            </a:r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origin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	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git://github.com/mglazer/GitPresentation.git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(fetch)    origin	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git://github.com/mglazer/GitPresentation.git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(push)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edit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presentation.markdown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commit -am “Made changes”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push origin master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Pulling in changes</a:t>
            </a:r>
          </a:p>
        </p:txBody>
      </p:sp>
      <p:sp>
        <p:nvSpPr>
          <p:cNvPr id="25602" name="AutoShape 2"/>
          <p:cNvSpPr>
            <a:spLocks/>
          </p:cNvSpPr>
          <p:nvPr/>
        </p:nvSpPr>
        <p:spPr bwMode="auto">
          <a:xfrm>
            <a:off x="406400" y="2057400"/>
            <a:ext cx="11061700" cy="1397001"/>
          </a:xfrm>
          <a:prstGeom prst="roundRect">
            <a:avLst>
              <a:gd name="adj" fmla="val 13634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commit -am “Committing before pull”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pull origin master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254000" y="4191000"/>
            <a:ext cx="8432801" cy="31750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SzPct val="1250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Note the same syntax as ‘</a:t>
            </a:r>
            <a:r>
              <a:rPr lang="en-US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push’</a:t>
            </a:r>
          </a:p>
          <a:p>
            <a:pPr algn="l">
              <a:buSzPct val="1250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At this point there may be merge conflicts, this is outside of the scope of this tutorial</a:t>
            </a:r>
          </a:p>
          <a:p>
            <a:pPr lvl="1" algn="l">
              <a:buSzPct val="125000"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ea typeface="Gill Sans" charset="0"/>
                <a:cs typeface="Gill Sans" charset="0"/>
              </a:rPr>
              <a:t>See: </a:t>
            </a:r>
            <a:r>
              <a:rPr lang="en-US" sz="2000" u="sng" dirty="0">
                <a:solidFill>
                  <a:schemeClr val="tx1"/>
                </a:solidFill>
                <a:ea typeface="Gill Sans" charset="0"/>
                <a:cs typeface="Gill Sans" charset="0"/>
                <a:hlinkClick r:id="rId2"/>
              </a:rPr>
              <a:t>http://gitguru.com/2009/02/22/integrating-git-with-a-visual-merge-tool/</a:t>
            </a:r>
            <a:r>
              <a:rPr lang="en-US" sz="2000" dirty="0">
                <a:solidFill>
                  <a:schemeClr val="tx1"/>
                </a:solidFill>
                <a:ea typeface="Gill Sans" charset="0"/>
                <a:cs typeface="Gill Sans" charset="0"/>
              </a:rPr>
              <a:t> for more info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Working with branches</a:t>
            </a:r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1318425" y="808853"/>
            <a:ext cx="7688252" cy="553998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36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Confession: branches in subversion scare me</a:t>
            </a:r>
          </a:p>
        </p:txBody>
      </p:sp>
      <p:sp>
        <p:nvSpPr>
          <p:cNvPr id="26627" name="Rectangle 3"/>
          <p:cNvSpPr>
            <a:spLocks/>
          </p:cNvSpPr>
          <p:nvPr/>
        </p:nvSpPr>
        <p:spPr bwMode="auto">
          <a:xfrm>
            <a:off x="114300" y="1638300"/>
            <a:ext cx="129921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>
                <a:solidFill>
                  <a:schemeClr val="tx1"/>
                </a:solidFill>
                <a:ea typeface="Gill Sans" charset="0"/>
                <a:cs typeface="Gill Sans" charset="0"/>
              </a:rPr>
              <a:t>When I think of branches in subversion I think of:</a:t>
            </a:r>
          </a:p>
        </p:txBody>
      </p:sp>
      <p:sp>
        <p:nvSpPr>
          <p:cNvPr id="26628" name="Rectangle 4"/>
          <p:cNvSpPr>
            <a:spLocks/>
          </p:cNvSpPr>
          <p:nvPr/>
        </p:nvSpPr>
        <p:spPr bwMode="auto">
          <a:xfrm>
            <a:off x="279400" y="2330449"/>
            <a:ext cx="9766300" cy="3835401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marL="342864" algn="l">
              <a:buSzPct val="125000"/>
              <a:buFont typeface="Gill Sans" charset="0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code that diverges so far from trunk, that you might as well just call it a separate project</a:t>
            </a:r>
          </a:p>
          <a:p>
            <a:pPr marL="342864" algn="l">
              <a:buSzPct val="125000"/>
              <a:buFont typeface="Gill Sans" charset="0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everything that could possibly go wrong</a:t>
            </a:r>
          </a:p>
          <a:p>
            <a:pPr marL="342864" algn="l">
              <a:buSzPct val="125000"/>
              <a:buFont typeface="Gill Sans" charset="0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that painful merge back to trunk</a:t>
            </a:r>
          </a:p>
          <a:p>
            <a:pPr marL="342864" algn="l">
              <a:buSzPct val="125000"/>
              <a:buFont typeface="Gill Sans" charset="0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baby angels losing their wings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Working with branches</a:t>
            </a:r>
          </a:p>
        </p:txBody>
      </p:sp>
      <p:sp>
        <p:nvSpPr>
          <p:cNvPr id="27650" name="AutoShape 2"/>
          <p:cNvSpPr>
            <a:spLocks/>
          </p:cNvSpPr>
          <p:nvPr/>
        </p:nvSpPr>
        <p:spPr bwMode="auto">
          <a:xfrm>
            <a:off x="482600" y="3276600"/>
            <a:ext cx="11061700" cy="1714500"/>
          </a:xfrm>
          <a:prstGeom prst="roundRect">
            <a:avLst>
              <a:gd name="adj" fmla="val 11111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branch master 1234-spelling-mistake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1234-spelling-mistake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edit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presentation.markdown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commit -am “Fixed mistake”</a:t>
            </a:r>
          </a:p>
          <a:p>
            <a:pPr algn="l"/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sp>
        <p:nvSpPr>
          <p:cNvPr id="27651" name="Rectangle 3"/>
          <p:cNvSpPr>
            <a:spLocks/>
          </p:cNvSpPr>
          <p:nvPr/>
        </p:nvSpPr>
        <p:spPr bwMode="auto">
          <a:xfrm>
            <a:off x="482600" y="2514600"/>
            <a:ext cx="5019002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ea typeface="Gill Sans" charset="0"/>
                <a:cs typeface="Gill Sans" charset="0"/>
              </a:rPr>
              <a:t>Creating a new branch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Working with branches</a:t>
            </a:r>
          </a:p>
        </p:txBody>
      </p:sp>
      <p:sp>
        <p:nvSpPr>
          <p:cNvPr id="28674" name="AutoShape 2"/>
          <p:cNvSpPr>
            <a:spLocks/>
          </p:cNvSpPr>
          <p:nvPr/>
        </p:nvSpPr>
        <p:spPr bwMode="auto">
          <a:xfrm>
            <a:off x="635000" y="2667000"/>
            <a:ext cx="11061700" cy="2197100"/>
          </a:xfrm>
          <a:prstGeom prst="roundRect">
            <a:avLst>
              <a:gd name="adj" fmla="val 8667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1234-spelling-mistake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fetch origin master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rebase origin/master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master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merge 1234-spelling-mistake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push origin master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sp>
        <p:nvSpPr>
          <p:cNvPr id="28675" name="Rectangle 3"/>
          <p:cNvSpPr>
            <a:spLocks/>
          </p:cNvSpPr>
          <p:nvPr/>
        </p:nvSpPr>
        <p:spPr bwMode="auto">
          <a:xfrm>
            <a:off x="330200" y="1905000"/>
            <a:ext cx="5252720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Merging back to master</a:t>
            </a:r>
          </a:p>
        </p:txBody>
      </p:sp>
      <p:sp>
        <p:nvSpPr>
          <p:cNvPr id="28676" name="Rectangle 4"/>
          <p:cNvSpPr>
            <a:spLocks/>
          </p:cNvSpPr>
          <p:nvPr/>
        </p:nvSpPr>
        <p:spPr bwMode="auto">
          <a:xfrm>
            <a:off x="254000" y="5029200"/>
            <a:ext cx="10922000" cy="3225801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Notice the slight syntax differences between the fetch and the rebase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The fetch command says: “Get the latest copy of the master branch, from origin”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The rebase command says: “Fast forward our current working branch to the upstream master”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/>
          </p:cNvSpPr>
          <p:nvPr/>
        </p:nvSpPr>
        <p:spPr bwMode="auto">
          <a:xfrm>
            <a:off x="254000" y="228600"/>
            <a:ext cx="10706101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ea typeface="Gill Sans" charset="0"/>
                <a:cs typeface="Gill Sans" charset="0"/>
              </a:rPr>
              <a:t>Differences between rebase and merge</a:t>
            </a:r>
          </a:p>
        </p:txBody>
      </p:sp>
      <p:sp>
        <p:nvSpPr>
          <p:cNvPr id="29698" name="Rectangle 2"/>
          <p:cNvSpPr>
            <a:spLocks/>
          </p:cNvSpPr>
          <p:nvPr/>
        </p:nvSpPr>
        <p:spPr bwMode="auto">
          <a:xfrm>
            <a:off x="254000" y="1524000"/>
            <a:ext cx="1572278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Rebase</a:t>
            </a:r>
          </a:p>
        </p:txBody>
      </p:sp>
      <p:sp>
        <p:nvSpPr>
          <p:cNvPr id="29715" name="Rectangle 19"/>
          <p:cNvSpPr>
            <a:spLocks/>
          </p:cNvSpPr>
          <p:nvPr/>
        </p:nvSpPr>
        <p:spPr bwMode="auto">
          <a:xfrm>
            <a:off x="254000" y="1905000"/>
            <a:ext cx="3543300" cy="1168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Pass changes from top of hierarchy down to branches</a:t>
            </a:r>
          </a:p>
        </p:txBody>
      </p:sp>
      <p:sp>
        <p:nvSpPr>
          <p:cNvPr id="29716" name="Rectangle 20"/>
          <p:cNvSpPr>
            <a:spLocks/>
          </p:cNvSpPr>
          <p:nvPr/>
        </p:nvSpPr>
        <p:spPr bwMode="auto">
          <a:xfrm>
            <a:off x="5435600" y="1524000"/>
            <a:ext cx="1401559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Merge</a:t>
            </a:r>
          </a:p>
        </p:txBody>
      </p:sp>
      <p:sp>
        <p:nvSpPr>
          <p:cNvPr id="29732" name="Rectangle 36"/>
          <p:cNvSpPr>
            <a:spLocks/>
          </p:cNvSpPr>
          <p:nvPr/>
        </p:nvSpPr>
        <p:spPr bwMode="auto">
          <a:xfrm>
            <a:off x="5435600" y="2057400"/>
            <a:ext cx="3543300" cy="1168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Pass changes from a branch up to a higher hierarchy level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082800" y="2743200"/>
            <a:ext cx="7086600" cy="572050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Working with branches</a:t>
            </a:r>
          </a:p>
        </p:txBody>
      </p:sp>
      <p:sp>
        <p:nvSpPr>
          <p:cNvPr id="30722" name="Rectangle 2"/>
          <p:cNvSpPr>
            <a:spLocks/>
          </p:cNvSpPr>
          <p:nvPr/>
        </p:nvSpPr>
        <p:spPr bwMode="auto">
          <a:xfrm>
            <a:off x="406400" y="1905000"/>
            <a:ext cx="4061743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Interactive Rebase</a:t>
            </a:r>
          </a:p>
        </p:txBody>
      </p:sp>
      <p:sp>
        <p:nvSpPr>
          <p:cNvPr id="30723" name="Rectangle 3"/>
          <p:cNvSpPr>
            <a:spLocks/>
          </p:cNvSpPr>
          <p:nvPr/>
        </p:nvSpPr>
        <p:spPr bwMode="auto">
          <a:xfrm>
            <a:off x="482600" y="2590800"/>
            <a:ext cx="11658600" cy="2705099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Say you’ve made a lot of small commits to your local copy and you’d like to merge those changes upstream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You probably don’t want all of those commit messages to appear in your merge patch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Use interactive rebase to solve this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Working with branches</a:t>
            </a:r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330200" y="1905000"/>
            <a:ext cx="4061743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Interactive</a:t>
            </a:r>
            <a:r>
              <a:rPr lang="en-US" dirty="0">
                <a:solidFill>
                  <a:srgbClr val="F9FF00"/>
                </a:solidFill>
                <a:ea typeface="Gill Sans" charset="0"/>
                <a:cs typeface="Gill Sans" charset="0"/>
              </a:rPr>
              <a:t> </a:t>
            </a:r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Rebase</a:t>
            </a:r>
          </a:p>
        </p:txBody>
      </p:sp>
      <p:sp>
        <p:nvSpPr>
          <p:cNvPr id="31747" name="AutoShape 3"/>
          <p:cNvSpPr>
            <a:spLocks/>
          </p:cNvSpPr>
          <p:nvPr/>
        </p:nvSpPr>
        <p:spPr bwMode="auto">
          <a:xfrm>
            <a:off x="596897" y="2671447"/>
            <a:ext cx="11061700" cy="533400"/>
          </a:xfrm>
          <a:prstGeom prst="roundRect">
            <a:avLst>
              <a:gd name="adj" fmla="val 35713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rebase -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i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sp>
        <p:nvSpPr>
          <p:cNvPr id="31748" name="Rectangle 4"/>
          <p:cNvSpPr>
            <a:spLocks/>
          </p:cNvSpPr>
          <p:nvPr/>
        </p:nvSpPr>
        <p:spPr bwMode="auto">
          <a:xfrm>
            <a:off x="380998" y="3509648"/>
            <a:ext cx="6985000" cy="6223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An $EDITOR window will appear:</a:t>
            </a:r>
          </a:p>
        </p:txBody>
      </p:sp>
      <p:sp>
        <p:nvSpPr>
          <p:cNvPr id="31749" name="AutoShape 5"/>
          <p:cNvSpPr>
            <a:spLocks/>
          </p:cNvSpPr>
          <p:nvPr/>
        </p:nvSpPr>
        <p:spPr bwMode="auto">
          <a:xfrm>
            <a:off x="596897" y="4246246"/>
            <a:ext cx="11061700" cy="1206500"/>
          </a:xfrm>
          <a:prstGeom prst="roundRect">
            <a:avLst>
              <a:gd name="adj" fmla="val 15787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pick 341e027 Added a new bullet point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pick 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12fd986 Added an important bullet point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pick 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ae29d44 Done adding bullet points</a:t>
            </a:r>
          </a:p>
          <a:p>
            <a:pPr algn="l"/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sp>
        <p:nvSpPr>
          <p:cNvPr id="31750" name="Rectangle 6"/>
          <p:cNvSpPr>
            <a:spLocks/>
          </p:cNvSpPr>
          <p:nvPr/>
        </p:nvSpPr>
        <p:spPr bwMode="auto">
          <a:xfrm>
            <a:off x="482599" y="5681346"/>
            <a:ext cx="11277601" cy="6223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Change ‘pick’ to ‘squash’ for commits you don’t want to see</a:t>
            </a:r>
          </a:p>
        </p:txBody>
      </p:sp>
      <p:sp>
        <p:nvSpPr>
          <p:cNvPr id="31751" name="AutoShape 7"/>
          <p:cNvSpPr>
            <a:spLocks/>
          </p:cNvSpPr>
          <p:nvPr/>
        </p:nvSpPr>
        <p:spPr bwMode="auto">
          <a:xfrm>
            <a:off x="698498" y="6417946"/>
            <a:ext cx="11061700" cy="1206500"/>
          </a:xfrm>
          <a:prstGeom prst="roundRect">
            <a:avLst>
              <a:gd name="adj" fmla="val 15787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pick 341e027 Added a new bullet point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squash 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12fd986 Added an important bullet point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squash 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ae29d44 Done adding bullet points</a:t>
            </a:r>
          </a:p>
          <a:p>
            <a:pPr algn="l"/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sp>
        <p:nvSpPr>
          <p:cNvPr id="9" name="Rectangle 3"/>
          <p:cNvSpPr>
            <a:spLocks/>
          </p:cNvSpPr>
          <p:nvPr/>
        </p:nvSpPr>
        <p:spPr bwMode="auto">
          <a:xfrm>
            <a:off x="711200" y="6781800"/>
            <a:ext cx="1104900" cy="685800"/>
          </a:xfrm>
          <a:prstGeom prst="rect">
            <a:avLst/>
          </a:prstGeom>
          <a:solidFill>
            <a:srgbClr val="F5FF00">
              <a:alpha val="57999"/>
            </a:srgbClr>
          </a:solidFill>
          <a:ln w="25400">
            <a:noFill/>
            <a:miter lim="800000"/>
            <a:headEnd type="none" w="med" len="med"/>
            <a:tailEnd type="none" w="med" len="med"/>
          </a:ln>
          <a:effectLst>
            <a:outerShdw blurRad="139700" dist="88899" dir="2700000" algn="ctr" rotWithShape="0">
              <a:srgbClr val="000000">
                <a:alpha val="50000"/>
              </a:srgb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0" y="330200"/>
            <a:ext cx="11950700" cy="8255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4800" b="1" dirty="0">
                <a:solidFill>
                  <a:schemeClr val="tx1"/>
                </a:solidFill>
                <a:ea typeface="Gill Sans" charset="0"/>
                <a:cs typeface="Gill Sans" charset="0"/>
              </a:rPr>
              <a:t>How often has this happened to you?</a:t>
            </a:r>
          </a:p>
        </p:txBody>
      </p:sp>
      <p:sp>
        <p:nvSpPr>
          <p:cNvPr id="16388" name="Rectangle 4"/>
          <p:cNvSpPr>
            <a:spLocks/>
          </p:cNvSpPr>
          <p:nvPr/>
        </p:nvSpPr>
        <p:spPr bwMode="auto">
          <a:xfrm>
            <a:off x="5054600" y="1752600"/>
            <a:ext cx="6959600" cy="6197601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marL="742912" indent="-742912" algn="l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Find server to host subversion 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repository</a:t>
            </a:r>
          </a:p>
          <a:p>
            <a:pPr marL="742912" indent="-742912" algn="l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If 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server doesn’t already have subversion installed, go and install it (along with Apache if required)</a:t>
            </a:r>
            <a:endParaRPr lang="en-US" sz="3600" dirty="0">
              <a:solidFill>
                <a:schemeClr val="tx1"/>
              </a:solidFill>
              <a:ea typeface="Gill Sans" charset="0"/>
              <a:cs typeface="Gill Sans" charset="0"/>
            </a:endParaRPr>
          </a:p>
          <a:p>
            <a:pPr marL="742912" indent="-742912" algn="l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Configure 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subversion repository</a:t>
            </a:r>
          </a:p>
          <a:p>
            <a:pPr marL="742912" indent="-742912" algn="l">
              <a:buFont typeface="+mj-lt"/>
              <a:buAutoNum type="arabicPeriod"/>
            </a:pP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svn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admin create /path/to/repos</a:t>
            </a:r>
          </a:p>
          <a:p>
            <a:pPr marL="742912" indent="-742912" algn="l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Configure server to export repository (if desired)</a:t>
            </a:r>
            <a:endParaRPr lang="en-US" sz="3600" dirty="0">
              <a:solidFill>
                <a:schemeClr val="tx1"/>
              </a:solidFill>
              <a:ea typeface="Gill Sans" charset="0"/>
              <a:cs typeface="Gill Sans" charset="0"/>
            </a:endParaRPr>
          </a:p>
          <a:p>
            <a:pPr marL="742912" indent="-742912" algn="l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Import 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base directory structure into repository</a:t>
            </a:r>
            <a:endParaRPr lang="en-US" sz="3600" dirty="0">
              <a:solidFill>
                <a:schemeClr val="tx1"/>
              </a:solidFill>
              <a:ea typeface="Gill Sans" charset="0"/>
              <a:cs typeface="Gill Sans" charset="0"/>
            </a:endParaRPr>
          </a:p>
          <a:p>
            <a:pPr marL="742912" indent="-742912" algn="l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Checkout 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trunk from repository</a:t>
            </a:r>
          </a:p>
        </p:txBody>
      </p:sp>
      <p:sp>
        <p:nvSpPr>
          <p:cNvPr id="8" name="Cloud Callout 7"/>
          <p:cNvSpPr/>
          <p:nvPr/>
        </p:nvSpPr>
        <p:spPr bwMode="auto">
          <a:xfrm>
            <a:off x="635000" y="1676400"/>
            <a:ext cx="3657600" cy="2362200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0" tIns="45715" rIns="91430" bIns="45715" numCol="1" rtlCol="0" anchor="t" anchorCtr="0" compatLnSpc="1">
            <a:prstTxWarp prst="textNoShape">
              <a:avLst/>
            </a:prstTxWarp>
          </a:bodyPr>
          <a:lstStyle/>
          <a:p>
            <a:pPr defTabSz="914307"/>
            <a:r>
              <a:rPr lang="en-US" sz="2400" dirty="0">
                <a:solidFill>
                  <a:srgbClr val="FFFFFF"/>
                </a:solidFill>
                <a:latin typeface="Gill Sans" charset="0"/>
                <a:ea typeface="ヒラギノ角ゴ ProN W3" charset="-128"/>
                <a:cs typeface="ヒラギノ角ゴ ProN W3" charset="-128"/>
              </a:rPr>
              <a:t>Gee, I sure wish I could version control this project</a:t>
            </a:r>
            <a:endParaRPr lang="en-US" sz="2400" dirty="0">
              <a:solidFill>
                <a:srgbClr val="FFFFFF"/>
              </a:solidFill>
              <a:latin typeface="Gill Sans" charset="0"/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787401" y="4343400"/>
            <a:ext cx="2861515" cy="1374464"/>
          </a:xfrm>
          <a:prstGeom prst="cloud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/>
          <a:lstStyle/>
          <a:p>
            <a:r>
              <a:rPr lang="en-US" sz="2400" dirty="0"/>
              <a:t>So where do I start?</a:t>
            </a:r>
          </a:p>
        </p:txBody>
      </p:sp>
      <p:sp>
        <p:nvSpPr>
          <p:cNvPr id="11" name="Cloud Callout 10"/>
          <p:cNvSpPr/>
          <p:nvPr/>
        </p:nvSpPr>
        <p:spPr>
          <a:xfrm>
            <a:off x="10617200" y="8382000"/>
            <a:ext cx="1903701" cy="914401"/>
          </a:xfrm>
          <a:prstGeom prst="cloudCallout">
            <a:avLst>
              <a:gd name="adj1" fmla="val -35964"/>
              <a:gd name="adj2" fmla="val -6635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/>
          <a:lstStyle/>
          <a:p>
            <a:r>
              <a:rPr lang="en-US" sz="2400" dirty="0"/>
              <a:t>Yikes!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Working with branches</a:t>
            </a:r>
          </a:p>
        </p:txBody>
      </p:sp>
      <p:sp>
        <p:nvSpPr>
          <p:cNvPr id="32770" name="Rectangle 2"/>
          <p:cNvSpPr>
            <a:spLocks/>
          </p:cNvSpPr>
          <p:nvPr/>
        </p:nvSpPr>
        <p:spPr bwMode="auto">
          <a:xfrm>
            <a:off x="406400" y="1905000"/>
            <a:ext cx="4061743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Interactive Rebase</a:t>
            </a:r>
          </a:p>
        </p:txBody>
      </p:sp>
      <p:sp>
        <p:nvSpPr>
          <p:cNvPr id="32771" name="Rectangle 3"/>
          <p:cNvSpPr>
            <a:spLocks/>
          </p:cNvSpPr>
          <p:nvPr/>
        </p:nvSpPr>
        <p:spPr bwMode="auto">
          <a:xfrm>
            <a:off x="368298" y="2385696"/>
            <a:ext cx="10464801" cy="11430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Save and quit, a new editor will appear enter your actual commit message</a:t>
            </a:r>
          </a:p>
        </p:txBody>
      </p:sp>
      <p:sp>
        <p:nvSpPr>
          <p:cNvPr id="32772" name="AutoShape 4"/>
          <p:cNvSpPr>
            <a:spLocks/>
          </p:cNvSpPr>
          <p:nvPr/>
        </p:nvSpPr>
        <p:spPr bwMode="auto">
          <a:xfrm>
            <a:off x="660397" y="3547746"/>
            <a:ext cx="11061700" cy="1574800"/>
          </a:xfrm>
          <a:prstGeom prst="roundRect">
            <a:avLst>
              <a:gd name="adj" fmla="val 12093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[#1234] Fixed spelling mistakes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</a:p>
          <a:p>
            <a:pPr algn="l"/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* Added 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a few bullet points 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* 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Fixed a few spelling mistakes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546099" y="5236846"/>
            <a:ext cx="11277601" cy="6223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Save and quit</a:t>
            </a:r>
          </a:p>
        </p:txBody>
      </p:sp>
      <p:sp>
        <p:nvSpPr>
          <p:cNvPr id="32774" name="AutoShape 6"/>
          <p:cNvSpPr>
            <a:spLocks/>
          </p:cNvSpPr>
          <p:nvPr/>
        </p:nvSpPr>
        <p:spPr bwMode="auto">
          <a:xfrm>
            <a:off x="761997" y="5973447"/>
            <a:ext cx="11061700" cy="1206500"/>
          </a:xfrm>
          <a:prstGeom prst="roundRect">
            <a:avLst>
              <a:gd name="adj" fmla="val 15787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master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merge 1234-spelling-mistake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push origin master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Tagging</a:t>
            </a:r>
          </a:p>
        </p:txBody>
      </p:sp>
      <p:sp>
        <p:nvSpPr>
          <p:cNvPr id="33794" name="AutoShape 2"/>
          <p:cNvSpPr>
            <a:spLocks/>
          </p:cNvSpPr>
          <p:nvPr/>
        </p:nvSpPr>
        <p:spPr bwMode="auto">
          <a:xfrm>
            <a:off x="609601" y="2595246"/>
            <a:ext cx="11061700" cy="1397001"/>
          </a:xfrm>
          <a:prstGeom prst="roundRect">
            <a:avLst>
              <a:gd name="adj" fmla="val 13634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tag v1.0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tag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v1.0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  <p:sp>
        <p:nvSpPr>
          <p:cNvPr id="33795" name="Rectangle 3"/>
          <p:cNvSpPr>
            <a:spLocks/>
          </p:cNvSpPr>
          <p:nvPr/>
        </p:nvSpPr>
        <p:spPr bwMode="auto">
          <a:xfrm>
            <a:off x="406400" y="1752600"/>
            <a:ext cx="1897956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Creating</a:t>
            </a:r>
          </a:p>
        </p:txBody>
      </p:sp>
      <p:sp>
        <p:nvSpPr>
          <p:cNvPr id="33796" name="AutoShape 4"/>
          <p:cNvSpPr>
            <a:spLocks/>
          </p:cNvSpPr>
          <p:nvPr/>
        </p:nvSpPr>
        <p:spPr bwMode="auto">
          <a:xfrm>
            <a:off x="711200" y="5135246"/>
            <a:ext cx="11061700" cy="927100"/>
          </a:xfrm>
          <a:prstGeom prst="roundRect">
            <a:avLst>
              <a:gd name="adj" fmla="val 20546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v1.0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  <p:sp>
        <p:nvSpPr>
          <p:cNvPr id="33797" name="Rectangle 5"/>
          <p:cNvSpPr>
            <a:spLocks/>
          </p:cNvSpPr>
          <p:nvPr/>
        </p:nvSpPr>
        <p:spPr bwMode="auto">
          <a:xfrm>
            <a:off x="508003" y="4292601"/>
            <a:ext cx="2722701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Switching to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live case study</a:t>
            </a:r>
            <a:endParaRPr lang="en-US" dirty="0"/>
          </a:p>
        </p:txBody>
      </p:sp>
      <p:sp>
        <p:nvSpPr>
          <p:cNvPr id="13" name="Vertical Text Placeholder 1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smtClean="0"/>
              <a:t>Working on this project called </a:t>
            </a:r>
            <a:r>
              <a:rPr lang="en-US" dirty="0" err="1" smtClean="0"/>
              <a:t>eFGDMS</a:t>
            </a:r>
            <a:endParaRPr lang="en-US" dirty="0" smtClean="0"/>
          </a:p>
          <a:p>
            <a:pPr lvl="1"/>
            <a:r>
              <a:rPr lang="en-US" dirty="0" smtClean="0"/>
              <a:t>electronic Flight Ground Dictionary Management System</a:t>
            </a:r>
          </a:p>
          <a:p>
            <a:r>
              <a:rPr lang="en-US" dirty="0" smtClean="0"/>
              <a:t>Supposed to revolutionize the dictionary management process</a:t>
            </a:r>
          </a:p>
          <a:p>
            <a:r>
              <a:rPr lang="en-US" dirty="0" smtClean="0"/>
              <a:t>Managed with </a:t>
            </a:r>
            <a:r>
              <a:rPr lang="en-US" dirty="0" err="1" smtClean="0"/>
              <a:t>git</a:t>
            </a:r>
            <a:r>
              <a:rPr lang="en-US" dirty="0" smtClean="0"/>
              <a:t> from the start</a:t>
            </a:r>
          </a:p>
          <a:p>
            <a:r>
              <a:rPr lang="en-US" dirty="0" smtClean="0"/>
              <a:t>#developers = 1-2 at any given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eFGDMS</a:t>
            </a:r>
            <a:r>
              <a:rPr lang="en-US" dirty="0" smtClean="0"/>
              <a:t> Story</a:t>
            </a:r>
            <a:endParaRPr lang="en-US" dirty="0"/>
          </a:p>
        </p:txBody>
      </p:sp>
      <p:sp>
        <p:nvSpPr>
          <p:cNvPr id="5" name="Terminator 4"/>
          <p:cNvSpPr/>
          <p:nvPr/>
        </p:nvSpPr>
        <p:spPr>
          <a:xfrm>
            <a:off x="1549400" y="26670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A0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635000" y="7848600"/>
            <a:ext cx="11304110" cy="82296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i="1" dirty="0" smtClean="0">
                <a:solidFill>
                  <a:srgbClr val="6B6BCF"/>
                </a:solidFill>
              </a:rPr>
              <a:t>Progression of time</a:t>
            </a:r>
            <a:endParaRPr lang="en-US" i="1" dirty="0">
              <a:solidFill>
                <a:srgbClr val="6B6BCF"/>
              </a:solidFill>
            </a:endParaRPr>
          </a:p>
        </p:txBody>
      </p:sp>
      <p:sp>
        <p:nvSpPr>
          <p:cNvPr id="7" name="Terminator 6"/>
          <p:cNvSpPr/>
          <p:nvPr/>
        </p:nvSpPr>
        <p:spPr>
          <a:xfrm>
            <a:off x="4064000" y="26670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Terminator 7"/>
          <p:cNvSpPr/>
          <p:nvPr/>
        </p:nvSpPr>
        <p:spPr>
          <a:xfrm>
            <a:off x="6654800" y="26670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9" name="Terminator 8"/>
          <p:cNvSpPr/>
          <p:nvPr/>
        </p:nvSpPr>
        <p:spPr>
          <a:xfrm>
            <a:off x="9474200" y="26670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7" idx="1"/>
          </p:cNvCxnSpPr>
          <p:nvPr/>
        </p:nvCxnSpPr>
        <p:spPr>
          <a:xfrm>
            <a:off x="3683000" y="31623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>
            <a:off x="6197600" y="31623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>
          <a:xfrm>
            <a:off x="8788400" y="31623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778000" y="3658394"/>
            <a:ext cx="1608905" cy="1393717"/>
            <a:chOff x="1778000" y="3658394"/>
            <a:chExt cx="1608905" cy="1393717"/>
          </a:xfrm>
        </p:grpSpPr>
        <p:sp>
          <p:nvSpPr>
            <p:cNvPr id="16" name="Rectangle 15"/>
            <p:cNvSpPr/>
            <p:nvPr/>
          </p:nvSpPr>
          <p:spPr>
            <a:xfrm>
              <a:off x="1778000" y="4419600"/>
              <a:ext cx="1608905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3600" dirty="0" smtClean="0"/>
                <a:t>Master</a:t>
              </a:r>
              <a:endParaRPr lang="en-US" sz="3600" dirty="0"/>
            </a:p>
          </p:txBody>
        </p:sp>
        <p:cxnSp>
          <p:nvCxnSpPr>
            <p:cNvPr id="19" name="Straight Arrow Connector 18"/>
            <p:cNvCxnSpPr>
              <a:endCxn id="5" idx="2"/>
            </p:cNvCxnSpPr>
            <p:nvPr/>
          </p:nvCxnSpPr>
          <p:spPr>
            <a:xfrm rot="5400000" flipH="1" flipV="1">
              <a:off x="2235200" y="4038600"/>
              <a:ext cx="762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7341834" y="6705600"/>
            <a:ext cx="5662966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6B6BCF"/>
                </a:solidFill>
              </a:rPr>
              <a:t>Then along comes MSL…</a:t>
            </a:r>
            <a:endParaRPr lang="en-US" i="1" dirty="0">
              <a:solidFill>
                <a:srgbClr val="6B6BC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39927E-6 6.82292E-6 L 0.19927 6.82292E-6 " pathEditMode="relative" ptsTypes="AA">
                                      <p:cBhvr>
                                        <p:cTn id="2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927 -6.77083E-7 L 0.39854 -6.77083E-7 " pathEditMode="relative" ptsTypes="AA">
                                      <p:cBhvr>
                                        <p:cTn id="3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854 -6.77083E-7 L 0.60953 -6.77083E-7 " pathEditMode="relative" ptsTypes="AA">
                                      <p:cBhvr>
                                        <p:cTn id="4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MSL says:</a:t>
            </a:r>
            <a:endParaRPr lang="en-US" dirty="0"/>
          </a:p>
        </p:txBody>
      </p:sp>
      <p:sp>
        <p:nvSpPr>
          <p:cNvPr id="18" name="Vertical Text Placeholder 17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smtClean="0"/>
              <a:t>We need dynamic schema updates</a:t>
            </a:r>
          </a:p>
          <a:p>
            <a:pPr lvl="1"/>
            <a:r>
              <a:rPr lang="en-US" dirty="0" smtClean="0"/>
              <a:t>Because we may have sort of deviated from MSAP</a:t>
            </a:r>
          </a:p>
          <a:p>
            <a:r>
              <a:rPr lang="en-US" dirty="0" smtClean="0"/>
              <a:t>We don’t really know what we need</a:t>
            </a:r>
          </a:p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Workflow patterns</a:t>
            </a:r>
          </a:p>
          <a:p>
            <a:r>
              <a:rPr lang="en-US" dirty="0" smtClean="0"/>
              <a:t>Validations</a:t>
            </a:r>
          </a:p>
          <a:p>
            <a:r>
              <a:rPr lang="en-US" dirty="0" smtClean="0"/>
              <a:t>Need it all by tomorrow</a:t>
            </a:r>
          </a:p>
          <a:p>
            <a:r>
              <a:rPr lang="en-US" dirty="0" smtClean="0"/>
              <a:t>And it can’t cost anything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800" y="1828800"/>
            <a:ext cx="5067300" cy="675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4" name="Terminator 3"/>
          <p:cNvSpPr/>
          <p:nvPr/>
        </p:nvSpPr>
        <p:spPr>
          <a:xfrm>
            <a:off x="1016000" y="27432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A0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654800" y="1371600"/>
            <a:ext cx="1608905" cy="1394511"/>
            <a:chOff x="1016000" y="4015689"/>
            <a:chExt cx="1608905" cy="1394511"/>
          </a:xfrm>
        </p:grpSpPr>
        <p:sp>
          <p:nvSpPr>
            <p:cNvPr id="6" name="Rectangle 5"/>
            <p:cNvSpPr/>
            <p:nvPr/>
          </p:nvSpPr>
          <p:spPr>
            <a:xfrm>
              <a:off x="1016000" y="4015689"/>
              <a:ext cx="1608905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3600" dirty="0" smtClean="0"/>
                <a:t>Master</a:t>
              </a:r>
              <a:endParaRPr lang="en-US" sz="36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6200000" flipH="1">
              <a:off x="1473202" y="5029198"/>
              <a:ext cx="762000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2" name="Terminator 11"/>
          <p:cNvSpPr/>
          <p:nvPr/>
        </p:nvSpPr>
        <p:spPr>
          <a:xfrm>
            <a:off x="3759200" y="27432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13" name="Terminator 12"/>
          <p:cNvSpPr/>
          <p:nvPr/>
        </p:nvSpPr>
        <p:spPr>
          <a:xfrm>
            <a:off x="6426200" y="27432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4" name="Terminator 13"/>
          <p:cNvSpPr/>
          <p:nvPr/>
        </p:nvSpPr>
        <p:spPr>
          <a:xfrm>
            <a:off x="3073400" y="4114800"/>
            <a:ext cx="2133600" cy="990600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rminator 14"/>
          <p:cNvSpPr/>
          <p:nvPr/>
        </p:nvSpPr>
        <p:spPr>
          <a:xfrm>
            <a:off x="5664200" y="4114800"/>
            <a:ext cx="2133600" cy="990600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r>
              <a:rPr lang="en-US" dirty="0"/>
              <a:t>1</a:t>
            </a:r>
          </a:p>
        </p:txBody>
      </p:sp>
      <p:sp>
        <p:nvSpPr>
          <p:cNvPr id="16" name="Terminator 15"/>
          <p:cNvSpPr/>
          <p:nvPr/>
        </p:nvSpPr>
        <p:spPr>
          <a:xfrm>
            <a:off x="8331200" y="4114800"/>
            <a:ext cx="2133600" cy="990600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3"/>
            <a:endCxn id="12" idx="1"/>
          </p:cNvCxnSpPr>
          <p:nvPr/>
        </p:nvCxnSpPr>
        <p:spPr>
          <a:xfrm>
            <a:off x="3149600" y="32385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3" idx="1"/>
          </p:cNvCxnSpPr>
          <p:nvPr/>
        </p:nvCxnSpPr>
        <p:spPr>
          <a:xfrm>
            <a:off x="5892800" y="32385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4" idx="0"/>
          </p:cNvCxnSpPr>
          <p:nvPr/>
        </p:nvCxnSpPr>
        <p:spPr>
          <a:xfrm>
            <a:off x="3149600" y="3238500"/>
            <a:ext cx="990600" cy="87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15" idx="1"/>
          </p:cNvCxnSpPr>
          <p:nvPr/>
        </p:nvCxnSpPr>
        <p:spPr>
          <a:xfrm>
            <a:off x="5207000" y="46101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3"/>
            <a:endCxn id="16" idx="1"/>
          </p:cNvCxnSpPr>
          <p:nvPr/>
        </p:nvCxnSpPr>
        <p:spPr>
          <a:xfrm>
            <a:off x="7797800" y="46101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8559800" y="5105400"/>
            <a:ext cx="1608905" cy="1241317"/>
            <a:chOff x="3302000" y="5106194"/>
            <a:chExt cx="1608905" cy="1241317"/>
          </a:xfrm>
        </p:grpSpPr>
        <p:sp>
          <p:nvSpPr>
            <p:cNvPr id="34" name="Rectangle 33"/>
            <p:cNvSpPr/>
            <p:nvPr/>
          </p:nvSpPr>
          <p:spPr>
            <a:xfrm>
              <a:off x="3302000" y="5715000"/>
              <a:ext cx="1608905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2000" dirty="0"/>
                <a:t>a</a:t>
              </a:r>
              <a:r>
                <a:rPr lang="en-US" sz="2000" dirty="0" smtClean="0"/>
                <a:t>daptations</a:t>
              </a:r>
              <a:endParaRPr lang="en-US" sz="2000" dirty="0"/>
            </a:p>
          </p:txBody>
        </p:sp>
        <p:cxnSp>
          <p:nvCxnSpPr>
            <p:cNvPr id="35" name="Straight Arrow Connector 34"/>
            <p:cNvCxnSpPr>
              <a:endCxn id="14" idx="2"/>
            </p:cNvCxnSpPr>
            <p:nvPr/>
          </p:nvCxnSpPr>
          <p:spPr>
            <a:xfrm rot="5400000" flipH="1" flipV="1">
              <a:off x="3835400" y="5410200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330200" y="6553200"/>
            <a:ext cx="10204430" cy="207749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>
                <a:solidFill>
                  <a:srgbClr val="6B6BCF"/>
                </a:solidFill>
              </a:rPr>
              <a:t>The adaptations branch was supposed</a:t>
            </a:r>
          </a:p>
          <a:p>
            <a:pPr algn="l"/>
            <a:r>
              <a:rPr lang="en-US" dirty="0" smtClean="0">
                <a:solidFill>
                  <a:srgbClr val="6B6BCF"/>
                </a:solidFill>
              </a:rPr>
              <a:t>to use an “experimental” document oriented</a:t>
            </a:r>
          </a:p>
          <a:p>
            <a:pPr algn="l"/>
            <a:r>
              <a:rPr lang="en-US" dirty="0" smtClean="0">
                <a:solidFill>
                  <a:srgbClr val="6B6BCF"/>
                </a:solidFill>
              </a:rPr>
              <a:t>database called </a:t>
            </a:r>
            <a:r>
              <a:rPr lang="en-US" dirty="0" err="1" smtClean="0">
                <a:solidFill>
                  <a:srgbClr val="6B6BCF"/>
                </a:solidFill>
              </a:rPr>
              <a:t>CouchDB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400" y="7162800"/>
            <a:ext cx="1524000" cy="1384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problem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smtClean="0"/>
              <a:t>But then we ran into a problem…</a:t>
            </a:r>
          </a:p>
          <a:p>
            <a:r>
              <a:rPr lang="en-US" dirty="0" err="1" smtClean="0"/>
              <a:t>CouchDB</a:t>
            </a:r>
            <a:r>
              <a:rPr lang="en-US" dirty="0" smtClean="0"/>
              <a:t> didn’t support a necessary feature</a:t>
            </a:r>
          </a:p>
          <a:p>
            <a:pPr lvl="1"/>
            <a:r>
              <a:rPr lang="en-US" dirty="0" smtClean="0"/>
              <a:t>Regular expression based searching</a:t>
            </a:r>
          </a:p>
          <a:p>
            <a:r>
              <a:rPr lang="en-US" dirty="0" smtClean="0"/>
              <a:t>But we had already done so much work…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smtClean="0"/>
              <a:t>Similar concept to </a:t>
            </a:r>
            <a:r>
              <a:rPr lang="en-US" dirty="0" err="1" smtClean="0"/>
              <a:t>CouchDB</a:t>
            </a:r>
            <a:endParaRPr lang="en-US" dirty="0" smtClean="0"/>
          </a:p>
          <a:p>
            <a:r>
              <a:rPr lang="en-US" dirty="0" smtClean="0"/>
              <a:t>But it supports regular expression based searching</a:t>
            </a:r>
          </a:p>
          <a:p>
            <a:r>
              <a:rPr lang="en-US" dirty="0" smtClean="0"/>
              <a:t>Other nice features</a:t>
            </a:r>
          </a:p>
          <a:p>
            <a:r>
              <a:rPr lang="en-US" dirty="0" smtClean="0"/>
              <a:t>Great! Let’s create a new topic branch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400" y="152400"/>
            <a:ext cx="27559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err="1" smtClean="0"/>
              <a:t>git</a:t>
            </a:r>
            <a:r>
              <a:rPr lang="en-US" sz="5400" dirty="0" smtClean="0"/>
              <a:t> checkout –</a:t>
            </a:r>
            <a:r>
              <a:rPr lang="en-US" sz="5400" dirty="0" err="1" smtClean="0"/>
              <a:t>b</a:t>
            </a:r>
            <a:r>
              <a:rPr lang="en-US" sz="5400" dirty="0" smtClean="0"/>
              <a:t> </a:t>
            </a:r>
            <a:r>
              <a:rPr lang="en-US" sz="5400" dirty="0" err="1" smtClean="0"/>
              <a:t>mongo_adaptations</a:t>
            </a:r>
            <a:endParaRPr lang="en-US" sz="5400" dirty="0"/>
          </a:p>
        </p:txBody>
      </p:sp>
      <p:sp>
        <p:nvSpPr>
          <p:cNvPr id="4" name="Terminator 3"/>
          <p:cNvSpPr/>
          <p:nvPr/>
        </p:nvSpPr>
        <p:spPr>
          <a:xfrm>
            <a:off x="1016000" y="27432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A0</a:t>
            </a:r>
            <a:endParaRPr lang="en-US" dirty="0"/>
          </a:p>
        </p:txBody>
      </p:sp>
      <p:grpSp>
        <p:nvGrpSpPr>
          <p:cNvPr id="3" name="Group 10"/>
          <p:cNvGrpSpPr/>
          <p:nvPr/>
        </p:nvGrpSpPr>
        <p:grpSpPr>
          <a:xfrm>
            <a:off x="6654800" y="1371600"/>
            <a:ext cx="1608905" cy="1394511"/>
            <a:chOff x="1016000" y="4015689"/>
            <a:chExt cx="1608905" cy="1394511"/>
          </a:xfrm>
        </p:grpSpPr>
        <p:sp>
          <p:nvSpPr>
            <p:cNvPr id="6" name="Rectangle 5"/>
            <p:cNvSpPr/>
            <p:nvPr/>
          </p:nvSpPr>
          <p:spPr>
            <a:xfrm>
              <a:off x="1016000" y="4015689"/>
              <a:ext cx="1608905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3600" dirty="0" smtClean="0"/>
                <a:t>Master</a:t>
              </a:r>
              <a:endParaRPr lang="en-US" sz="36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6200000" flipH="1">
              <a:off x="1473202" y="5029198"/>
              <a:ext cx="762000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2" name="Terminator 11"/>
          <p:cNvSpPr/>
          <p:nvPr/>
        </p:nvSpPr>
        <p:spPr>
          <a:xfrm>
            <a:off x="3759200" y="27432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13" name="Terminator 12"/>
          <p:cNvSpPr/>
          <p:nvPr/>
        </p:nvSpPr>
        <p:spPr>
          <a:xfrm>
            <a:off x="6426200" y="27432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4" name="Terminator 13"/>
          <p:cNvSpPr/>
          <p:nvPr/>
        </p:nvSpPr>
        <p:spPr>
          <a:xfrm>
            <a:off x="3073400" y="4114800"/>
            <a:ext cx="2133600" cy="990600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rminator 14"/>
          <p:cNvSpPr/>
          <p:nvPr/>
        </p:nvSpPr>
        <p:spPr>
          <a:xfrm>
            <a:off x="5664200" y="4114800"/>
            <a:ext cx="2133600" cy="990600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r>
              <a:rPr lang="en-US" dirty="0"/>
              <a:t>1</a:t>
            </a:r>
          </a:p>
        </p:txBody>
      </p:sp>
      <p:sp>
        <p:nvSpPr>
          <p:cNvPr id="16" name="Terminator 15"/>
          <p:cNvSpPr/>
          <p:nvPr/>
        </p:nvSpPr>
        <p:spPr>
          <a:xfrm>
            <a:off x="8331200" y="4114800"/>
            <a:ext cx="2133600" cy="990600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3"/>
            <a:endCxn id="12" idx="1"/>
          </p:cNvCxnSpPr>
          <p:nvPr/>
        </p:nvCxnSpPr>
        <p:spPr>
          <a:xfrm>
            <a:off x="3149600" y="32385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3" idx="1"/>
          </p:cNvCxnSpPr>
          <p:nvPr/>
        </p:nvCxnSpPr>
        <p:spPr>
          <a:xfrm>
            <a:off x="5892800" y="32385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4" idx="0"/>
          </p:cNvCxnSpPr>
          <p:nvPr/>
        </p:nvCxnSpPr>
        <p:spPr>
          <a:xfrm>
            <a:off x="3149600" y="3238500"/>
            <a:ext cx="990600" cy="87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15" idx="1"/>
          </p:cNvCxnSpPr>
          <p:nvPr/>
        </p:nvCxnSpPr>
        <p:spPr>
          <a:xfrm>
            <a:off x="5207000" y="46101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3"/>
            <a:endCxn id="16" idx="1"/>
          </p:cNvCxnSpPr>
          <p:nvPr/>
        </p:nvCxnSpPr>
        <p:spPr>
          <a:xfrm>
            <a:off x="7797800" y="46101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2"/>
          <p:cNvGrpSpPr/>
          <p:nvPr/>
        </p:nvGrpSpPr>
        <p:grpSpPr>
          <a:xfrm>
            <a:off x="8712200" y="2590800"/>
            <a:ext cx="1608905" cy="1524794"/>
            <a:chOff x="3454400" y="2591594"/>
            <a:chExt cx="1608905" cy="1524794"/>
          </a:xfrm>
        </p:grpSpPr>
        <p:sp>
          <p:nvSpPr>
            <p:cNvPr id="34" name="Rectangle 33"/>
            <p:cNvSpPr/>
            <p:nvPr/>
          </p:nvSpPr>
          <p:spPr>
            <a:xfrm>
              <a:off x="3454400" y="2591594"/>
              <a:ext cx="1608905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2000" dirty="0"/>
                <a:t>a</a:t>
              </a:r>
              <a:r>
                <a:rPr lang="en-US" sz="2000" dirty="0" smtClean="0"/>
                <a:t>daptations</a:t>
              </a:r>
              <a:endParaRPr lang="en-US" sz="20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rot="5400000">
              <a:off x="3835400" y="3658394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5" name="Terminator 24"/>
          <p:cNvSpPr/>
          <p:nvPr/>
        </p:nvSpPr>
        <p:spPr>
          <a:xfrm>
            <a:off x="8102600" y="5638800"/>
            <a:ext cx="2133600" cy="990600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C0</a:t>
            </a:r>
            <a:endParaRPr lang="en-US" dirty="0"/>
          </a:p>
        </p:txBody>
      </p:sp>
      <p:sp>
        <p:nvSpPr>
          <p:cNvPr id="26" name="Terminator 25"/>
          <p:cNvSpPr/>
          <p:nvPr/>
        </p:nvSpPr>
        <p:spPr>
          <a:xfrm>
            <a:off x="10617200" y="5638800"/>
            <a:ext cx="2133600" cy="990600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>
            <a:off x="7797800" y="4648200"/>
            <a:ext cx="13716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3"/>
            <a:endCxn id="26" idx="1"/>
          </p:cNvCxnSpPr>
          <p:nvPr/>
        </p:nvCxnSpPr>
        <p:spPr>
          <a:xfrm>
            <a:off x="10236200" y="61341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42"/>
          <p:cNvGrpSpPr/>
          <p:nvPr/>
        </p:nvGrpSpPr>
        <p:grpSpPr>
          <a:xfrm>
            <a:off x="10845800" y="4114800"/>
            <a:ext cx="1608905" cy="1524794"/>
            <a:chOff x="3454400" y="2591594"/>
            <a:chExt cx="1608905" cy="1524794"/>
          </a:xfrm>
        </p:grpSpPr>
        <p:sp>
          <p:nvSpPr>
            <p:cNvPr id="39" name="Rectangle 38"/>
            <p:cNvSpPr/>
            <p:nvPr/>
          </p:nvSpPr>
          <p:spPr>
            <a:xfrm>
              <a:off x="3454400" y="2591594"/>
              <a:ext cx="1608905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1200" dirty="0" err="1" smtClean="0"/>
                <a:t>mongo_adaptations</a:t>
              </a:r>
              <a:endParaRPr lang="en-US" sz="1200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rot="5400000">
              <a:off x="3835400" y="3658394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254000" y="6858000"/>
            <a:ext cx="9353843" cy="15696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Notice that development on the adaptations</a:t>
            </a:r>
          </a:p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branch can still continue, and that we branched off</a:t>
            </a:r>
          </a:p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a branch…try doing that in subversion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0" y="330200"/>
            <a:ext cx="11950700" cy="8255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4800" b="1" dirty="0">
                <a:solidFill>
                  <a:schemeClr val="tx1"/>
                </a:solidFill>
                <a:ea typeface="Gill Sans" charset="0"/>
                <a:cs typeface="Gill Sans" charset="0"/>
              </a:rPr>
              <a:t>How about this?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2159001" y="6629401"/>
            <a:ext cx="8729152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cp </a:t>
            </a:r>
            <a:r>
              <a:rPr lang="en-US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current_file.txt</a:t>
            </a: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current_file.txt.bak1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2082800" y="1905000"/>
            <a:ext cx="4572001" cy="1981200"/>
          </a:xfrm>
          <a:prstGeom prst="cloud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/>
          <a:lstStyle/>
          <a:p>
            <a:r>
              <a:rPr lang="en-US" sz="2400" dirty="0"/>
              <a:t>Gee, I sure wish I could backup before I make this big change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2387600" y="4191001"/>
            <a:ext cx="4267200" cy="1676400"/>
          </a:xfrm>
          <a:prstGeom prst="cloud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/>
          <a:lstStyle/>
          <a:p>
            <a:r>
              <a:rPr lang="en-US" sz="2400" dirty="0"/>
              <a:t>But I’m on a plane (or on a bus, or in the woods)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Incorporating upstream changes</a:t>
            </a:r>
            <a:endParaRPr lang="en-US" sz="5400" dirty="0"/>
          </a:p>
        </p:txBody>
      </p:sp>
      <p:sp>
        <p:nvSpPr>
          <p:cNvPr id="4" name="Terminator 3"/>
          <p:cNvSpPr/>
          <p:nvPr/>
        </p:nvSpPr>
        <p:spPr>
          <a:xfrm>
            <a:off x="482600" y="3001617"/>
            <a:ext cx="1824383" cy="847035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A0</a:t>
            </a:r>
            <a:endParaRPr lang="en-US" dirty="0"/>
          </a:p>
        </p:txBody>
      </p:sp>
      <p:grpSp>
        <p:nvGrpSpPr>
          <p:cNvPr id="3" name="Group 10"/>
          <p:cNvGrpSpPr/>
          <p:nvPr/>
        </p:nvGrpSpPr>
        <p:grpSpPr>
          <a:xfrm>
            <a:off x="5207000" y="1828800"/>
            <a:ext cx="1655418" cy="1192408"/>
            <a:chOff x="1016000" y="4015689"/>
            <a:chExt cx="1608905" cy="1394511"/>
          </a:xfrm>
        </p:grpSpPr>
        <p:sp>
          <p:nvSpPr>
            <p:cNvPr id="6" name="Rectangle 5"/>
            <p:cNvSpPr/>
            <p:nvPr/>
          </p:nvSpPr>
          <p:spPr>
            <a:xfrm>
              <a:off x="1016000" y="4015689"/>
              <a:ext cx="1608905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3600" dirty="0" smtClean="0"/>
                <a:t>Master</a:t>
              </a:r>
              <a:endParaRPr lang="en-US" sz="36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6200000" flipH="1">
              <a:off x="1473202" y="5029198"/>
              <a:ext cx="762000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2" name="Terminator 11"/>
          <p:cNvSpPr/>
          <p:nvPr/>
        </p:nvSpPr>
        <p:spPr>
          <a:xfrm>
            <a:off x="2828235" y="3001617"/>
            <a:ext cx="1824383" cy="847035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13" name="Terminator 12"/>
          <p:cNvSpPr/>
          <p:nvPr/>
        </p:nvSpPr>
        <p:spPr>
          <a:xfrm>
            <a:off x="5108713" y="3001617"/>
            <a:ext cx="1824383" cy="847035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4" name="Terminator 13"/>
          <p:cNvSpPr/>
          <p:nvPr/>
        </p:nvSpPr>
        <p:spPr>
          <a:xfrm>
            <a:off x="2241826" y="4174435"/>
            <a:ext cx="1824383" cy="847035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rminator 14"/>
          <p:cNvSpPr/>
          <p:nvPr/>
        </p:nvSpPr>
        <p:spPr>
          <a:xfrm>
            <a:off x="4457148" y="4174435"/>
            <a:ext cx="1824383" cy="847035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r>
              <a:rPr lang="en-US" dirty="0"/>
              <a:t>1</a:t>
            </a:r>
          </a:p>
        </p:txBody>
      </p:sp>
      <p:sp>
        <p:nvSpPr>
          <p:cNvPr id="16" name="Terminator 15"/>
          <p:cNvSpPr/>
          <p:nvPr/>
        </p:nvSpPr>
        <p:spPr>
          <a:xfrm>
            <a:off x="6737626" y="4174435"/>
            <a:ext cx="1824383" cy="847035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3"/>
            <a:endCxn id="12" idx="1"/>
          </p:cNvCxnSpPr>
          <p:nvPr/>
        </p:nvCxnSpPr>
        <p:spPr>
          <a:xfrm>
            <a:off x="2306983" y="3425135"/>
            <a:ext cx="521252" cy="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3" idx="1"/>
          </p:cNvCxnSpPr>
          <p:nvPr/>
        </p:nvCxnSpPr>
        <p:spPr>
          <a:xfrm>
            <a:off x="4652617" y="3425135"/>
            <a:ext cx="456096" cy="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4" idx="0"/>
          </p:cNvCxnSpPr>
          <p:nvPr/>
        </p:nvCxnSpPr>
        <p:spPr>
          <a:xfrm>
            <a:off x="2306983" y="3425135"/>
            <a:ext cx="847035" cy="749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15" idx="1"/>
          </p:cNvCxnSpPr>
          <p:nvPr/>
        </p:nvCxnSpPr>
        <p:spPr>
          <a:xfrm>
            <a:off x="4066209" y="4597952"/>
            <a:ext cx="390939" cy="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3"/>
            <a:endCxn id="16" idx="1"/>
          </p:cNvCxnSpPr>
          <p:nvPr/>
        </p:nvCxnSpPr>
        <p:spPr>
          <a:xfrm>
            <a:off x="6281530" y="4597952"/>
            <a:ext cx="456096" cy="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2"/>
          <p:cNvGrpSpPr/>
          <p:nvPr/>
        </p:nvGrpSpPr>
        <p:grpSpPr>
          <a:xfrm>
            <a:off x="7063408" y="2871304"/>
            <a:ext cx="1496392" cy="1303809"/>
            <a:chOff x="3454400" y="2591594"/>
            <a:chExt cx="1750018" cy="1524794"/>
          </a:xfrm>
        </p:grpSpPr>
        <p:sp>
          <p:nvSpPr>
            <p:cNvPr id="34" name="Rectangle 33"/>
            <p:cNvSpPr/>
            <p:nvPr/>
          </p:nvSpPr>
          <p:spPr>
            <a:xfrm>
              <a:off x="3454400" y="2591594"/>
              <a:ext cx="1750018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2000" dirty="0"/>
                <a:t>a</a:t>
              </a:r>
              <a:r>
                <a:rPr lang="en-US" sz="2000" dirty="0" smtClean="0"/>
                <a:t>daptations</a:t>
              </a:r>
              <a:endParaRPr lang="en-US" sz="20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rot="5400000">
              <a:off x="3835400" y="3658394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5" name="Terminator 24"/>
          <p:cNvSpPr/>
          <p:nvPr/>
        </p:nvSpPr>
        <p:spPr>
          <a:xfrm>
            <a:off x="6542156" y="5477565"/>
            <a:ext cx="1824383" cy="847035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C0</a:t>
            </a:r>
            <a:endParaRPr lang="en-US" dirty="0"/>
          </a:p>
        </p:txBody>
      </p:sp>
      <p:sp>
        <p:nvSpPr>
          <p:cNvPr id="26" name="Terminator 25"/>
          <p:cNvSpPr/>
          <p:nvPr/>
        </p:nvSpPr>
        <p:spPr>
          <a:xfrm>
            <a:off x="8692321" y="5477565"/>
            <a:ext cx="1824383" cy="847035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>
            <a:off x="6281530" y="4630530"/>
            <a:ext cx="1172817" cy="847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3"/>
            <a:endCxn id="26" idx="1"/>
          </p:cNvCxnSpPr>
          <p:nvPr/>
        </p:nvCxnSpPr>
        <p:spPr>
          <a:xfrm>
            <a:off x="8366539" y="5901083"/>
            <a:ext cx="325783" cy="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42"/>
          <p:cNvGrpSpPr/>
          <p:nvPr/>
        </p:nvGrpSpPr>
        <p:grpSpPr>
          <a:xfrm>
            <a:off x="8864600" y="4191000"/>
            <a:ext cx="1577010" cy="1303809"/>
            <a:chOff x="3454399" y="2591594"/>
            <a:chExt cx="1844300" cy="1524794"/>
          </a:xfrm>
        </p:grpSpPr>
        <p:sp>
          <p:nvSpPr>
            <p:cNvPr id="39" name="Rectangle 38"/>
            <p:cNvSpPr/>
            <p:nvPr/>
          </p:nvSpPr>
          <p:spPr>
            <a:xfrm>
              <a:off x="3454399" y="2591594"/>
              <a:ext cx="1844300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1200" dirty="0" err="1" smtClean="0"/>
                <a:t>mongo_adaptations</a:t>
              </a:r>
              <a:endParaRPr lang="en-US" sz="1200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rot="5400000">
              <a:off x="3835400" y="3658394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8" name="AutoShape 4"/>
          <p:cNvSpPr>
            <a:spLocks/>
          </p:cNvSpPr>
          <p:nvPr/>
        </p:nvSpPr>
        <p:spPr bwMode="auto">
          <a:xfrm>
            <a:off x="406400" y="5791200"/>
            <a:ext cx="5029200" cy="1600200"/>
          </a:xfrm>
          <a:prstGeom prst="roundRect">
            <a:avLst>
              <a:gd name="adj" fmla="val 20546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rebase adaptations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# followed by many: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mergetool</a:t>
            </a:r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rebase --continue</a:t>
            </a:r>
          </a:p>
          <a:p>
            <a:pPr algn="l"/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  <p:sp>
        <p:nvSpPr>
          <p:cNvPr id="33" name="Terminator 32"/>
          <p:cNvSpPr/>
          <p:nvPr/>
        </p:nvSpPr>
        <p:spPr>
          <a:xfrm>
            <a:off x="10845800" y="5486400"/>
            <a:ext cx="1824383" cy="847035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C1 +B`</a:t>
            </a:r>
            <a:endParaRPr lang="en-US" sz="35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0541000" y="5943600"/>
            <a:ext cx="325783" cy="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3" idx="1"/>
          </p:cNvCxnSpPr>
          <p:nvPr/>
        </p:nvCxnSpPr>
        <p:spPr>
          <a:xfrm>
            <a:off x="8559800" y="4572000"/>
            <a:ext cx="2286000" cy="133791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3"/>
          <p:cNvSpPr>
            <a:spLocks/>
          </p:cNvSpPr>
          <p:nvPr/>
        </p:nvSpPr>
        <p:spPr bwMode="auto">
          <a:xfrm>
            <a:off x="11684000" y="5562600"/>
            <a:ext cx="838200" cy="685800"/>
          </a:xfrm>
          <a:prstGeom prst="rect">
            <a:avLst/>
          </a:prstGeom>
          <a:solidFill>
            <a:srgbClr val="F5FF00">
              <a:alpha val="57999"/>
            </a:srgbClr>
          </a:solidFill>
          <a:ln w="25400">
            <a:noFill/>
            <a:miter lim="800000"/>
            <a:headEnd type="none" w="med" len="med"/>
            <a:tailEnd type="none" w="med" len="med"/>
          </a:ln>
          <a:effectLst>
            <a:outerShdw blurRad="139700" dist="88899" dir="2700000" algn="ctr" rotWithShape="0">
              <a:srgbClr val="000000">
                <a:alpha val="50000"/>
              </a:srgb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569200" y="6629400"/>
            <a:ext cx="51056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>
                <a:solidFill>
                  <a:srgbClr val="9C9CDF"/>
                </a:solidFill>
              </a:rPr>
              <a:t>B</a:t>
            </a:r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` is all the changes between B1 and B2, and then played on top of C1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9609E-6 4.27083E-6 L 0.1641 4.27083E-6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2" grpId="0" animBg="1"/>
      <p:bldP spid="4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merge back to adaptations</a:t>
            </a:r>
            <a:endParaRPr lang="en-US" dirty="0"/>
          </a:p>
        </p:txBody>
      </p:sp>
      <p:sp>
        <p:nvSpPr>
          <p:cNvPr id="28" name="AutoShape 4"/>
          <p:cNvSpPr>
            <a:spLocks/>
          </p:cNvSpPr>
          <p:nvPr/>
        </p:nvSpPr>
        <p:spPr bwMode="auto">
          <a:xfrm>
            <a:off x="330200" y="5943600"/>
            <a:ext cx="7086600" cy="2514600"/>
          </a:xfrm>
          <a:prstGeom prst="roundRect">
            <a:avLst>
              <a:gd name="adj" fmla="val 20546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adaptations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merge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mongo_adaptations</a:t>
            </a:r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# Run unit tests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rake spec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# Delete mongo branch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branch –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d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mongo_adaptations</a:t>
            </a:r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push origin adaptations</a:t>
            </a:r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  <p:sp>
        <p:nvSpPr>
          <p:cNvPr id="4" name="Terminator 3"/>
          <p:cNvSpPr/>
          <p:nvPr/>
        </p:nvSpPr>
        <p:spPr>
          <a:xfrm>
            <a:off x="482600" y="2767394"/>
            <a:ext cx="1460035" cy="677874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A0</a:t>
            </a:r>
            <a:endParaRPr lang="en-US" dirty="0"/>
          </a:p>
        </p:txBody>
      </p:sp>
      <p:grpSp>
        <p:nvGrpSpPr>
          <p:cNvPr id="5" name="Group 10"/>
          <p:cNvGrpSpPr/>
          <p:nvPr/>
        </p:nvGrpSpPr>
        <p:grpSpPr>
          <a:xfrm>
            <a:off x="4263490" y="1828800"/>
            <a:ext cx="1324814" cy="954272"/>
            <a:chOff x="1016000" y="4015689"/>
            <a:chExt cx="1608905" cy="1394511"/>
          </a:xfrm>
        </p:grpSpPr>
        <p:sp>
          <p:nvSpPr>
            <p:cNvPr id="6" name="Rectangle 5"/>
            <p:cNvSpPr/>
            <p:nvPr/>
          </p:nvSpPr>
          <p:spPr>
            <a:xfrm>
              <a:off x="1016000" y="4015689"/>
              <a:ext cx="1608905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2400" dirty="0" smtClean="0"/>
                <a:t>Master</a:t>
              </a:r>
              <a:endParaRPr lang="en-US" sz="24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6200000" flipH="1">
              <a:off x="1473202" y="5029198"/>
              <a:ext cx="762000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" name="Terminator 7"/>
          <p:cNvSpPr/>
          <p:nvPr/>
        </p:nvSpPr>
        <p:spPr>
          <a:xfrm>
            <a:off x="2359788" y="2767394"/>
            <a:ext cx="1460035" cy="677874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9" name="Terminator 8"/>
          <p:cNvSpPr/>
          <p:nvPr/>
        </p:nvSpPr>
        <p:spPr>
          <a:xfrm>
            <a:off x="4184832" y="2767394"/>
            <a:ext cx="1460035" cy="677874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0" name="Terminator 9"/>
          <p:cNvSpPr/>
          <p:nvPr/>
        </p:nvSpPr>
        <p:spPr>
          <a:xfrm>
            <a:off x="1890491" y="3705988"/>
            <a:ext cx="1460035" cy="677874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Terminator 10"/>
          <p:cNvSpPr/>
          <p:nvPr/>
        </p:nvSpPr>
        <p:spPr>
          <a:xfrm>
            <a:off x="3663391" y="3705988"/>
            <a:ext cx="1460035" cy="677874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r>
              <a:rPr lang="en-US" dirty="0"/>
              <a:t>1</a:t>
            </a:r>
          </a:p>
        </p:txBody>
      </p:sp>
      <p:sp>
        <p:nvSpPr>
          <p:cNvPr id="12" name="Terminator 11"/>
          <p:cNvSpPr/>
          <p:nvPr/>
        </p:nvSpPr>
        <p:spPr>
          <a:xfrm>
            <a:off x="5488434" y="3705988"/>
            <a:ext cx="1460035" cy="677874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3"/>
            <a:endCxn id="8" idx="1"/>
          </p:cNvCxnSpPr>
          <p:nvPr/>
        </p:nvCxnSpPr>
        <p:spPr>
          <a:xfrm>
            <a:off x="1942635" y="3106331"/>
            <a:ext cx="417153" cy="1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>
          <a:xfrm>
            <a:off x="3819823" y="3106331"/>
            <a:ext cx="365009" cy="1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10" idx="0"/>
          </p:cNvCxnSpPr>
          <p:nvPr/>
        </p:nvCxnSpPr>
        <p:spPr>
          <a:xfrm>
            <a:off x="1942635" y="3106331"/>
            <a:ext cx="677874" cy="599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11" idx="1"/>
          </p:cNvCxnSpPr>
          <p:nvPr/>
        </p:nvCxnSpPr>
        <p:spPr>
          <a:xfrm>
            <a:off x="3350526" y="4044924"/>
            <a:ext cx="312865" cy="1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12" idx="1"/>
          </p:cNvCxnSpPr>
          <p:nvPr/>
        </p:nvCxnSpPr>
        <p:spPr>
          <a:xfrm>
            <a:off x="5123425" y="4044924"/>
            <a:ext cx="365009" cy="1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42"/>
          <p:cNvGrpSpPr/>
          <p:nvPr/>
        </p:nvGrpSpPr>
        <p:grpSpPr>
          <a:xfrm>
            <a:off x="5749154" y="2663105"/>
            <a:ext cx="1286647" cy="1043425"/>
            <a:chOff x="3454400" y="2591594"/>
            <a:chExt cx="1880222" cy="1524794"/>
          </a:xfrm>
        </p:grpSpPr>
        <p:sp>
          <p:nvSpPr>
            <p:cNvPr id="19" name="Rectangle 18"/>
            <p:cNvSpPr/>
            <p:nvPr/>
          </p:nvSpPr>
          <p:spPr>
            <a:xfrm>
              <a:off x="3454400" y="2591594"/>
              <a:ext cx="1880222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1600" dirty="0"/>
                <a:t>a</a:t>
              </a:r>
              <a:r>
                <a:rPr lang="en-US" sz="1600" dirty="0" smtClean="0"/>
                <a:t>daptations</a:t>
              </a:r>
              <a:endParaRPr lang="en-US" sz="16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>
              <a:off x="3835400" y="3658394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Terminator 20"/>
          <p:cNvSpPr/>
          <p:nvPr/>
        </p:nvSpPr>
        <p:spPr>
          <a:xfrm>
            <a:off x="5332002" y="4748870"/>
            <a:ext cx="1460035" cy="677874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C0</a:t>
            </a:r>
            <a:endParaRPr lang="en-US" dirty="0"/>
          </a:p>
        </p:txBody>
      </p:sp>
      <p:sp>
        <p:nvSpPr>
          <p:cNvPr id="22" name="Terminator 21"/>
          <p:cNvSpPr/>
          <p:nvPr/>
        </p:nvSpPr>
        <p:spPr>
          <a:xfrm>
            <a:off x="7052757" y="4748870"/>
            <a:ext cx="1460035" cy="677874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1" idx="0"/>
          </p:cNvCxnSpPr>
          <p:nvPr/>
        </p:nvCxnSpPr>
        <p:spPr>
          <a:xfrm>
            <a:off x="5123425" y="4070996"/>
            <a:ext cx="938594" cy="67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3"/>
            <a:endCxn id="22" idx="1"/>
          </p:cNvCxnSpPr>
          <p:nvPr/>
        </p:nvCxnSpPr>
        <p:spPr>
          <a:xfrm>
            <a:off x="6792037" y="5087807"/>
            <a:ext cx="260721" cy="1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42"/>
          <p:cNvGrpSpPr/>
          <p:nvPr/>
        </p:nvGrpSpPr>
        <p:grpSpPr>
          <a:xfrm>
            <a:off x="8864600" y="5433814"/>
            <a:ext cx="1293108" cy="866419"/>
            <a:chOff x="5899999" y="5097149"/>
            <a:chExt cx="1889461" cy="1266127"/>
          </a:xfrm>
        </p:grpSpPr>
        <p:sp>
          <p:nvSpPr>
            <p:cNvPr id="26" name="Rectangle 25"/>
            <p:cNvSpPr/>
            <p:nvPr/>
          </p:nvSpPr>
          <p:spPr>
            <a:xfrm>
              <a:off x="5899999" y="5730765"/>
              <a:ext cx="1889461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1000" dirty="0" err="1" smtClean="0"/>
                <a:t>mongo_adaptations</a:t>
              </a:r>
              <a:endParaRPr lang="en-US" sz="1000" dirty="0"/>
            </a:p>
          </p:txBody>
        </p:sp>
        <p:cxnSp>
          <p:nvCxnSpPr>
            <p:cNvPr id="27" name="Straight Arrow Connector 26"/>
            <p:cNvCxnSpPr>
              <a:stCxn id="26" idx="0"/>
              <a:endCxn id="29" idx="2"/>
            </p:cNvCxnSpPr>
            <p:nvPr/>
          </p:nvCxnSpPr>
          <p:spPr>
            <a:xfrm rot="16200000" flipV="1">
              <a:off x="6524291" y="5410324"/>
              <a:ext cx="633614" cy="72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9" name="Terminator 28"/>
          <p:cNvSpPr/>
          <p:nvPr/>
        </p:nvSpPr>
        <p:spPr>
          <a:xfrm>
            <a:off x="8776165" y="4755940"/>
            <a:ext cx="1460035" cy="677874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C1 +B`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532236" y="5121833"/>
            <a:ext cx="260721" cy="1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9" idx="1"/>
          </p:cNvCxnSpPr>
          <p:nvPr/>
        </p:nvCxnSpPr>
        <p:spPr>
          <a:xfrm>
            <a:off x="6946702" y="4024155"/>
            <a:ext cx="1829463" cy="107072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"/>
          <p:cNvSpPr>
            <a:spLocks/>
          </p:cNvSpPr>
          <p:nvPr/>
        </p:nvSpPr>
        <p:spPr bwMode="auto">
          <a:xfrm>
            <a:off x="9446968" y="4816923"/>
            <a:ext cx="670803" cy="548839"/>
          </a:xfrm>
          <a:prstGeom prst="rect">
            <a:avLst/>
          </a:prstGeom>
          <a:solidFill>
            <a:srgbClr val="F5FF00">
              <a:alpha val="57999"/>
            </a:srgbClr>
          </a:solidFill>
          <a:ln w="25400">
            <a:noFill/>
            <a:miter lim="800000"/>
            <a:headEnd type="none" w="med" len="med"/>
            <a:tailEnd type="none" w="med" len="med"/>
          </a:ln>
          <a:effectLst>
            <a:outerShdw blurRad="139700" dist="88899" dir="2700000" algn="ctr" rotWithShape="0">
              <a:srgbClr val="000000">
                <a:alpha val="50000"/>
              </a:srgb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rminator 38"/>
          <p:cNvSpPr/>
          <p:nvPr/>
        </p:nvSpPr>
        <p:spPr>
          <a:xfrm>
            <a:off x="10845800" y="3733800"/>
            <a:ext cx="1460035" cy="677874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B2+C`</a:t>
            </a:r>
            <a:endParaRPr lang="en-US" sz="3000" dirty="0"/>
          </a:p>
        </p:txBody>
      </p:sp>
      <p:cxnSp>
        <p:nvCxnSpPr>
          <p:cNvPr id="40" name="Straight Arrow Connector 39"/>
          <p:cNvCxnSpPr>
            <a:stCxn id="12" idx="3"/>
            <a:endCxn id="39" idx="1"/>
          </p:cNvCxnSpPr>
          <p:nvPr/>
        </p:nvCxnSpPr>
        <p:spPr>
          <a:xfrm>
            <a:off x="6948469" y="4044925"/>
            <a:ext cx="3897331" cy="278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9" idx="3"/>
            <a:endCxn id="39" idx="1"/>
          </p:cNvCxnSpPr>
          <p:nvPr/>
        </p:nvCxnSpPr>
        <p:spPr>
          <a:xfrm flipV="1">
            <a:off x="10236200" y="4072737"/>
            <a:ext cx="609600" cy="10221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25E-7 -5.10417E-6 L 0.39267 -5.10417E-6 " pathEditMode="relative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will be merge to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smtClean="0"/>
              <a:t>I had never done a “complicated” merge like this before</a:t>
            </a:r>
          </a:p>
          <a:p>
            <a:r>
              <a:rPr lang="en-US" dirty="0" smtClean="0"/>
              <a:t>The histories from the two branches were inconsistent and hadn’t been synced in a while</a:t>
            </a:r>
          </a:p>
          <a:p>
            <a:r>
              <a:rPr lang="en-US" dirty="0" smtClean="0"/>
              <a:t>The whole merge process was done before I finished my morning coffee</a:t>
            </a:r>
          </a:p>
          <a:p>
            <a:r>
              <a:rPr lang="en-US" dirty="0" smtClean="0"/>
              <a:t>Tests passed (unit tests do matter)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GUIs</a:t>
            </a:r>
          </a:p>
        </p:txBody>
      </p:sp>
      <p:sp>
        <p:nvSpPr>
          <p:cNvPr id="34818" name="Rectangle 2"/>
          <p:cNvSpPr>
            <a:spLocks/>
          </p:cNvSpPr>
          <p:nvPr/>
        </p:nvSpPr>
        <p:spPr bwMode="auto">
          <a:xfrm>
            <a:off x="433387" y="1466186"/>
            <a:ext cx="820737" cy="66172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solidFill>
                  <a:srgbClr val="7575D1"/>
                </a:solidFill>
                <a:ea typeface="Gill Sans" charset="0"/>
                <a:cs typeface="Gill Sans" charset="0"/>
              </a:rPr>
              <a:t>gitk</a:t>
            </a:r>
            <a:endParaRPr lang="en-US" dirty="0">
              <a:solidFill>
                <a:srgbClr val="7575D1"/>
              </a:solidFill>
              <a:ea typeface="Gill Sans" charset="0"/>
              <a:cs typeface="Gill Sans" charset="0"/>
            </a:endParaRP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2133600"/>
            <a:ext cx="7608887" cy="44957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4820" name="Rectangle 4"/>
          <p:cNvSpPr>
            <a:spLocks/>
          </p:cNvSpPr>
          <p:nvPr/>
        </p:nvSpPr>
        <p:spPr bwMode="auto">
          <a:xfrm>
            <a:off x="254000" y="6705600"/>
            <a:ext cx="8356599" cy="1968501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SzPct val="1250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Provides visual of repository history</a:t>
            </a:r>
          </a:p>
          <a:p>
            <a:pPr algn="l">
              <a:buSzPct val="1250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Comes with </a:t>
            </a:r>
            <a:r>
              <a:rPr lang="en-US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endParaRPr lang="en-US" dirty="0">
              <a:solidFill>
                <a:schemeClr val="tx1"/>
              </a:solidFill>
              <a:ea typeface="Gill Sans" charset="0"/>
              <a:cs typeface="Gill Sans" charset="0"/>
            </a:endParaRPr>
          </a:p>
          <a:p>
            <a:pPr algn="l">
              <a:buSzPct val="1250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Can’t edit, not pretty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GUIs</a:t>
            </a:r>
          </a:p>
        </p:txBody>
      </p:sp>
      <p:sp>
        <p:nvSpPr>
          <p:cNvPr id="35842" name="Rectangle 2"/>
          <p:cNvSpPr>
            <a:spLocks/>
          </p:cNvSpPr>
          <p:nvPr/>
        </p:nvSpPr>
        <p:spPr bwMode="auto">
          <a:xfrm>
            <a:off x="420686" y="1697353"/>
            <a:ext cx="1453924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solidFill>
                  <a:srgbClr val="7575D1"/>
                </a:solidFill>
                <a:ea typeface="Gill Sans" charset="0"/>
                <a:cs typeface="Gill Sans" charset="0"/>
              </a:rPr>
              <a:t>gitweb</a:t>
            </a:r>
            <a:endParaRPr lang="en-US" dirty="0">
              <a:solidFill>
                <a:srgbClr val="7575D1"/>
              </a:solidFill>
              <a:ea typeface="Gill Sans" charset="0"/>
              <a:cs typeface="Gill Sans" charset="0"/>
            </a:endParaRPr>
          </a:p>
        </p:txBody>
      </p:sp>
      <p:sp>
        <p:nvSpPr>
          <p:cNvPr id="35843" name="Rectangle 3"/>
          <p:cNvSpPr>
            <a:spLocks/>
          </p:cNvSpPr>
          <p:nvPr/>
        </p:nvSpPr>
        <p:spPr bwMode="auto">
          <a:xfrm>
            <a:off x="255588" y="6775450"/>
            <a:ext cx="8356599" cy="13462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SzPct val="125000"/>
              <a:buFont typeface="Gill Sans" charset="0"/>
              <a:buChar char="•"/>
            </a:pPr>
            <a:r>
              <a:rPr lang="en-US">
                <a:solidFill>
                  <a:schemeClr val="tx1"/>
                </a:solidFill>
                <a:ea typeface="Gill Sans" charset="0"/>
                <a:cs typeface="Gill Sans" charset="0"/>
              </a:rPr>
              <a:t>Nice web interface for git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>
                <a:solidFill>
                  <a:schemeClr val="tx1"/>
                </a:solidFill>
                <a:ea typeface="Gill Sans" charset="0"/>
                <a:cs typeface="Gill Sans" charset="0"/>
              </a:rPr>
              <a:t>Comes with distribution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2590800"/>
            <a:ext cx="7164388" cy="398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ea typeface="Gill Sans" charset="0"/>
                <a:cs typeface="Gill Sans" charset="0"/>
              </a:rPr>
              <a:t>GUIs</a:t>
            </a:r>
          </a:p>
        </p:txBody>
      </p:sp>
      <p:sp>
        <p:nvSpPr>
          <p:cNvPr id="36866" name="Rectangle 2"/>
          <p:cNvSpPr>
            <a:spLocks/>
          </p:cNvSpPr>
          <p:nvPr/>
        </p:nvSpPr>
        <p:spPr bwMode="auto">
          <a:xfrm>
            <a:off x="431799" y="2133600"/>
            <a:ext cx="12573001" cy="24892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SzPct val="125000"/>
              <a:buFont typeface="Gill Sans" charset="0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Others do exist, but they’re still </a:t>
            </a:r>
            <a:r>
              <a:rPr lang="en-US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kinda</a:t>
            </a: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flakey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Nothing quite beats the command line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Check out </a:t>
            </a:r>
            <a:r>
              <a:rPr lang="en-US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zsh</a:t>
            </a: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with </a:t>
            </a:r>
            <a:r>
              <a:rPr lang="en-US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vcs_info</a:t>
            </a: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:</a:t>
            </a:r>
          </a:p>
          <a:p>
            <a:pPr lvl="1" algn="l">
              <a:buSzPct val="125000"/>
              <a:buFont typeface="Gill Sans" charset="0"/>
              <a:buChar char="•"/>
            </a:pPr>
            <a:r>
              <a:rPr lang="en-US" sz="3600" u="sng" dirty="0">
                <a:solidFill>
                  <a:schemeClr val="tx1"/>
                </a:solidFill>
                <a:ea typeface="Gill Sans" charset="0"/>
                <a:cs typeface="Gill Sans" charset="0"/>
                <a:hlinkClick r:id="rId2"/>
              </a:rPr>
              <a:t>http://kriener.org/articles/2009/06/04/zsh-prompt-magic</a:t>
            </a:r>
            <a:endParaRPr lang="en-US" sz="3600" u="sng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177800" y="4876800"/>
            <a:ext cx="11582400" cy="609600"/>
          </a:xfrm>
          <a:prstGeom prst="roundRect">
            <a:avLst>
              <a:gd name="adj" fmla="val 12093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[</a:t>
            </a:r>
            <a:r>
              <a:rPr lang="en-US" sz="240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adaptations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FGDMS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//: </a:t>
            </a:r>
            <a:r>
              <a:rPr lang="en-US" sz="240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 ]%      (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mglazer$:..tana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 Studio/FGDMS/)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750094" y="57523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4210" y="6096000"/>
            <a:ext cx="105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Branch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2350294" y="57523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94989" y="6096000"/>
            <a:ext cx="1212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Path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3682684" y="57523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41729" y="6096000"/>
            <a:ext cx="1183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vi mode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8711884" y="56761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85819" y="6019800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CWD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Heart 15"/>
          <p:cNvSpPr/>
          <p:nvPr/>
        </p:nvSpPr>
        <p:spPr>
          <a:xfrm>
            <a:off x="11607800" y="5181600"/>
            <a:ext cx="1066800" cy="1066800"/>
          </a:xfrm>
          <a:prstGeom prst="heart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Servers</a:t>
            </a:r>
            <a:endParaRPr lang="en-US" b="1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err="1" smtClean="0"/>
              <a:t>gitosis</a:t>
            </a:r>
            <a:endParaRPr lang="en-US" dirty="0" smtClean="0"/>
          </a:p>
          <a:p>
            <a:pPr lvl="1"/>
            <a:r>
              <a:rPr lang="en-US" sz="3000" dirty="0" smtClean="0"/>
              <a:t>Easy to setup, limited access control</a:t>
            </a:r>
          </a:p>
          <a:p>
            <a:pPr lvl="1"/>
            <a:r>
              <a:rPr lang="en-US" sz="2400" dirty="0" smtClean="0">
                <a:hlinkClick r:id="rId2"/>
              </a:rPr>
              <a:t>http://scie.nti.st/2007/11/14/hosting-git-repositories-the-easy-and-secure-</a:t>
            </a:r>
            <a:r>
              <a:rPr lang="en-US" sz="2400" dirty="0" smtClean="0">
                <a:hlinkClick r:id="rId2"/>
              </a:rPr>
              <a:t>way</a:t>
            </a:r>
            <a:endParaRPr lang="en-US" sz="2400" dirty="0" smtClean="0"/>
          </a:p>
          <a:p>
            <a:r>
              <a:rPr lang="en-US" sz="4000" dirty="0" err="1" smtClean="0"/>
              <a:t>gitolite</a:t>
            </a:r>
            <a:endParaRPr lang="en-US" sz="4000" dirty="0" smtClean="0"/>
          </a:p>
          <a:p>
            <a:pPr lvl="1"/>
            <a:r>
              <a:rPr lang="en-US" sz="2400" dirty="0" smtClean="0"/>
              <a:t>Rewrite of </a:t>
            </a:r>
            <a:r>
              <a:rPr lang="en-US" sz="2400" dirty="0" err="1" smtClean="0"/>
              <a:t>gitosis</a:t>
            </a:r>
            <a:endParaRPr lang="en-US" sz="2400" dirty="0" smtClean="0"/>
          </a:p>
          <a:p>
            <a:pPr lvl="1"/>
            <a:r>
              <a:rPr lang="en-US" sz="2400" dirty="0" smtClean="0"/>
              <a:t>Access control down to the branch level</a:t>
            </a:r>
          </a:p>
          <a:p>
            <a:pPr lvl="1"/>
            <a:r>
              <a:rPr lang="en-US" sz="2400" dirty="0" smtClean="0"/>
              <a:t>http://</a:t>
            </a:r>
            <a:r>
              <a:rPr lang="en-US" sz="2400" dirty="0" err="1" smtClean="0"/>
              <a:t>github.com/sitaramc/gitolite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/>
          </p:cNvSpPr>
          <p:nvPr/>
        </p:nvSpPr>
        <p:spPr bwMode="auto">
          <a:xfrm>
            <a:off x="0" y="457200"/>
            <a:ext cx="101600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ea typeface="Gill Sans" charset="0"/>
                <a:cs typeface="Gill Sans" charset="0"/>
              </a:rPr>
              <a:t>But I’m forced to use subversion</a:t>
            </a:r>
          </a:p>
        </p:txBody>
      </p:sp>
      <p:sp>
        <p:nvSpPr>
          <p:cNvPr id="37890" name="Rectangle 2"/>
          <p:cNvSpPr>
            <a:spLocks/>
          </p:cNvSpPr>
          <p:nvPr/>
        </p:nvSpPr>
        <p:spPr bwMode="auto">
          <a:xfrm>
            <a:off x="431799" y="1981200"/>
            <a:ext cx="12573001" cy="3759201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SzPct val="125000"/>
              <a:buFont typeface="Arial"/>
              <a:buChar char="•"/>
            </a:pPr>
            <a:r>
              <a:rPr lang="en-US" sz="36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Check 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out </a:t>
            </a: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svk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: </a:t>
            </a:r>
            <a:r>
              <a:rPr lang="en-US" sz="3600" u="sng" dirty="0">
                <a:solidFill>
                  <a:schemeClr val="tx1"/>
                </a:solidFill>
                <a:ea typeface="Gill Sans" charset="0"/>
                <a:cs typeface="Gill Sans" charset="0"/>
                <a:hlinkClick r:id="rId2"/>
              </a:rPr>
              <a:t>http://svk.bestpractical.com/view/HomePage</a:t>
            </a:r>
            <a:endParaRPr lang="en-US" sz="3600" dirty="0">
              <a:solidFill>
                <a:schemeClr val="tx1"/>
              </a:solidFill>
              <a:ea typeface="Gill Sans" charset="0"/>
              <a:cs typeface="Gill Sans" charset="0"/>
            </a:endParaRPr>
          </a:p>
          <a:p>
            <a:pPr algn="l">
              <a:buSzPct val="125000"/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Distributed version control built on subversion</a:t>
            </a:r>
          </a:p>
          <a:p>
            <a:pPr algn="l">
              <a:buSzPct val="125000"/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Really just a bunch of </a:t>
            </a: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perl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scripts</a:t>
            </a:r>
            <a:endParaRPr lang="en-US" sz="3600" dirty="0" smtClean="0">
              <a:solidFill>
                <a:schemeClr val="tx1"/>
              </a:solidFill>
              <a:ea typeface="Gill Sans" charset="0"/>
              <a:cs typeface="Gill Sans" charset="0"/>
            </a:endParaRPr>
          </a:p>
          <a:p>
            <a:pPr algn="l">
              <a:buSzPct val="125000"/>
              <a:buFont typeface="Arial"/>
              <a:buChar char="•"/>
            </a:pPr>
            <a:r>
              <a:rPr lang="en-US" sz="3600" i="1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sz="3600" i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</a:t>
            </a:r>
            <a:r>
              <a:rPr lang="en-US" sz="3600" i="1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svn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provides upstream and downstream interaction with a subversion repository</a:t>
            </a:r>
          </a:p>
          <a:p>
            <a:pPr algn="l">
              <a:buSzPct val="125000"/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I’ve never used it</a:t>
            </a:r>
          </a:p>
          <a:p>
            <a:pPr algn="l">
              <a:buSzPct val="125000"/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I don’t plan on using 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0" y="457200"/>
            <a:ext cx="89281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ea typeface="Gill Sans" charset="0"/>
                <a:cs typeface="Gill Sans" charset="0"/>
              </a:rPr>
              <a:t>Other neat </a:t>
            </a:r>
            <a:r>
              <a:rPr lang="en-US" b="1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b="1" dirty="0">
                <a:solidFill>
                  <a:schemeClr val="tx1"/>
                </a:solidFill>
                <a:ea typeface="Gill Sans" charset="0"/>
                <a:cs typeface="Gill Sans" charset="0"/>
              </a:rPr>
              <a:t> features</a:t>
            </a:r>
          </a:p>
        </p:txBody>
      </p:sp>
      <p:sp>
        <p:nvSpPr>
          <p:cNvPr id="38914" name="Rectangle 2"/>
          <p:cNvSpPr>
            <a:spLocks/>
          </p:cNvSpPr>
          <p:nvPr/>
        </p:nvSpPr>
        <p:spPr bwMode="auto">
          <a:xfrm>
            <a:off x="431799" y="1981200"/>
            <a:ext cx="12573001" cy="2705099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Look in the .</a:t>
            </a: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directory, it has a lot of handy files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.</a:t>
            </a: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git/config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: Holds configuration data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.</a:t>
            </a: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/description: Read by </a:t>
            </a: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gitweb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to provide repository description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.</a:t>
            </a: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/hooks: Same concept as subversion hooks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/>
          </p:cNvSpPr>
          <p:nvPr/>
        </p:nvSpPr>
        <p:spPr bwMode="auto">
          <a:xfrm>
            <a:off x="0" y="381000"/>
            <a:ext cx="89281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ea typeface="Gill Sans" charset="0"/>
                <a:cs typeface="Gill Sans" charset="0"/>
              </a:rPr>
              <a:t>What next?</a:t>
            </a:r>
          </a:p>
        </p:txBody>
      </p:sp>
      <p:sp>
        <p:nvSpPr>
          <p:cNvPr id="39938" name="Rectangle 2"/>
          <p:cNvSpPr>
            <a:spLocks/>
          </p:cNvSpPr>
          <p:nvPr/>
        </p:nvSpPr>
        <p:spPr bwMode="auto">
          <a:xfrm>
            <a:off x="4597400" y="1981200"/>
            <a:ext cx="4006706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 dirty="0">
                <a:solidFill>
                  <a:srgbClr val="4597A0"/>
                </a:solidFill>
                <a:ea typeface="Gill Sans" charset="0"/>
                <a:cs typeface="Gill Sans" charset="0"/>
                <a:hlinkClick r:id="rId2"/>
              </a:rPr>
              <a:t>http://git-scm.com</a:t>
            </a:r>
            <a:endParaRPr lang="en-US" u="sng" dirty="0">
              <a:solidFill>
                <a:srgbClr val="4597A0"/>
              </a:solidFill>
              <a:ea typeface="Gill Sans" charset="0"/>
              <a:cs typeface="Gill 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7400" y="1981200"/>
            <a:ext cx="2631919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Download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2"/>
          <p:cNvSpPr>
            <a:spLocks/>
          </p:cNvSpPr>
          <p:nvPr/>
        </p:nvSpPr>
        <p:spPr bwMode="auto">
          <a:xfrm>
            <a:off x="4597400" y="3962400"/>
            <a:ext cx="3552543" cy="66172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 dirty="0">
                <a:solidFill>
                  <a:schemeClr val="accent5">
                    <a:lumMod val="50000"/>
                  </a:schemeClr>
                </a:solidFill>
                <a:ea typeface="Gill Sans" charset="0"/>
                <a:cs typeface="Gill Sans" charset="0"/>
              </a:rPr>
              <a:t>http:/</a:t>
            </a:r>
            <a:r>
              <a:rPr lang="en-US" u="sng" dirty="0" smtClean="0">
                <a:solidFill>
                  <a:schemeClr val="accent5">
                    <a:lumMod val="50000"/>
                  </a:schemeClr>
                </a:solidFill>
                <a:ea typeface="Gill Sans" charset="0"/>
                <a:cs typeface="Gill Sans" charset="0"/>
              </a:rPr>
              <a:t>/</a:t>
            </a:r>
            <a:r>
              <a:rPr lang="en-US" u="sng" dirty="0" err="1" smtClean="0">
                <a:solidFill>
                  <a:schemeClr val="accent5">
                    <a:lumMod val="50000"/>
                  </a:schemeClr>
                </a:solidFill>
                <a:ea typeface="Gill Sans" charset="0"/>
                <a:cs typeface="Gill Sans" charset="0"/>
              </a:rPr>
              <a:t>progit.org</a:t>
            </a:r>
            <a:endParaRPr lang="en-US" u="sng" dirty="0">
              <a:solidFill>
                <a:schemeClr val="accent5">
                  <a:lumMod val="50000"/>
                </a:schemeClr>
              </a:solidFill>
              <a:ea typeface="Gill Sans" charset="0"/>
              <a:cs typeface="Gill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7400" y="3962400"/>
            <a:ext cx="1569441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6B6BCF"/>
                </a:solidFill>
              </a:rPr>
              <a:t>Learn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4953000"/>
            <a:ext cx="3048000" cy="3048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 tutorial?</a:t>
            </a:r>
            <a:endParaRPr lang="en-US" dirty="0"/>
          </a:p>
        </p:txBody>
      </p:sp>
      <p:sp>
        <p:nvSpPr>
          <p:cNvPr id="12" name="Vertical Text Placeholder 11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smtClean="0"/>
              <a:t>A brief introduction 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Everything should work for </a:t>
            </a:r>
            <a:r>
              <a:rPr lang="en-US" dirty="0" err="1" smtClean="0"/>
              <a:t>git</a:t>
            </a:r>
            <a:r>
              <a:rPr lang="en-US" smtClean="0"/>
              <a:t> 1.6.6</a:t>
            </a:r>
          </a:p>
          <a:p>
            <a:r>
              <a:rPr lang="en-US" dirty="0" smtClean="0"/>
              <a:t>Usage of various commonly used commands</a:t>
            </a:r>
          </a:p>
          <a:p>
            <a:r>
              <a:rPr lang="en-US" dirty="0" smtClean="0"/>
              <a:t>A “fun” case study at the end!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tutorial is not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>
              <a:buSzPct val="125000"/>
              <a:buFont typeface="Gill Sans" charset="0"/>
              <a:buChar char="•"/>
            </a:pPr>
            <a:r>
              <a:rPr lang="en-US" dirty="0" smtClean="0">
                <a:ea typeface="Gill Sans" charset="0"/>
                <a:cs typeface="Gill Sans" charset="0"/>
              </a:rPr>
              <a:t>In depth</a:t>
            </a:r>
          </a:p>
          <a:p>
            <a:pPr>
              <a:buSzPct val="125000"/>
              <a:buFont typeface="Gill Sans" charset="0"/>
              <a:buChar char="•"/>
            </a:pPr>
            <a:r>
              <a:rPr lang="en-US" dirty="0" smtClean="0">
                <a:ea typeface="Gill Sans" charset="0"/>
                <a:cs typeface="Gill Sans" charset="0"/>
              </a:rPr>
              <a:t>Think 5km wide, 5m deep</a:t>
            </a:r>
          </a:p>
          <a:p>
            <a:pPr>
              <a:buSzPct val="125000"/>
              <a:buFont typeface="Gill Sans" charset="0"/>
              <a:buChar char="•"/>
            </a:pPr>
            <a:r>
              <a:rPr lang="en-US" dirty="0" smtClean="0">
                <a:ea typeface="Gill Sans" charset="0"/>
                <a:cs typeface="Gill Sans" charset="0"/>
              </a:rPr>
              <a:t>Talk to me afterwards if you’re interested in a more in depth </a:t>
            </a:r>
            <a:r>
              <a:rPr lang="en-US" dirty="0" smtClean="0">
                <a:ea typeface="Gill Sans" charset="0"/>
                <a:cs typeface="Gill Sans" charset="0"/>
              </a:rPr>
              <a:t>talk</a:t>
            </a:r>
          </a:p>
          <a:p>
            <a:pPr>
              <a:buSzPct val="125000"/>
              <a:buFont typeface="Gill Sans" charset="0"/>
              <a:buChar char="•"/>
            </a:pPr>
            <a:r>
              <a:rPr lang="en-US" dirty="0" smtClean="0">
                <a:ea typeface="Gill Sans" charset="0"/>
                <a:cs typeface="Gill Sans" charset="0"/>
              </a:rPr>
              <a:t>References at the end of the slides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514404"/>
          </a:xfrm>
        </p:spPr>
        <p:txBody>
          <a:bodyPr/>
          <a:lstStyle/>
          <a:p>
            <a:r>
              <a:rPr lang="en-US" dirty="0" smtClean="0"/>
              <a:t>Version Control Types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1168400" y="2209801"/>
            <a:ext cx="5331968" cy="118573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Centralized </a:t>
            </a:r>
          </a:p>
          <a:p>
            <a:r>
              <a:rPr lang="en-US" dirty="0" smtClean="0"/>
              <a:t>(subversion, CVS)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Decentralized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git</a:t>
            </a:r>
            <a:r>
              <a:rPr lang="en-US" dirty="0" smtClean="0"/>
              <a:t>, </a:t>
            </a:r>
            <a:r>
              <a:rPr lang="en-US" dirty="0" err="1" smtClean="0"/>
              <a:t>darcs</a:t>
            </a:r>
            <a:r>
              <a:rPr lang="en-US" dirty="0" smtClean="0"/>
              <a:t>, mercurial)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3810000"/>
            <a:ext cx="5054601" cy="217170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0" y="3505200"/>
            <a:ext cx="4673600" cy="2717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Decentralized</a:t>
            </a:r>
            <a:endParaRPr lang="en-US" dirty="0"/>
          </a:p>
        </p:txBody>
      </p:sp>
      <p:sp>
        <p:nvSpPr>
          <p:cNvPr id="9" name="Vertical Text Placeholder 8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>
              <a:buSzPct val="125000"/>
              <a:buFont typeface="Gill Sans" charset="0"/>
              <a:buChar char="•"/>
            </a:pPr>
            <a:r>
              <a:rPr lang="en-US" sz="3600" dirty="0" smtClean="0">
                <a:ea typeface="Gill Sans" charset="0"/>
                <a:cs typeface="Gill Sans" charset="0"/>
              </a:rPr>
              <a:t>Anybody can pull or push changes to anybody else</a:t>
            </a:r>
          </a:p>
          <a:p>
            <a:pPr>
              <a:buSzPct val="125000"/>
              <a:buFont typeface="Gill Sans" charset="0"/>
              <a:buChar char="•"/>
            </a:pPr>
            <a:r>
              <a:rPr lang="en-US" sz="3600" dirty="0" smtClean="0">
                <a:ea typeface="Gill Sans" charset="0"/>
                <a:cs typeface="Gill Sans" charset="0"/>
              </a:rPr>
              <a:t>I don’t need to be connected to a network to save my changes</a:t>
            </a:r>
          </a:p>
          <a:p>
            <a:pPr>
              <a:buSzPct val="125000"/>
              <a:buFont typeface="Gill Sans" charset="0"/>
              <a:buChar char="•"/>
            </a:pPr>
            <a:r>
              <a:rPr lang="en-US" sz="3600" dirty="0" smtClean="0">
                <a:ea typeface="Gill Sans" charset="0"/>
                <a:cs typeface="Gill Sans" charset="0"/>
              </a:rPr>
              <a:t>If the central server goes down, nothing is lost, all of the individual nodes can still construct the most recent copy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/>
          </p:cNvSpPr>
          <p:nvPr/>
        </p:nvSpPr>
        <p:spPr bwMode="auto">
          <a:xfrm>
            <a:off x="76202" y="76200"/>
            <a:ext cx="8102598" cy="1295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ea typeface="Gill Sans" charset="0"/>
                <a:cs typeface="Gill Sans" charset="0"/>
              </a:rPr>
              <a:t>Creating a new repository</a:t>
            </a:r>
          </a:p>
        </p:txBody>
      </p:sp>
      <p:sp>
        <p:nvSpPr>
          <p:cNvPr id="20482" name="AutoShape 2"/>
          <p:cNvSpPr>
            <a:spLocks/>
          </p:cNvSpPr>
          <p:nvPr/>
        </p:nvSpPr>
        <p:spPr bwMode="auto">
          <a:xfrm>
            <a:off x="482600" y="1905000"/>
            <a:ext cx="7226300" cy="3581400"/>
          </a:xfrm>
          <a:prstGeom prst="roundRect">
            <a:avLst>
              <a:gd name="adj" fmla="val 5315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mkdir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GitPresentation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cd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GitPresentation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init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ls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-a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76202" y="76200"/>
            <a:ext cx="72009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Adding files</a:t>
            </a:r>
          </a:p>
        </p:txBody>
      </p:sp>
      <p:sp>
        <p:nvSpPr>
          <p:cNvPr id="21506" name="AutoShape 2"/>
          <p:cNvSpPr>
            <a:spLocks/>
          </p:cNvSpPr>
          <p:nvPr/>
        </p:nvSpPr>
        <p:spPr bwMode="auto">
          <a:xfrm>
            <a:off x="635000" y="1905000"/>
            <a:ext cx="7226300" cy="3581400"/>
          </a:xfrm>
          <a:prstGeom prst="roundRect">
            <a:avLst>
              <a:gd name="adj" fmla="val 5315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edit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presentation.markdown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add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presentation.markdown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commit -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“Added presentation”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- Cen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Right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, Bullets &amp; Photo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2007_JPL_PP template4">
  <a:themeElements>
    <a:clrScheme name="2007_JPL_PP template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07_JPL_PP template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007_JPL_PP template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_JPL_PP template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_JPL_PP template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_JPL_PP template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_JPL_PP template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_JPL_PP template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JPL_PP template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JPL_PP template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JPL_PP template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JPL_PP template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JPL_PP template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JPL_PP template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Horizontal Reflectio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Vertical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Vertical Reflectio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itle - Top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&amp; Bullets - Left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Pages>0</Pages>
  <Words>1653</Words>
  <Characters>0</Characters>
  <Application>Microsoft Macintosh PowerPoint</Application>
  <PresentationFormat>Custom</PresentationFormat>
  <Lines>0</Lines>
  <Paragraphs>302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9" baseType="lpstr">
      <vt:lpstr>Gill Sans</vt:lpstr>
      <vt:lpstr>ヒラギノ角ゴ ProN W3</vt:lpstr>
      <vt:lpstr>Andale Mono</vt:lpstr>
      <vt:lpstr>Monaco</vt:lpstr>
      <vt:lpstr>Title - Center</vt:lpstr>
      <vt:lpstr>Title &amp; Subtitle</vt:lpstr>
      <vt:lpstr>Bullets</vt:lpstr>
      <vt:lpstr>Photo - Horizontal Reflection</vt:lpstr>
      <vt:lpstr>Photo - Vertical</vt:lpstr>
      <vt:lpstr>Photo - Vertical Reflection</vt:lpstr>
      <vt:lpstr>Title - Top</vt:lpstr>
      <vt:lpstr>Title &amp; Bullets</vt:lpstr>
      <vt:lpstr>Title &amp; Bullets - Left</vt:lpstr>
      <vt:lpstr>Title &amp; Bullets - 2 Column</vt:lpstr>
      <vt:lpstr>Title &amp; Bullets - Right</vt:lpstr>
      <vt:lpstr>Title, Bullets &amp; Photo</vt:lpstr>
      <vt:lpstr>1_Equity</vt:lpstr>
      <vt:lpstr>2007_JPL_PP template4</vt:lpstr>
      <vt:lpstr>Image</vt:lpstr>
      <vt:lpstr>git</vt:lpstr>
      <vt:lpstr>Slide 2</vt:lpstr>
      <vt:lpstr>Slide 3</vt:lpstr>
      <vt:lpstr>What is this tutorial?</vt:lpstr>
      <vt:lpstr>What this tutorial is not</vt:lpstr>
      <vt:lpstr>Version Control Types</vt:lpstr>
      <vt:lpstr>Advantages of Decentralized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Real live case study</vt:lpstr>
      <vt:lpstr>The eFGDMS Story</vt:lpstr>
      <vt:lpstr>MSL says:</vt:lpstr>
      <vt:lpstr>Slide 25</vt:lpstr>
      <vt:lpstr>Our solution</vt:lpstr>
      <vt:lpstr>Our problem</vt:lpstr>
      <vt:lpstr>Enter MongoDB</vt:lpstr>
      <vt:lpstr>git checkout –b mongo_adaptations</vt:lpstr>
      <vt:lpstr>Incorporating upstream changes</vt:lpstr>
      <vt:lpstr>Now merge back to adaptations</vt:lpstr>
      <vt:lpstr>Next will be merge to master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subject/>
  <dc:creator/>
  <cp:keywords/>
  <dc:description/>
  <cp:lastModifiedBy>Mike Glazer</cp:lastModifiedBy>
  <cp:revision>24</cp:revision>
  <dcterms:created xsi:type="dcterms:W3CDTF">2010-01-12T18:02:36Z</dcterms:created>
  <dcterms:modified xsi:type="dcterms:W3CDTF">2010-01-13T00:33:21Z</dcterms:modified>
</cp:coreProperties>
</file>