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77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s/slide28.xml" ContentType="application/vnd.openxmlformats-officedocument.presentationml.slide+xml"/>
  <Override PartName="/ppt/slideLayouts/slideLayout87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96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Layouts/slideLayout14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notesMasters/notesMaster1.xml" ContentType="application/vnd.openxmlformats-officedocument.presentationml.notesMaster+xml"/>
  <Default Extension="vml" ContentType="application/vnd.openxmlformats-officedocument.vmlDrawing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49.xml" ContentType="application/vnd.openxmlformats-officedocument.presentationml.slideLayout+xml"/>
  <Override PartName="/ppt/embeddings/oleObject1.bin" ContentType="application/vnd.openxmlformats-officedocument.oleObject"/>
  <Override PartName="/ppt/slideLayouts/slideLayout43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7.xml" ContentType="application/vnd.openxmlformats-officedocument.theme+xml"/>
  <Default Extension="jpeg" ContentType="image/jpeg"/>
  <Override PartName="/ppt/slideLayouts/slideLayout6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2.xml" ContentType="application/vnd.openxmlformats-officedocument.theme+xml"/>
  <Override PartName="/ppt/slides/slide23.xml" ContentType="application/vnd.openxmlformats-officedocument.presentationml.slide+xml"/>
  <Override PartName="/ppt/slideLayouts/slideLayout4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68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s/slide19.xml" ContentType="application/vnd.openxmlformats-officedocument.presentationml.slide+xml"/>
  <Override PartName="/ppt/slideLayouts/slideLayout78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Layouts/slideLayout145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73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3.xml" ContentType="application/vnd.openxmlformats-officedocument.them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slideLayouts/slideLayout83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s/slide5.xml" ContentType="application/vnd.openxmlformats-officedocument.presentationml.slide+xml"/>
  <Default Extension="xml" ContentType="application/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ppt/tableStyles.xml" ContentType="application/vnd.openxmlformats-officedocument.presentationml.tableStyles+xml"/>
  <Override PartName="/ppt/slideLayouts/slideLayout69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app.xml" ContentType="application/vnd.openxmlformats-officedocument.extended-properties+xml"/>
  <Override PartName="/ppt/slideLayouts/slideLayout136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46.xml" ContentType="application/vnd.openxmlformats-officedocument.presentationml.slideLayout+xml"/>
  <Override PartName="/docProps/core.xml" ContentType="application/vnd.openxmlformats-package.core-properties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74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4.xml" ContentType="application/vnd.openxmlformats-officedocument.theme+xml"/>
  <Override PartName="/ppt/slides/slide25.xml" ContentType="application/vnd.openxmlformats-officedocument.presentationml.slide+xml"/>
  <Override PartName="/ppt/slideLayouts/slideLayout8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Layouts/slideLayout108.xml" ContentType="application/vnd.openxmlformats-officedocument.presentationml.slideLayout+xml"/>
  <Override PartName="/ppt/slideLayouts/slideLayout141.xml" ContentType="application/vnd.openxmlformats-officedocument.presentationml.slideLayout+xml"/>
  <Default Extension="png" ContentType="image/png"/>
  <Override PartName="/ppt/slideLayouts/slideLayout150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7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46.xml" ContentType="application/vnd.openxmlformats-officedocument.presentationml.slideLayout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5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7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113.xml" ContentType="application/vnd.openxmlformats-officedocument.presentationml.slideLayout+xml"/>
  <Override PartName="/ppt/theme/theme15.xml" ContentType="application/vnd.openxmlformats-officedocument.theme+xml"/>
  <Override PartName="/ppt/slides/slide26.xml" ContentType="application/vnd.openxmlformats-officedocument.presentationml.slide+xml"/>
  <Override PartName="/ppt/slideLayouts/slideLayout85.xml" ContentType="application/vnd.openxmlformats-officedocument.presentationml.slideLayout+xml"/>
  <Override PartName="/ppt/slideLayouts/slideLayout123.xml" ContentType="application/vnd.openxmlformats-officedocument.presentationml.slideLayout+xml"/>
  <Default Extension="rels" ContentType="application/vnd.openxmlformats-package.relationships+xml"/>
  <Override PartName="/ppt/slideLayouts/slideLayout132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109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2.xml" ContentType="application/vnd.openxmlformats-officedocument.presentationml.slideLayout+xml"/>
  <Override PartName="/ppt/slideLayouts/slideLayout138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70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slides/slide21.xml" ContentType="application/vnd.openxmlformats-officedocument.presentationml.slide+xml"/>
  <Override PartName="/ppt/slideLayouts/slideLayout4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s/slide2.xml" ContentType="application/vnd.openxmlformats-officedocument.presentationml.slide+xml"/>
  <Override PartName="/ppt/slideLayouts/slideLayout5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76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6.xml" ContentType="application/vnd.openxmlformats-officedocument.theme+xml"/>
  <Override PartName="/ppt/slides/slide27.xml" ContentType="application/vnd.openxmlformats-officedocument.presentationml.slide+xml"/>
  <Override PartName="/ppt/slideLayouts/slideLayout86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9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14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71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11.xml" ContentType="application/vnd.openxmlformats-officedocument.theme+xml"/>
  <Override PartName="/ppt/slides/slide22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Masters/slideMaster12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9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0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657" r:id="rId8"/>
    <p:sldMasterId id="2147483658" r:id="rId9"/>
    <p:sldMasterId id="2147483659" r:id="rId10"/>
    <p:sldMasterId id="2147483660" r:id="rId11"/>
    <p:sldMasterId id="2147483661" r:id="rId12"/>
    <p:sldMasterId id="2147483872" r:id="rId13"/>
    <p:sldMasterId id="2147483884" r:id="rId14"/>
  </p:sldMasterIdLst>
  <p:notesMasterIdLst>
    <p:notesMasterId r:id="rId43"/>
  </p:notesMasterIdLst>
  <p:handoutMasterIdLst>
    <p:handoutMasterId r:id="rId44"/>
  </p:handoutMasterIdLst>
  <p:sldIdLst>
    <p:sldId id="256" r:id="rId15"/>
    <p:sldId id="257" r:id="rId16"/>
    <p:sldId id="258" r:id="rId17"/>
    <p:sldId id="264" r:id="rId18"/>
    <p:sldId id="282" r:id="rId19"/>
    <p:sldId id="259" r:id="rId20"/>
    <p:sldId id="283" r:id="rId21"/>
    <p:sldId id="260" r:id="rId22"/>
    <p:sldId id="261" r:id="rId23"/>
    <p:sldId id="262" r:id="rId24"/>
    <p:sldId id="263" r:id="rId25"/>
    <p:sldId id="265" r:id="rId26"/>
    <p:sldId id="266" r:id="rId27"/>
    <p:sldId id="267" r:id="rId28"/>
    <p:sldId id="268" r:id="rId29"/>
    <p:sldId id="269" r:id="rId30"/>
    <p:sldId id="270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71" r:id="rId42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152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307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460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612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5767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2919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072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226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608" y="-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slide" Target="slides/slide25.xml"/><Relationship Id="rId40" Type="http://schemas.openxmlformats.org/officeDocument/2006/relationships/slide" Target="slides/slide26.xml"/><Relationship Id="rId41" Type="http://schemas.openxmlformats.org/officeDocument/2006/relationships/slide" Target="slides/slide27.xml"/><Relationship Id="rId42" Type="http://schemas.openxmlformats.org/officeDocument/2006/relationships/slide" Target="slides/slide28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992F2-1F20-EB4D-8B13-5B0601A8D4D5}" type="datetimeFigureOut">
              <a:rPr lang="en-US" smtClean="0"/>
              <a:t>1/12/10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6150C-61CB-A346-936A-96F9F9F35C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87218-6B34-A348-8090-5F1E36D78B9C}" type="datetimeFigureOut">
              <a:rPr lang="en-US" smtClean="0"/>
              <a:t>1/12/10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7A96B-67B3-604D-865B-B8EDE55E24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07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612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767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8"/>
            <a:ext cx="2925761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8624887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2" y="2768603"/>
            <a:ext cx="19050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3"/>
            <a:ext cx="19050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92890" y="99208"/>
            <a:ext cx="12819018" cy="951779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42347" y="4551680"/>
            <a:ext cx="9103360" cy="2275840"/>
          </a:xfrm>
        </p:spPr>
        <p:txBody>
          <a:bodyPr/>
          <a:lstStyle>
            <a:lvl1pPr marL="0" indent="0" algn="ctr">
              <a:buNone/>
              <a:defRPr sz="3700">
                <a:solidFill>
                  <a:schemeClr val="tx2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503" y="2061231"/>
            <a:ext cx="12830630" cy="217223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9503" y="1986446"/>
            <a:ext cx="12830630" cy="171492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9503" y="4233456"/>
            <a:ext cx="12830630" cy="157201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50240" y="2141768"/>
            <a:ext cx="11704320" cy="2090702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273F-02CA-4674-B266-60BFB16436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300480" y="2059093"/>
            <a:ext cx="11054080" cy="6502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92890" y="99208"/>
            <a:ext cx="12819018" cy="951779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1354668"/>
            <a:ext cx="11054080" cy="1937173"/>
          </a:xfrm>
        </p:spPr>
        <p:txBody>
          <a:bodyPr anchor="b" anchorCtr="0"/>
          <a:lstStyle>
            <a:lvl1pPr algn="l">
              <a:buNone/>
              <a:defRPr sz="57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3623734"/>
            <a:ext cx="11054080" cy="1903306"/>
          </a:xfrm>
        </p:spPr>
        <p:txBody>
          <a:bodyPr anchor="t" anchorCtr="0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7920" y="8778240"/>
            <a:ext cx="5689600" cy="650240"/>
          </a:xfrm>
        </p:spPr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8720" y="3380380"/>
            <a:ext cx="12819221" cy="13004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8342" y="3330098"/>
            <a:ext cx="12819600" cy="6502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7147" y="3511296"/>
            <a:ext cx="12820794" cy="65024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8077" y="8830259"/>
            <a:ext cx="650240" cy="650240"/>
          </a:xfrm>
        </p:spPr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300480" y="2059093"/>
            <a:ext cx="5331968" cy="6502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017173" y="2059093"/>
            <a:ext cx="5331968" cy="6502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388338"/>
            <a:ext cx="11054080" cy="16256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480" y="2059094"/>
            <a:ext cx="5310293" cy="1083733"/>
          </a:xfrm>
          <a:noFill/>
          <a:ln w="12700" cap="sq" cmpd="sng" algn="ctr">
            <a:noFill/>
            <a:prstDash val="solid"/>
          </a:ln>
        </p:spPr>
        <p:txBody>
          <a:bodyPr lIns="130046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044267" y="2059094"/>
            <a:ext cx="5310293" cy="1083733"/>
          </a:xfrm>
          <a:noFill/>
          <a:ln w="12700" cap="sq" cmpd="sng" algn="ctr">
            <a:noFill/>
            <a:prstDash val="solid"/>
          </a:ln>
        </p:spPr>
        <p:txBody>
          <a:bodyPr lIns="130046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300480" y="3197013"/>
            <a:ext cx="5310293" cy="55270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7044267" y="3197013"/>
            <a:ext cx="5310293" cy="55270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034" y="99207"/>
            <a:ext cx="12819018" cy="951951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388338"/>
            <a:ext cx="11054080" cy="1625600"/>
          </a:xfrm>
        </p:spPr>
        <p:txBody>
          <a:bodyPr anchor="b" anchorCtr="0"/>
          <a:lstStyle>
            <a:lvl1pPr algn="l">
              <a:buNone/>
              <a:defRPr sz="57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300480" y="2275840"/>
            <a:ext cx="2709333" cy="6394027"/>
          </a:xfrm>
        </p:spPr>
        <p:txBody>
          <a:bodyPr/>
          <a:lstStyle>
            <a:lvl1pPr marL="0" indent="0">
              <a:buNone/>
              <a:defRPr sz="26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226560" y="2275840"/>
            <a:ext cx="8128000" cy="6394027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6969671"/>
            <a:ext cx="10403840" cy="742810"/>
          </a:xfrm>
        </p:spPr>
        <p:txBody>
          <a:bodyPr anchor="ctr">
            <a:noAutofit/>
          </a:bodyPr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0480" y="7745173"/>
            <a:ext cx="10403840" cy="975360"/>
          </a:xfrm>
        </p:spPr>
        <p:txBody>
          <a:bodyPr/>
          <a:lstStyle>
            <a:lvl1pPr marL="0" indent="0">
              <a:buFontTx/>
              <a:buNone/>
              <a:defRPr sz="23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00480" y="8778240"/>
            <a:ext cx="5527040" cy="650240"/>
          </a:xfrm>
        </p:spPr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8077" y="8830259"/>
            <a:ext cx="650240" cy="650240"/>
          </a:xfrm>
        </p:spPr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7148" y="6661056"/>
            <a:ext cx="12809728" cy="13004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7434" y="6614008"/>
            <a:ext cx="12809442" cy="6502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7437" y="6788586"/>
            <a:ext cx="12809439" cy="69414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0" y="94827"/>
            <a:ext cx="12802664" cy="6515947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4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01"/>
            <a:ext cx="2861056" cy="832216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0480" y="390600"/>
            <a:ext cx="7911253" cy="832216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0" y="0"/>
            <a:ext cx="13004800" cy="1625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2059094"/>
            <a:ext cx="11054080" cy="209070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5120" y="7152640"/>
            <a:ext cx="5852160" cy="2600960"/>
          </a:xfrm>
        </p:spPr>
        <p:txBody>
          <a:bodyPr/>
          <a:lstStyle>
            <a:lvl1pPr marL="0" indent="0">
              <a:buFontTx/>
              <a:buNone/>
              <a:defRPr sz="2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044267" y="9428480"/>
            <a:ext cx="3034453" cy="216747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512214" y="9405903"/>
            <a:ext cx="2384213" cy="239324"/>
          </a:xfrm>
        </p:spPr>
        <p:txBody>
          <a:bodyPr/>
          <a:lstStyle>
            <a:lvl1pPr algn="r">
              <a:defRPr sz="140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216747" y="2275840"/>
            <a:ext cx="2384213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487672" indent="-487672" eaLnBrk="0" hangingPunct="0">
              <a:spcBef>
                <a:spcPct val="20000"/>
              </a:spcBef>
            </a:pPr>
            <a:endParaRPr lang="en-US" sz="1700">
              <a:solidFill>
                <a:srgbClr val="001466"/>
              </a:solidFill>
              <a:latin typeface="Verdana" pitchFamily="-111" charset="0"/>
            </a:endParaRP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0" y="7044267"/>
            <a:ext cx="6610773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373707" y="4721014"/>
            <a:ext cx="6518204" cy="4560711"/>
            <a:chOff x="2823" y="2091"/>
            <a:chExt cx="2887" cy="2020"/>
          </a:xfrm>
        </p:grpSpPr>
        <p:pic>
          <p:nvPicPr>
            <p:cNvPr id="3082" name="Picture 10" descr="MRO Launch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17" y="2096"/>
              <a:ext cx="887" cy="2013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</p:spPr>
        </p:pic>
        <p:pic>
          <p:nvPicPr>
            <p:cNvPr id="3083" name="Picture 11" descr="MRO #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23" y="2093"/>
              <a:ext cx="903" cy="2018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</p:spPr>
        </p:pic>
        <p:pic>
          <p:nvPicPr>
            <p:cNvPr id="3084" name="Picture 12" descr="phoenix_hr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00" y="2091"/>
              <a:ext cx="910" cy="2016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</p:spPr>
        </p:pic>
      </p:grp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0" y="1625600"/>
            <a:ext cx="13004800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216747" y="216747"/>
          <a:ext cx="1192107" cy="993422"/>
        </p:xfrm>
        <a:graphic>
          <a:graphicData uri="http://schemas.openxmlformats.org/presentationml/2006/ole">
            <p:oleObj spid="_x0000_s271362" name="Image" r:id="rId6" imgW="2742857" imgH="2285714" progId="">
              <p:embed/>
            </p:oleObj>
          </a:graphicData>
        </a:graphic>
      </p:graphicFrame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264356" y="399628"/>
            <a:ext cx="2981325" cy="79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700" b="1"/>
              <a:t>Jet Propulsion Laboratory</a:t>
            </a:r>
          </a:p>
          <a:p>
            <a:pPr eaLnBrk="0" hangingPunct="0"/>
            <a:r>
              <a:rPr lang="en-US" sz="1300" b="1"/>
              <a:t>California Institute of Technology</a:t>
            </a:r>
          </a:p>
          <a:p>
            <a:pPr eaLnBrk="0" hangingPunct="0"/>
            <a:endParaRPr lang="en-US" sz="1300" b="1">
              <a:latin typeface="Century Gothic" pitchFamily="-111" charset="0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B2273F-02CA-4674-B266-60BFB164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1733974"/>
            <a:ext cx="5743787" cy="697879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1733974"/>
            <a:ext cx="5743787" cy="697879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1"/>
            <a:ext cx="2926080" cy="8712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1"/>
            <a:ext cx="8561493" cy="8712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1638301"/>
            <a:ext cx="2616201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1638301"/>
            <a:ext cx="7696201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  <a:prstGeom prst="rect">
            <a:avLst/>
          </a:prstGeom>
        </p:spPr>
        <p:txBody>
          <a:bodyPr vert="horz" lIns="91430" tIns="45715" rIns="91430" bIns="45715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1270002"/>
            <a:ext cx="5156200" cy="7213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2"/>
            <a:ext cx="5156200" cy="7213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6"/>
            <a:ext cx="2925761" cy="8093074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6"/>
            <a:ext cx="8624887" cy="80930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6"/>
            <a:ext cx="2925761" cy="67913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6"/>
            <a:ext cx="8624887" cy="6791324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2" y="1523999"/>
            <a:ext cx="1466850" cy="6680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1" y="1523999"/>
            <a:ext cx="4248149" cy="6680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2" y="1523999"/>
            <a:ext cx="1466850" cy="6680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1" y="1523999"/>
            <a:ext cx="4248149" cy="6680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1" cy="845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54000"/>
            <a:ext cx="8624887" cy="8458200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2971800"/>
            <a:ext cx="10464801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2" y="2768603"/>
            <a:ext cx="10464801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7772402" y="2768603"/>
            <a:ext cx="3962401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433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2768603"/>
            <a:ext cx="5041900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034" y="99207"/>
            <a:ext cx="12819018" cy="951951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300480" y="390596"/>
            <a:ext cx="11054080" cy="1625600"/>
          </a:xfrm>
          <a:prstGeom prst="rect">
            <a:avLst/>
          </a:prstGeom>
        </p:spPr>
        <p:txBody>
          <a:bodyPr lIns="130046" tIns="65023" rIns="130046" bIns="130046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300480" y="2059093"/>
            <a:ext cx="11054080" cy="6502400"/>
          </a:xfrm>
          <a:prstGeom prst="rect">
            <a:avLst/>
          </a:prstGeom>
        </p:spPr>
        <p:txBody>
          <a:bodyPr lIns="130046" tIns="65023" rIns="130046" bIns="6502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78240" y="8805334"/>
            <a:ext cx="3522133" cy="677333"/>
          </a:xfrm>
          <a:prstGeom prst="rect">
            <a:avLst/>
          </a:prstGeom>
        </p:spPr>
        <p:txBody>
          <a:bodyPr lIns="130046" tIns="65023" rIns="130046" bIns="65023" anchor="ctr" anchorCtr="0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lang="en-US" smtClean="0"/>
              <a:t>1/12/10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300480" y="8778240"/>
            <a:ext cx="5635413" cy="650240"/>
          </a:xfrm>
          <a:prstGeom prst="rect">
            <a:avLst/>
          </a:prstGeom>
        </p:spPr>
        <p:txBody>
          <a:bodyPr lIns="130046" tIns="65023" rIns="130046" bIns="65023" anchor="ctr" anchorCtr="0"/>
          <a:lstStyle>
            <a:lvl1pPr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kumimoji="0" lang="en-US" sz="2000" smtClean="0">
                <a:solidFill>
                  <a:schemeClr val="tx2"/>
                </a:solidFill>
              </a:rPr>
              <a:t>Mike Glazer - 2010</a:t>
            </a:r>
            <a:endParaRPr kumimoji="0" lang="en-US" sz="20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208077" y="8832427"/>
            <a:ext cx="650240" cy="65024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90138" indent="-390138" algn="l" rtl="0" eaLnBrk="1" latinLnBrk="0" hangingPunct="1">
        <a:spcBef>
          <a:spcPts val="825"/>
        </a:spcBef>
        <a:buClr>
          <a:schemeClr val="accent1"/>
        </a:buClr>
        <a:buSzPct val="85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780276" indent="-325115" algn="l" rtl="0" eaLnBrk="1" latinLnBrk="0" hangingPunct="1">
        <a:spcBef>
          <a:spcPts val="526"/>
        </a:spcBef>
        <a:buClr>
          <a:schemeClr val="accent2"/>
        </a:buClr>
        <a:buSzPct val="85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0414" indent="-325115" algn="l" rtl="0" eaLnBrk="1" latinLnBrk="0" hangingPunct="1">
        <a:spcBef>
          <a:spcPts val="526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60552" indent="-325115" algn="l" rtl="0" eaLnBrk="1" latinLnBrk="0" hangingPunct="1">
        <a:spcBef>
          <a:spcPts val="526"/>
        </a:spcBef>
        <a:buClr>
          <a:schemeClr val="accent3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indent="-325115" algn="l" rtl="0" eaLnBrk="1" latinLnBrk="0" hangingPunct="1">
        <a:spcBef>
          <a:spcPts val="526"/>
        </a:spcBef>
        <a:buClr>
          <a:schemeClr val="accent3"/>
        </a:buClr>
        <a:buFontTx/>
        <a:buChar char="o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827" indent="-325115" algn="l" rtl="0" eaLnBrk="1" latinLnBrk="0" hangingPunct="1">
        <a:spcBef>
          <a:spcPts val="526"/>
        </a:spcBef>
        <a:buClr>
          <a:schemeClr val="accent3"/>
        </a:buClr>
        <a:buChar char="•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30965" indent="-325115" algn="l" rtl="0" eaLnBrk="1" latinLnBrk="0" hangingPunct="1">
        <a:spcBef>
          <a:spcPts val="526"/>
        </a:spcBef>
        <a:buClr>
          <a:schemeClr val="accent2"/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3121103" indent="-325115" algn="l" rtl="0" eaLnBrk="1" latinLnBrk="0" hangingPunct="1">
        <a:spcBef>
          <a:spcPts val="526"/>
        </a:spcBef>
        <a:buClr>
          <a:schemeClr val="accent1">
            <a:tint val="60000"/>
          </a:schemeClr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3511241" indent="-325115" algn="l" rtl="0" eaLnBrk="1" latinLnBrk="0" hangingPunct="1">
        <a:spcBef>
          <a:spcPts val="526"/>
        </a:spcBef>
        <a:buClr>
          <a:schemeClr val="accent2">
            <a:tint val="60000"/>
          </a:schemeClr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13004800" cy="1625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240" y="0"/>
            <a:ext cx="11704320" cy="151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1733974"/>
            <a:ext cx="11704320" cy="697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9211734"/>
            <a:ext cx="3034453" cy="34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Mike Glazer1</a:t>
            </a:r>
            <a:r>
              <a:rPr lang="en-US" dirty="0" smtClean="0"/>
              <a:t>/12/10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93547" y="9211734"/>
            <a:ext cx="3034453" cy="35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ctr">
              <a:defRPr sz="2000"/>
            </a:lvl1pPr>
          </a:lstStyle>
          <a:p>
            <a:fld id="{6FB83BCC-EFBC-6442-857F-A1FAB25BE9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8832427"/>
            <a:ext cx="13004800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9566205" y="9008534"/>
            <a:ext cx="695396" cy="57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0187094" y="8994987"/>
            <a:ext cx="2709333" cy="65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/>
              <a:t>Jet Propulsion Laboratory</a:t>
            </a:r>
          </a:p>
          <a:p>
            <a:pPr eaLnBrk="0" hangingPunct="0"/>
            <a:r>
              <a:rPr lang="en-US" sz="1000" b="1"/>
              <a:t>California Institute of Technology</a:t>
            </a:r>
          </a:p>
          <a:p>
            <a:pPr eaLnBrk="0" hangingPunct="0"/>
            <a:endParaRPr lang="en-US" sz="1000" b="1">
              <a:latin typeface="Century Gothic" pitchFamily="-111" charset="0"/>
            </a:endParaRP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625600"/>
            <a:ext cx="13004800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9pPr>
    </p:titleStyle>
    <p:bodyStyle>
      <a:lvl1pPr marL="487672" indent="-487672" algn="l" rtl="0" eaLnBrk="1" fontAlgn="base" hangingPunct="1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rtl="0" eaLnBrk="1" fontAlgn="base" hangingPunct="1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  <a:ea typeface="ＭＳ Ｐゴシック" pitchFamily="-111" charset="-128"/>
        </a:defRPr>
      </a:lvl2pPr>
      <a:lvl3pPr marL="1625575" indent="-325115" algn="l" rtl="0" eaLnBrk="1" fontAlgn="base" hangingPunct="1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pitchFamily="-111" charset="-128"/>
        </a:defRPr>
      </a:lvl3pPr>
      <a:lvl4pPr marL="2275804" indent="-325115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4pPr>
      <a:lvl5pPr marL="292603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1638301"/>
            <a:ext cx="104648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2" y="5029200"/>
            <a:ext cx="10464801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1270002" y="1270002"/>
            <a:ext cx="10464801" cy="7213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38114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568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023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478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5932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085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239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392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4546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7366000"/>
            <a:ext cx="10464801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634999" y="15240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717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34999" y="49022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634999" y="15240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819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34999" y="49022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88909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364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781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273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6727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3881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033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18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340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4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2" y="2768603"/>
            <a:ext cx="10464801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38114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56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023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47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5932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085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239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392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4546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2768603"/>
            <a:ext cx="5041900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Relationship Id="rId2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mailto:git@github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gitguru.com/2009/02/22/integrating-git-with-a-visual-merge-tool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kriener.org/articles/2009/06/04/zsh-prompt-magic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svk.bestpractical.com/view/HomePag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git-scm.co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8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8600" y="990600"/>
            <a:ext cx="7302500" cy="3200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9800" y="1371600"/>
            <a:ext cx="11054080" cy="2090702"/>
          </a:xfrm>
          <a:ln/>
        </p:spPr>
        <p:txBody>
          <a:bodyPr>
            <a:normAutofit/>
          </a:bodyPr>
          <a:lstStyle/>
          <a:p>
            <a:r>
              <a:rPr lang="en-US" sz="8000" b="1" dirty="0" err="1">
                <a:solidFill>
                  <a:srgbClr val="FFF600"/>
                </a:solidFill>
                <a:latin typeface="Gill Sans Ultra Bold"/>
                <a:cs typeface="Gill Sans Ultra Bold"/>
              </a:rPr>
              <a:t>git</a:t>
            </a:r>
            <a:endParaRPr lang="en-US" sz="8000" b="1" dirty="0">
              <a:solidFill>
                <a:srgbClr val="FFF600"/>
              </a:solidFill>
              <a:latin typeface="Gill Sans Ultra Bold"/>
              <a:cs typeface="Gill Sans Ultra Bold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7800" y="4495800"/>
            <a:ext cx="6121400" cy="14478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Or how I learned to stop worrying and love version control</a:t>
            </a:r>
          </a:p>
          <a:p>
            <a:endParaRPr lang="en-US" dirty="0"/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177800" y="7162800"/>
            <a:ext cx="1514402" cy="372068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Mike Glazer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76202" y="76200"/>
            <a:ext cx="72009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Moving </a:t>
            </a:r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files</a:t>
            </a:r>
          </a:p>
        </p:txBody>
      </p:sp>
      <p:sp>
        <p:nvSpPr>
          <p:cNvPr id="22530" name="AutoShape 2"/>
          <p:cNvSpPr>
            <a:spLocks/>
          </p:cNvSpPr>
          <p:nvPr/>
        </p:nvSpPr>
        <p:spPr bwMode="auto">
          <a:xfrm>
            <a:off x="787400" y="1981200"/>
            <a:ext cx="82296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mv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presentation.mkd</a:t>
            </a:r>
            <a:endParaRPr lang="en-US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“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mv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Presentation”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22531" name="Rectangle 3"/>
          <p:cNvSpPr>
            <a:spLocks/>
          </p:cNvSpPr>
          <p:nvPr/>
        </p:nvSpPr>
        <p:spPr bwMode="auto">
          <a:xfrm>
            <a:off x="406400" y="5943600"/>
            <a:ext cx="12344400" cy="1346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endParaRPr lang="en-US" dirty="0" smtClean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tracks file contents, subversion does something else</a:t>
            </a:r>
          </a:p>
          <a:p>
            <a:pPr algn="l"/>
            <a:endParaRPr lang="en-US" dirty="0" smtClean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I </a:t>
            </a:r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always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forget about ‘</a:t>
            </a:r>
            <a:r>
              <a:rPr lang="en-US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svn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mv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’ and end up regretting it later </a:t>
            </a:r>
            <a:endParaRPr lang="en-US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76200" y="76200"/>
            <a:ext cx="10325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remote repositories</a:t>
            </a:r>
          </a:p>
        </p:txBody>
      </p:sp>
      <p:sp>
        <p:nvSpPr>
          <p:cNvPr id="23554" name="AutoShape 2"/>
          <p:cNvSpPr>
            <a:spLocks/>
          </p:cNvSpPr>
          <p:nvPr/>
        </p:nvSpPr>
        <p:spPr bwMode="auto">
          <a:xfrm>
            <a:off x="698502" y="1041403"/>
            <a:ext cx="11976100" cy="4902199"/>
          </a:xfrm>
          <a:prstGeom prst="roundRect">
            <a:avLst>
              <a:gd name="adj" fmla="val 458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3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3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remote add origin </a:t>
            </a:r>
            <a:r>
              <a:rPr lang="en-US" sz="230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  <a:hlinkClick r:id="rId2"/>
              </a:rPr>
              <a:t>git@github.com</a:t>
            </a:r>
            <a:r>
              <a:rPr lang="en-US" sz="2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/mglazer/GitPresentation.git</a:t>
            </a:r>
            <a:endParaRPr lang="en-US" sz="23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3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3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 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remote -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v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   origin	</a:t>
            </a:r>
            <a:r>
              <a:rPr lang="en-US" sz="240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git@github.com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  <a:hlinkClick r:id="rId2"/>
              </a:rPr>
              <a:t>:mglazer/GitPr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esentation.git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(fetch)    origin	</a:t>
            </a:r>
            <a:r>
              <a:rPr lang="en-US" sz="240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git@github.com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:mglazer/GitPr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  <a:hlinkClick r:id="rId2"/>
              </a:rPr>
              <a:t>esentation.git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(push)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23555" name="Rectangle 3"/>
          <p:cNvSpPr>
            <a:spLocks/>
          </p:cNvSpPr>
          <p:nvPr/>
        </p:nvSpPr>
        <p:spPr bwMode="auto">
          <a:xfrm>
            <a:off x="2844802" y="1409700"/>
            <a:ext cx="1104900" cy="457200"/>
          </a:xfrm>
          <a:prstGeom prst="rect">
            <a:avLst/>
          </a:prstGeom>
          <a:solidFill>
            <a:srgbClr val="F5FF00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4025902" y="1409700"/>
            <a:ext cx="1104900" cy="457200"/>
          </a:xfrm>
          <a:prstGeom prst="rect">
            <a:avLst/>
          </a:prstGeom>
          <a:solidFill>
            <a:srgbClr val="FF8FEB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2552702" y="1905002"/>
            <a:ext cx="863600" cy="698500"/>
          </a:xfrm>
          <a:prstGeom prst="line">
            <a:avLst/>
          </a:prstGeom>
          <a:noFill/>
          <a:ln w="88900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Rectangle 6"/>
          <p:cNvSpPr>
            <a:spLocks/>
          </p:cNvSpPr>
          <p:nvPr/>
        </p:nvSpPr>
        <p:spPr bwMode="auto">
          <a:xfrm>
            <a:off x="731157" y="2539940"/>
            <a:ext cx="3681184" cy="80021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Logical name of destination</a:t>
            </a:r>
          </a:p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repository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4622800" y="1917702"/>
            <a:ext cx="774700" cy="773113"/>
          </a:xfrm>
          <a:prstGeom prst="line">
            <a:avLst/>
          </a:prstGeom>
          <a:noFill/>
          <a:ln w="88900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0" name="Rectangle 8"/>
          <p:cNvSpPr>
            <a:spLocks/>
          </p:cNvSpPr>
          <p:nvPr/>
        </p:nvSpPr>
        <p:spPr bwMode="auto">
          <a:xfrm>
            <a:off x="4799589" y="2641541"/>
            <a:ext cx="4358127" cy="80021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The name of the branch to push</a:t>
            </a:r>
          </a:p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and update on the remote side*</a:t>
            </a:r>
          </a:p>
        </p:txBody>
      </p:sp>
      <p:sp>
        <p:nvSpPr>
          <p:cNvPr id="23561" name="Rectangle 9"/>
          <p:cNvSpPr>
            <a:spLocks/>
          </p:cNvSpPr>
          <p:nvPr/>
        </p:nvSpPr>
        <p:spPr bwMode="auto">
          <a:xfrm>
            <a:off x="63499" y="9137652"/>
            <a:ext cx="9918700" cy="457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* It’s slightly more complicated than this, refer to </a:t>
            </a:r>
            <a:r>
              <a:rPr lang="en-US" sz="24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manpage</a:t>
            </a:r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 for full explanation.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Cloning a remote repository</a:t>
            </a:r>
          </a:p>
        </p:txBody>
      </p:sp>
      <p:sp>
        <p:nvSpPr>
          <p:cNvPr id="24578" name="AutoShape 2"/>
          <p:cNvSpPr>
            <a:spLocks/>
          </p:cNvSpPr>
          <p:nvPr/>
        </p:nvSpPr>
        <p:spPr bwMode="auto">
          <a:xfrm>
            <a:off x="698500" y="1041400"/>
            <a:ext cx="110617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clone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git://github.com/mglazer/GitPresentation.git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ls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/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cd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remote -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v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   origin	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git://github.com/mglazer/GitPresentation.git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(fetch)    origin	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git://github.com/mglazer/GitPresentation.git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(push)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edit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“Made changes”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Pulling in changes</a:t>
            </a:r>
          </a:p>
        </p:txBody>
      </p:sp>
      <p:sp>
        <p:nvSpPr>
          <p:cNvPr id="25602" name="AutoShape 2"/>
          <p:cNvSpPr>
            <a:spLocks/>
          </p:cNvSpPr>
          <p:nvPr/>
        </p:nvSpPr>
        <p:spPr bwMode="auto">
          <a:xfrm>
            <a:off x="698500" y="1041399"/>
            <a:ext cx="11061700" cy="1397001"/>
          </a:xfrm>
          <a:prstGeom prst="roundRect">
            <a:avLst>
              <a:gd name="adj" fmla="val 13634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“Committing before pull”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pull origin master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254002" y="2444750"/>
            <a:ext cx="8432801" cy="3175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Note the same syntax as ‘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push’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At this point there may be merge conflicts, this is outside of the scope of this tutorial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Gill Sans" charset="0"/>
                <a:cs typeface="Gill Sans" charset="0"/>
              </a:rPr>
              <a:t>See: </a:t>
            </a:r>
            <a:r>
              <a:rPr lang="en-US" sz="2000" u="sng" dirty="0">
                <a:solidFill>
                  <a:schemeClr val="tx1"/>
                </a:solidFill>
                <a:ea typeface="Gill Sans" charset="0"/>
                <a:cs typeface="Gill Sans" charset="0"/>
                <a:hlinkClick r:id="rId2"/>
              </a:rPr>
              <a:t>http://gitguru.com/2009/02/22/integrating-git-with-a-visual-merge-tool/</a:t>
            </a:r>
            <a:r>
              <a:rPr lang="en-US" sz="2000" dirty="0">
                <a:solidFill>
                  <a:schemeClr val="tx1"/>
                </a:solidFill>
                <a:ea typeface="Gill Sans" charset="0"/>
                <a:cs typeface="Gill Sans" charset="0"/>
              </a:rPr>
              <a:t> for more info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1318425" y="808853"/>
            <a:ext cx="7688252" cy="553998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36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Confession: branches in subversion scare me</a:t>
            </a:r>
          </a:p>
        </p:txBody>
      </p:sp>
      <p:sp>
        <p:nvSpPr>
          <p:cNvPr id="26627" name="Rectangle 3"/>
          <p:cNvSpPr>
            <a:spLocks/>
          </p:cNvSpPr>
          <p:nvPr/>
        </p:nvSpPr>
        <p:spPr bwMode="auto">
          <a:xfrm>
            <a:off x="114300" y="1638300"/>
            <a:ext cx="12992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When I think of branches in subversion I think of:</a:t>
            </a: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279400" y="2330449"/>
            <a:ext cx="9766300" cy="38354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code that diverges so far from trunk, that you might as well just call it a separate project</a:t>
            </a:r>
          </a:p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everything that could possibly go wrong</a:t>
            </a:r>
          </a:p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that painful merge back to trunk</a:t>
            </a:r>
          </a:p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baby angels losing their wings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27650" name="AutoShape 2"/>
          <p:cNvSpPr>
            <a:spLocks/>
          </p:cNvSpPr>
          <p:nvPr/>
        </p:nvSpPr>
        <p:spPr bwMode="auto">
          <a:xfrm>
            <a:off x="685800" y="1841501"/>
            <a:ext cx="11061700" cy="1714500"/>
          </a:xfrm>
          <a:prstGeom prst="roundRect">
            <a:avLst>
              <a:gd name="adj" fmla="val 11111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branch master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edit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“Fixed mistake”</a:t>
            </a: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419101" y="1075054"/>
            <a:ext cx="5019002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9FF00"/>
                </a:solidFill>
                <a:ea typeface="Gill Sans" charset="0"/>
                <a:cs typeface="Gill Sans" charset="0"/>
              </a:rPr>
              <a:t>Creating a new branch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28674" name="AutoShape 2"/>
          <p:cNvSpPr>
            <a:spLocks/>
          </p:cNvSpPr>
          <p:nvPr/>
        </p:nvSpPr>
        <p:spPr bwMode="auto">
          <a:xfrm>
            <a:off x="685800" y="1841500"/>
            <a:ext cx="11061700" cy="2197100"/>
          </a:xfrm>
          <a:prstGeom prst="roundRect">
            <a:avLst>
              <a:gd name="adj" fmla="val 866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fetch origin 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rebase origin/master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merge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419101" y="1075054"/>
            <a:ext cx="5252720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9FF00"/>
                </a:solidFill>
                <a:ea typeface="Gill Sans" charset="0"/>
                <a:cs typeface="Gill Sans" charset="0"/>
              </a:rPr>
              <a:t>Merging back to master</a:t>
            </a: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266701" y="4222752"/>
            <a:ext cx="10922000" cy="32258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Notice the slight syntax differences between the fetch and the rebase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The fetch command says: “Get the latest copy of the master branch, from origin”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The rebase command says: “Fast forward our current working branch to the upstream master”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/>
          </p:cNvSpPr>
          <p:nvPr/>
        </p:nvSpPr>
        <p:spPr bwMode="auto">
          <a:xfrm>
            <a:off x="76202" y="76200"/>
            <a:ext cx="10706101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Differences between rebase and merge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419100" y="1075054"/>
            <a:ext cx="1572278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9FF00"/>
                </a:solidFill>
                <a:ea typeface="Gill Sans" charset="0"/>
                <a:cs typeface="Gill Sans" charset="0"/>
              </a:rPr>
              <a:t>Rebase</a:t>
            </a:r>
          </a:p>
        </p:txBody>
      </p:sp>
      <p:sp>
        <p:nvSpPr>
          <p:cNvPr id="29699" name="Oval 3"/>
          <p:cNvSpPr>
            <a:spLocks/>
          </p:cNvSpPr>
          <p:nvPr/>
        </p:nvSpPr>
        <p:spPr bwMode="auto">
          <a:xfrm>
            <a:off x="2197100" y="6908800"/>
            <a:ext cx="825500" cy="8255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Gill Sans" charset="0"/>
                <a:cs typeface="Gill Sans" charset="0"/>
              </a:rPr>
              <a:t>A0</a:t>
            </a:r>
          </a:p>
        </p:txBody>
      </p:sp>
      <p:sp>
        <p:nvSpPr>
          <p:cNvPr id="29700" name="Oval 4"/>
          <p:cNvSpPr>
            <a:spLocks/>
          </p:cNvSpPr>
          <p:nvPr/>
        </p:nvSpPr>
        <p:spPr bwMode="auto">
          <a:xfrm>
            <a:off x="825501" y="6019800"/>
            <a:ext cx="825500" cy="825500"/>
          </a:xfrm>
          <a:prstGeom prst="ellipse">
            <a:avLst/>
          </a:prstGeom>
          <a:solidFill>
            <a:srgbClr val="FF07E3"/>
          </a:solidFill>
          <a:ln w="25400">
            <a:noFill/>
            <a:round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B0</a:t>
            </a:r>
          </a:p>
        </p:txBody>
      </p:sp>
      <p:sp>
        <p:nvSpPr>
          <p:cNvPr id="29701" name="Oval 5"/>
          <p:cNvSpPr>
            <a:spLocks/>
          </p:cNvSpPr>
          <p:nvPr/>
        </p:nvSpPr>
        <p:spPr bwMode="auto">
          <a:xfrm>
            <a:off x="825501" y="4813299"/>
            <a:ext cx="825500" cy="825500"/>
          </a:xfrm>
          <a:prstGeom prst="ellipse">
            <a:avLst/>
          </a:prstGeom>
          <a:solidFill>
            <a:srgbClr val="FF07E3"/>
          </a:solidFill>
          <a:ln w="25400">
            <a:noFill/>
            <a:round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B1</a:t>
            </a:r>
          </a:p>
        </p:txBody>
      </p:sp>
      <p:sp>
        <p:nvSpPr>
          <p:cNvPr id="29702" name="Oval 6"/>
          <p:cNvSpPr>
            <a:spLocks/>
          </p:cNvSpPr>
          <p:nvPr/>
        </p:nvSpPr>
        <p:spPr bwMode="auto">
          <a:xfrm>
            <a:off x="825501" y="3606800"/>
            <a:ext cx="825500" cy="825500"/>
          </a:xfrm>
          <a:prstGeom prst="ellipse">
            <a:avLst/>
          </a:prstGeom>
          <a:solidFill>
            <a:srgbClr val="FF07E3"/>
          </a:solidFill>
          <a:ln w="25400">
            <a:noFill/>
            <a:round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B2</a:t>
            </a:r>
          </a:p>
        </p:txBody>
      </p:sp>
      <p:sp>
        <p:nvSpPr>
          <p:cNvPr id="29703" name="Oval 7"/>
          <p:cNvSpPr>
            <a:spLocks/>
          </p:cNvSpPr>
          <p:nvPr/>
        </p:nvSpPr>
        <p:spPr bwMode="auto">
          <a:xfrm>
            <a:off x="2197100" y="5448300"/>
            <a:ext cx="825500" cy="8255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Gill Sans" charset="0"/>
                <a:cs typeface="Gill Sans" charset="0"/>
              </a:rPr>
              <a:t>A1</a:t>
            </a:r>
          </a:p>
        </p:txBody>
      </p:sp>
      <p:sp>
        <p:nvSpPr>
          <p:cNvPr id="29704" name="Oval 8"/>
          <p:cNvSpPr>
            <a:spLocks/>
          </p:cNvSpPr>
          <p:nvPr/>
        </p:nvSpPr>
        <p:spPr bwMode="auto">
          <a:xfrm>
            <a:off x="2197100" y="4089400"/>
            <a:ext cx="825500" cy="8255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Gill Sans" charset="0"/>
                <a:cs typeface="Gill Sans" charset="0"/>
              </a:rPr>
              <a:t>A3</a:t>
            </a:r>
          </a:p>
        </p:txBody>
      </p:sp>
      <p:sp>
        <p:nvSpPr>
          <p:cNvPr id="29705" name="Oval 9"/>
          <p:cNvSpPr>
            <a:spLocks/>
          </p:cNvSpPr>
          <p:nvPr/>
        </p:nvSpPr>
        <p:spPr bwMode="auto">
          <a:xfrm>
            <a:off x="2197100" y="2730500"/>
            <a:ext cx="825500" cy="8255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Gill Sans" charset="0"/>
                <a:cs typeface="Gill Sans" charset="0"/>
              </a:rPr>
              <a:t>A4</a:t>
            </a:r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2616201" y="6235699"/>
            <a:ext cx="0" cy="749301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616201" y="4851399"/>
            <a:ext cx="0" cy="749301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616201" y="3479799"/>
            <a:ext cx="0" cy="749301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1243014" y="5586415"/>
            <a:ext cx="0" cy="484187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1243014" y="4379914"/>
            <a:ext cx="0" cy="484187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rot="10800000" flipH="1">
            <a:off x="1485901" y="3314700"/>
            <a:ext cx="711201" cy="457200"/>
          </a:xfrm>
          <a:prstGeom prst="line">
            <a:avLst/>
          </a:prstGeom>
          <a:noFill/>
          <a:ln w="76200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>
            <a:outerShdw blurRad="88900" dist="50799" dir="5400000" algn="ctr" rotWithShape="0">
              <a:srgbClr val="FFF600">
                <a:alpha val="50000"/>
              </a:srgbClr>
            </a:outerShdw>
          </a:effectLst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>
            <a:off x="1511301" y="6629402"/>
            <a:ext cx="774700" cy="596900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3" name="Rectangle 17"/>
          <p:cNvSpPr>
            <a:spLocks/>
          </p:cNvSpPr>
          <p:nvPr/>
        </p:nvSpPr>
        <p:spPr bwMode="auto">
          <a:xfrm>
            <a:off x="1054493" y="6957716"/>
            <a:ext cx="875516" cy="372068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Branch</a:t>
            </a:r>
          </a:p>
        </p:txBody>
      </p:sp>
      <p:sp>
        <p:nvSpPr>
          <p:cNvPr id="29714" name="Rectangle 18"/>
          <p:cNvSpPr>
            <a:spLocks/>
          </p:cNvSpPr>
          <p:nvPr/>
        </p:nvSpPr>
        <p:spPr bwMode="auto">
          <a:xfrm>
            <a:off x="1046772" y="3084215"/>
            <a:ext cx="890958" cy="372068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Rebase</a:t>
            </a:r>
          </a:p>
        </p:txBody>
      </p:sp>
      <p:sp>
        <p:nvSpPr>
          <p:cNvPr id="29715" name="Rectangle 19"/>
          <p:cNvSpPr>
            <a:spLocks/>
          </p:cNvSpPr>
          <p:nvPr/>
        </p:nvSpPr>
        <p:spPr bwMode="auto">
          <a:xfrm>
            <a:off x="836613" y="1555752"/>
            <a:ext cx="3543300" cy="1168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Pass changes from top of hierarchy down to branches</a:t>
            </a:r>
          </a:p>
        </p:txBody>
      </p:sp>
      <p:sp>
        <p:nvSpPr>
          <p:cNvPr id="29716" name="Rectangle 20"/>
          <p:cNvSpPr>
            <a:spLocks/>
          </p:cNvSpPr>
          <p:nvPr/>
        </p:nvSpPr>
        <p:spPr bwMode="auto">
          <a:xfrm>
            <a:off x="5702301" y="1024255"/>
            <a:ext cx="1401559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9FF00"/>
                </a:solidFill>
                <a:ea typeface="Gill Sans" charset="0"/>
                <a:cs typeface="Gill Sans" charset="0"/>
              </a:rPr>
              <a:t>Merge</a:t>
            </a:r>
          </a:p>
        </p:txBody>
      </p:sp>
      <p:sp>
        <p:nvSpPr>
          <p:cNvPr id="29717" name="Oval 21"/>
          <p:cNvSpPr>
            <a:spLocks/>
          </p:cNvSpPr>
          <p:nvPr/>
        </p:nvSpPr>
        <p:spPr bwMode="auto">
          <a:xfrm>
            <a:off x="7480300" y="6858000"/>
            <a:ext cx="825500" cy="8255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Gill Sans" charset="0"/>
                <a:cs typeface="Gill Sans" charset="0"/>
              </a:rPr>
              <a:t>A0</a:t>
            </a:r>
          </a:p>
        </p:txBody>
      </p:sp>
      <p:sp>
        <p:nvSpPr>
          <p:cNvPr id="29718" name="Oval 22"/>
          <p:cNvSpPr>
            <a:spLocks/>
          </p:cNvSpPr>
          <p:nvPr/>
        </p:nvSpPr>
        <p:spPr bwMode="auto">
          <a:xfrm>
            <a:off x="6108701" y="5969000"/>
            <a:ext cx="825500" cy="825500"/>
          </a:xfrm>
          <a:prstGeom prst="ellipse">
            <a:avLst/>
          </a:prstGeom>
          <a:solidFill>
            <a:srgbClr val="FF07E3"/>
          </a:solidFill>
          <a:ln w="25400">
            <a:noFill/>
            <a:round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B0</a:t>
            </a:r>
          </a:p>
        </p:txBody>
      </p:sp>
      <p:sp>
        <p:nvSpPr>
          <p:cNvPr id="29719" name="Oval 23"/>
          <p:cNvSpPr>
            <a:spLocks/>
          </p:cNvSpPr>
          <p:nvPr/>
        </p:nvSpPr>
        <p:spPr bwMode="auto">
          <a:xfrm>
            <a:off x="6108701" y="4762500"/>
            <a:ext cx="825500" cy="825500"/>
          </a:xfrm>
          <a:prstGeom prst="ellipse">
            <a:avLst/>
          </a:prstGeom>
          <a:solidFill>
            <a:srgbClr val="FF07E3"/>
          </a:solidFill>
          <a:ln w="25400">
            <a:noFill/>
            <a:round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B1</a:t>
            </a:r>
          </a:p>
        </p:txBody>
      </p:sp>
      <p:sp>
        <p:nvSpPr>
          <p:cNvPr id="29720" name="Oval 24"/>
          <p:cNvSpPr>
            <a:spLocks/>
          </p:cNvSpPr>
          <p:nvPr/>
        </p:nvSpPr>
        <p:spPr bwMode="auto">
          <a:xfrm>
            <a:off x="6108701" y="3556000"/>
            <a:ext cx="825500" cy="825500"/>
          </a:xfrm>
          <a:prstGeom prst="ellipse">
            <a:avLst/>
          </a:prstGeom>
          <a:solidFill>
            <a:srgbClr val="FF07E3"/>
          </a:solidFill>
          <a:ln w="25400">
            <a:noFill/>
            <a:round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B2</a:t>
            </a:r>
          </a:p>
        </p:txBody>
      </p:sp>
      <p:sp>
        <p:nvSpPr>
          <p:cNvPr id="29721" name="Oval 25"/>
          <p:cNvSpPr>
            <a:spLocks/>
          </p:cNvSpPr>
          <p:nvPr/>
        </p:nvSpPr>
        <p:spPr bwMode="auto">
          <a:xfrm>
            <a:off x="7480300" y="5397500"/>
            <a:ext cx="825500" cy="8255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Gill Sans" charset="0"/>
                <a:cs typeface="Gill Sans" charset="0"/>
              </a:rPr>
              <a:t>A1</a:t>
            </a:r>
          </a:p>
        </p:txBody>
      </p:sp>
      <p:sp>
        <p:nvSpPr>
          <p:cNvPr id="29722" name="Oval 26"/>
          <p:cNvSpPr>
            <a:spLocks/>
          </p:cNvSpPr>
          <p:nvPr/>
        </p:nvSpPr>
        <p:spPr bwMode="auto">
          <a:xfrm>
            <a:off x="7480300" y="4038599"/>
            <a:ext cx="825500" cy="8255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Gill Sans" charset="0"/>
                <a:cs typeface="Gill Sans" charset="0"/>
              </a:rPr>
              <a:t>A3</a:t>
            </a:r>
          </a:p>
        </p:txBody>
      </p:sp>
      <p:sp>
        <p:nvSpPr>
          <p:cNvPr id="29723" name="Oval 27"/>
          <p:cNvSpPr>
            <a:spLocks/>
          </p:cNvSpPr>
          <p:nvPr/>
        </p:nvSpPr>
        <p:spPr bwMode="auto">
          <a:xfrm>
            <a:off x="7480300" y="2679700"/>
            <a:ext cx="825500" cy="8255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Gill Sans" charset="0"/>
                <a:cs typeface="Gill Sans" charset="0"/>
              </a:rPr>
              <a:t>A4</a:t>
            </a:r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>
            <a:off x="7899401" y="6184900"/>
            <a:ext cx="0" cy="749301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>
            <a:off x="7899401" y="4800600"/>
            <a:ext cx="0" cy="749301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>
            <a:off x="7899401" y="3428999"/>
            <a:ext cx="0" cy="749301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>
            <a:off x="6527799" y="5535613"/>
            <a:ext cx="0" cy="484187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>
            <a:off x="6527799" y="4329115"/>
            <a:ext cx="0" cy="484187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>
            <a:off x="6794501" y="6578600"/>
            <a:ext cx="774700" cy="596900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0" name="Rectangle 34"/>
          <p:cNvSpPr>
            <a:spLocks/>
          </p:cNvSpPr>
          <p:nvPr/>
        </p:nvSpPr>
        <p:spPr bwMode="auto">
          <a:xfrm>
            <a:off x="6337693" y="6906915"/>
            <a:ext cx="875516" cy="372068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Branch</a:t>
            </a:r>
          </a:p>
        </p:txBody>
      </p:sp>
      <p:sp>
        <p:nvSpPr>
          <p:cNvPr id="29731" name="Rectangle 35"/>
          <p:cNvSpPr>
            <a:spLocks/>
          </p:cNvSpPr>
          <p:nvPr/>
        </p:nvSpPr>
        <p:spPr bwMode="auto">
          <a:xfrm>
            <a:off x="6378341" y="3033415"/>
            <a:ext cx="794217" cy="372068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Merge</a:t>
            </a:r>
          </a:p>
        </p:txBody>
      </p:sp>
      <p:sp>
        <p:nvSpPr>
          <p:cNvPr id="29732" name="Rectangle 36"/>
          <p:cNvSpPr>
            <a:spLocks/>
          </p:cNvSpPr>
          <p:nvPr/>
        </p:nvSpPr>
        <p:spPr bwMode="auto">
          <a:xfrm>
            <a:off x="6119813" y="1504952"/>
            <a:ext cx="3543300" cy="1168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Pass changes from a branch up to a higher hierarchy level</a:t>
            </a:r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 flipH="1">
            <a:off x="6781800" y="3302001"/>
            <a:ext cx="825500" cy="419100"/>
          </a:xfrm>
          <a:prstGeom prst="line">
            <a:avLst/>
          </a:prstGeom>
          <a:noFill/>
          <a:ln w="76200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>
            <a:outerShdw blurRad="88900" dist="50799" dir="5400000" algn="ctr" rotWithShape="0">
              <a:srgbClr val="FFF600">
                <a:alpha val="50000"/>
              </a:srgbClr>
            </a:outerShdw>
          </a:effectLst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419103" y="1075054"/>
            <a:ext cx="4061743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9FF00"/>
                </a:solidFill>
                <a:ea typeface="Gill Sans" charset="0"/>
                <a:cs typeface="Gill Sans" charset="0"/>
              </a:rPr>
              <a:t>Interactive Rebase</a:t>
            </a:r>
          </a:p>
        </p:txBody>
      </p:sp>
      <p:sp>
        <p:nvSpPr>
          <p:cNvPr id="30723" name="Rectangle 3"/>
          <p:cNvSpPr>
            <a:spLocks/>
          </p:cNvSpPr>
          <p:nvPr/>
        </p:nvSpPr>
        <p:spPr bwMode="auto">
          <a:xfrm>
            <a:off x="531815" y="1809753"/>
            <a:ext cx="11658600" cy="27050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Say you’ve made a lot of small commits to your local copy and you’d like to merge those changes upstream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You probably don’t want all of those commit messages to appear in your merge patch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Use interactive rebase to solve this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419103" y="1075054"/>
            <a:ext cx="4061743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9FF00"/>
                </a:solidFill>
                <a:ea typeface="Gill Sans" charset="0"/>
                <a:cs typeface="Gill Sans" charset="0"/>
              </a:rPr>
              <a:t>Interactive Rebase</a:t>
            </a:r>
          </a:p>
        </p:txBody>
      </p:sp>
      <p:sp>
        <p:nvSpPr>
          <p:cNvPr id="31747" name="AutoShape 3"/>
          <p:cNvSpPr>
            <a:spLocks/>
          </p:cNvSpPr>
          <p:nvPr/>
        </p:nvSpPr>
        <p:spPr bwMode="auto">
          <a:xfrm>
            <a:off x="685800" y="1841501"/>
            <a:ext cx="11061700" cy="533400"/>
          </a:xfrm>
          <a:prstGeom prst="roundRect">
            <a:avLst>
              <a:gd name="adj" fmla="val 3571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rebase -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i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31748" name="Rectangle 4"/>
          <p:cNvSpPr>
            <a:spLocks/>
          </p:cNvSpPr>
          <p:nvPr/>
        </p:nvSpPr>
        <p:spPr bwMode="auto">
          <a:xfrm>
            <a:off x="469901" y="2679702"/>
            <a:ext cx="6985000" cy="6223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An $EDITOR window will appear:</a:t>
            </a:r>
          </a:p>
        </p:txBody>
      </p:sp>
      <p:sp>
        <p:nvSpPr>
          <p:cNvPr id="31749" name="AutoShape 5"/>
          <p:cNvSpPr>
            <a:spLocks/>
          </p:cNvSpPr>
          <p:nvPr/>
        </p:nvSpPr>
        <p:spPr bwMode="auto">
          <a:xfrm>
            <a:off x="685800" y="3416300"/>
            <a:ext cx="11061700" cy="1206500"/>
          </a:xfrm>
          <a:prstGeom prst="roundRect">
            <a:avLst>
              <a:gd name="adj" fmla="val 1578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pick 341e027 Added a new bullet point pick 12fd986 Added an important bullet point pick ae29d44 Done adding bullet points</a:t>
            </a: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571502" y="4851400"/>
            <a:ext cx="11277601" cy="6223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Change ‘pick’ to ‘squash’ for commits you don’t want to see</a:t>
            </a:r>
          </a:p>
        </p:txBody>
      </p:sp>
      <p:sp>
        <p:nvSpPr>
          <p:cNvPr id="31751" name="AutoShape 7"/>
          <p:cNvSpPr>
            <a:spLocks/>
          </p:cNvSpPr>
          <p:nvPr/>
        </p:nvSpPr>
        <p:spPr bwMode="auto">
          <a:xfrm>
            <a:off x="787401" y="5588000"/>
            <a:ext cx="11061700" cy="1206500"/>
          </a:xfrm>
          <a:prstGeom prst="roundRect">
            <a:avLst>
              <a:gd name="adj" fmla="val 1578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pick 341e027 Added a new bullet point squash 12fd986 Added an important bullet point squash ae29d44 Done adding bullet points</a:t>
            </a: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330200"/>
            <a:ext cx="11950700" cy="8255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4800" b="1" dirty="0">
                <a:solidFill>
                  <a:schemeClr val="tx1"/>
                </a:solidFill>
                <a:ea typeface="Gill Sans" charset="0"/>
                <a:cs typeface="Gill Sans" charset="0"/>
              </a:rPr>
              <a:t>How often has this happened to you?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5054601" y="1250951"/>
            <a:ext cx="6959600" cy="61976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Find server to host subversion 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repository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If 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server doesn’t already have subversion installed, go and install it (along with Apache if required)</a:t>
            </a:r>
            <a:endParaRPr lang="en-US" sz="3600" dirty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Configure 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subversion repository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svn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admin create /path/to/repos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Configure server to export repository (if desired)</a:t>
            </a:r>
            <a:endParaRPr lang="en-US" sz="3600" dirty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Import 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base directory structure into repository</a:t>
            </a:r>
            <a:endParaRPr lang="en-US" sz="3600" dirty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Checkout 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trunk from repository</a:t>
            </a:r>
          </a:p>
        </p:txBody>
      </p:sp>
      <p:sp>
        <p:nvSpPr>
          <p:cNvPr id="8" name="Cloud Callout 7"/>
          <p:cNvSpPr/>
          <p:nvPr/>
        </p:nvSpPr>
        <p:spPr bwMode="auto">
          <a:xfrm>
            <a:off x="635000" y="1676400"/>
            <a:ext cx="3657600" cy="2362200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0" tIns="45715" rIns="91430" bIns="45715" numCol="1" rtlCol="0" anchor="t" anchorCtr="0" compatLnSpc="1">
            <a:prstTxWarp prst="textNoShape">
              <a:avLst/>
            </a:prstTxWarp>
          </a:bodyPr>
          <a:lstStyle/>
          <a:p>
            <a:pPr defTabSz="914307"/>
            <a:r>
              <a:rPr lang="en-US" sz="2400" dirty="0">
                <a:solidFill>
                  <a:srgbClr val="FFFFFF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Gee, I sure wish I could version control this project</a:t>
            </a:r>
            <a:endParaRPr lang="en-US" sz="2400" dirty="0">
              <a:solidFill>
                <a:srgbClr val="FFFFFF"/>
              </a:solidFill>
              <a:latin typeface="Gill Sans" charset="0"/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787401" y="4343400"/>
            <a:ext cx="2861515" cy="1374464"/>
          </a:xfrm>
          <a:prstGeom prst="cloud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/>
          <a:lstStyle/>
          <a:p>
            <a:r>
              <a:rPr lang="en-US" sz="2400" dirty="0"/>
              <a:t>So where do I start?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10584414" y="7848600"/>
            <a:ext cx="1903701" cy="914401"/>
          </a:xfrm>
          <a:prstGeom prst="cloudCallout">
            <a:avLst>
              <a:gd name="adj1" fmla="val -35964"/>
              <a:gd name="adj2" fmla="val -6635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/>
          <a:lstStyle/>
          <a:p>
            <a:r>
              <a:rPr lang="en-US" sz="2400" dirty="0"/>
              <a:t>Yikes!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419103" y="1075054"/>
            <a:ext cx="4061743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9FF00"/>
                </a:solidFill>
                <a:ea typeface="Gill Sans" charset="0"/>
                <a:cs typeface="Gill Sans" charset="0"/>
              </a:rPr>
              <a:t>Interactive Rebase</a:t>
            </a:r>
          </a:p>
        </p:txBody>
      </p:sp>
      <p:sp>
        <p:nvSpPr>
          <p:cNvPr id="32771" name="Rectangle 3"/>
          <p:cNvSpPr>
            <a:spLocks/>
          </p:cNvSpPr>
          <p:nvPr/>
        </p:nvSpPr>
        <p:spPr bwMode="auto">
          <a:xfrm>
            <a:off x="381001" y="1555750"/>
            <a:ext cx="10464801" cy="1143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Save and quit, a new editor will appear enter your actual commit message</a:t>
            </a:r>
          </a:p>
        </p:txBody>
      </p:sp>
      <p:sp>
        <p:nvSpPr>
          <p:cNvPr id="32772" name="AutoShape 4"/>
          <p:cNvSpPr>
            <a:spLocks/>
          </p:cNvSpPr>
          <p:nvPr/>
        </p:nvSpPr>
        <p:spPr bwMode="auto">
          <a:xfrm>
            <a:off x="673100" y="2717800"/>
            <a:ext cx="11061700" cy="1574800"/>
          </a:xfrm>
          <a:prstGeom prst="roundRect">
            <a:avLst>
              <a:gd name="adj" fmla="val 1209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[#1234] Fixed spelling mistakes * Added a few bullet points  * Fixed a few spelling mistakes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558802" y="4406900"/>
            <a:ext cx="11277601" cy="6223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Save and quit</a:t>
            </a:r>
          </a:p>
        </p:txBody>
      </p:sp>
      <p:sp>
        <p:nvSpPr>
          <p:cNvPr id="32774" name="AutoShape 6"/>
          <p:cNvSpPr>
            <a:spLocks/>
          </p:cNvSpPr>
          <p:nvPr/>
        </p:nvSpPr>
        <p:spPr bwMode="auto">
          <a:xfrm>
            <a:off x="774700" y="5143501"/>
            <a:ext cx="11061700" cy="1206500"/>
          </a:xfrm>
          <a:prstGeom prst="roundRect">
            <a:avLst>
              <a:gd name="adj" fmla="val 1578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merge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Tagging</a:t>
            </a:r>
          </a:p>
        </p:txBody>
      </p:sp>
      <p:sp>
        <p:nvSpPr>
          <p:cNvPr id="33794" name="AutoShape 2"/>
          <p:cNvSpPr>
            <a:spLocks/>
          </p:cNvSpPr>
          <p:nvPr/>
        </p:nvSpPr>
        <p:spPr bwMode="auto">
          <a:xfrm>
            <a:off x="622301" y="1917700"/>
            <a:ext cx="11061700" cy="1397001"/>
          </a:xfrm>
          <a:prstGeom prst="roundRect">
            <a:avLst>
              <a:gd name="adj" fmla="val 13634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tag v1.0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tag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v1.0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419100" y="1075054"/>
            <a:ext cx="1897956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9FF00"/>
                </a:solidFill>
                <a:ea typeface="Gill Sans" charset="0"/>
                <a:cs typeface="Gill Sans" charset="0"/>
              </a:rPr>
              <a:t>Creating</a:t>
            </a:r>
          </a:p>
        </p:txBody>
      </p:sp>
      <p:sp>
        <p:nvSpPr>
          <p:cNvPr id="33796" name="AutoShape 4"/>
          <p:cNvSpPr>
            <a:spLocks/>
          </p:cNvSpPr>
          <p:nvPr/>
        </p:nvSpPr>
        <p:spPr bwMode="auto">
          <a:xfrm>
            <a:off x="723900" y="4457700"/>
            <a:ext cx="11061700" cy="927100"/>
          </a:xfrm>
          <a:prstGeom prst="roundRect">
            <a:avLst>
              <a:gd name="adj" fmla="val 20546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v1.0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520703" y="3615055"/>
            <a:ext cx="2722701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9FF00"/>
                </a:solidFill>
                <a:ea typeface="Gill Sans" charset="0"/>
                <a:cs typeface="Gill Sans" charset="0"/>
              </a:rPr>
              <a:t>Switching to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GUIs</a:t>
            </a:r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419103" y="1072489"/>
            <a:ext cx="820737" cy="66172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9FF00"/>
                </a:solidFill>
                <a:ea typeface="Gill Sans" charset="0"/>
                <a:cs typeface="Gill Sans" charset="0"/>
              </a:rPr>
              <a:t>gitk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716" y="1892303"/>
            <a:ext cx="7608887" cy="44957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4820" name="Rectangle 4"/>
          <p:cNvSpPr>
            <a:spLocks/>
          </p:cNvSpPr>
          <p:nvPr/>
        </p:nvSpPr>
        <p:spPr bwMode="auto">
          <a:xfrm>
            <a:off x="254002" y="6445249"/>
            <a:ext cx="8356599" cy="19685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Provides visual of repository history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Comes with git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Can’t edit, not pretty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GUIs</a:t>
            </a:r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419100" y="1075054"/>
            <a:ext cx="1453924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9FF00"/>
                </a:solidFill>
                <a:ea typeface="Gill Sans" charset="0"/>
                <a:cs typeface="Gill Sans" charset="0"/>
              </a:rPr>
              <a:t>gitweb</a:t>
            </a:r>
          </a:p>
        </p:txBody>
      </p:sp>
      <p:sp>
        <p:nvSpPr>
          <p:cNvPr id="35843" name="Rectangle 3"/>
          <p:cNvSpPr>
            <a:spLocks/>
          </p:cNvSpPr>
          <p:nvPr/>
        </p:nvSpPr>
        <p:spPr bwMode="auto">
          <a:xfrm>
            <a:off x="254002" y="6153151"/>
            <a:ext cx="8356599" cy="1346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Nice web interface for git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Comes with distribution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4" y="1968501"/>
            <a:ext cx="7164388" cy="398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GUIs</a:t>
            </a:r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431801" y="1066801"/>
            <a:ext cx="12573001" cy="2489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Others do exist, but they’re still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kinda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flakey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Nothing quite beats the command line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Checkout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zsh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with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vcs_info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: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u="sng" dirty="0">
                <a:solidFill>
                  <a:schemeClr val="tx1"/>
                </a:solidFill>
                <a:ea typeface="Gill Sans" charset="0"/>
                <a:cs typeface="Gill Sans" charset="0"/>
                <a:hlinkClick r:id="rId2"/>
              </a:rPr>
              <a:t>http://kriener.org/articles/2009/06/04/zsh-prompt-magic</a:t>
            </a:r>
            <a:endParaRPr lang="en-US" sz="3600" u="sng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76200" y="76200"/>
            <a:ext cx="8928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But I’m forced to use subversion</a:t>
            </a:r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431801" y="1066799"/>
            <a:ext cx="12573001" cy="37592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Check out 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svk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: </a:t>
            </a:r>
            <a:r>
              <a:rPr lang="en-US" sz="3600" u="sng" dirty="0">
                <a:solidFill>
                  <a:schemeClr val="tx1"/>
                </a:solidFill>
                <a:ea typeface="Gill Sans" charset="0"/>
                <a:cs typeface="Gill Sans" charset="0"/>
                <a:hlinkClick r:id="rId2"/>
              </a:rPr>
              <a:t>http://svk.bestpractical.com/view/HomePage</a:t>
            </a:r>
            <a:endParaRPr lang="en-US" sz="3600" dirty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Distributed version control built on subversion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Really just a bunch of 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perl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scripts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</a:t>
            </a:r>
            <a:r>
              <a:rPr lang="en-US" sz="3600" i="1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 </a:t>
            </a:r>
            <a:r>
              <a:rPr lang="en-US" sz="3600" i="1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svn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provides upstream and downstream interaction with a subversion repository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I’ve never used it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 don’t plan on using it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76200" y="76200"/>
            <a:ext cx="8928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Other neat git features</a:t>
            </a: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431801" y="1066803"/>
            <a:ext cx="12573001" cy="27050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Look in the 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directory, it has a lot of handy files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git/config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: Holds configuration data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/description: Read by 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gitweb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to provide repository description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/hooks: Same concept as subversion hooks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76200" y="76200"/>
            <a:ext cx="8928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What next?</a:t>
            </a:r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4492698" y="4542156"/>
            <a:ext cx="4006706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rgbClr val="FCFF00"/>
                </a:solidFill>
                <a:ea typeface="Gill Sans" charset="0"/>
                <a:cs typeface="Gill Sans" charset="0"/>
                <a:hlinkClick r:id="rId2"/>
              </a:rPr>
              <a:t>http://git-scm.com</a:t>
            </a:r>
            <a:endParaRPr lang="en-US" u="sng">
              <a:solidFill>
                <a:srgbClr val="FCFF00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330200"/>
            <a:ext cx="11950700" cy="8255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4800" b="1" dirty="0">
                <a:solidFill>
                  <a:schemeClr val="tx1"/>
                </a:solidFill>
                <a:ea typeface="Gill Sans" charset="0"/>
                <a:cs typeface="Gill Sans" charset="0"/>
              </a:rPr>
              <a:t>How about this?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2159001" y="6629401"/>
            <a:ext cx="8729152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cp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current_file.txt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current_file.txt.bak1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2082800" y="1905000"/>
            <a:ext cx="4572001" cy="1981200"/>
          </a:xfrm>
          <a:prstGeom prst="cloud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/>
          <a:lstStyle/>
          <a:p>
            <a:r>
              <a:rPr lang="en-US" sz="2400" dirty="0"/>
              <a:t>Gee, I sure wish I could backup before I make this big change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2387600" y="4191001"/>
            <a:ext cx="4267200" cy="1676400"/>
          </a:xfrm>
          <a:prstGeom prst="cloud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/>
          <a:lstStyle/>
          <a:p>
            <a:r>
              <a:rPr lang="en-US" sz="2400" dirty="0"/>
              <a:t>But I’m on a plane (or on a bus, or in the woods)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tutorial?</a:t>
            </a:r>
            <a:endParaRPr lang="en-US" dirty="0"/>
          </a:p>
        </p:txBody>
      </p:sp>
      <p:sp>
        <p:nvSpPr>
          <p:cNvPr id="12" name="Vertical Text Placeholder 11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A brief introduction to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Usage of various commonly used commands</a:t>
            </a:r>
          </a:p>
          <a:p>
            <a:r>
              <a:rPr lang="en-US" dirty="0" smtClean="0"/>
              <a:t>A “fun” case study at the end!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tutorial is not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In depth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Think 5km wide, 5m deep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Talk to me afterwards if you’re interested in a more in depth </a:t>
            </a:r>
            <a:r>
              <a:rPr lang="en-US" dirty="0" smtClean="0">
                <a:ea typeface="Gill Sans" charset="0"/>
                <a:cs typeface="Gill Sans" charset="0"/>
              </a:rPr>
              <a:t>talk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References at the end of the slides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514404"/>
          </a:xfrm>
        </p:spPr>
        <p:txBody>
          <a:bodyPr/>
          <a:lstStyle/>
          <a:p>
            <a:r>
              <a:rPr lang="en-US" dirty="0" smtClean="0"/>
              <a:t>Version Control Types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1168400" y="2209801"/>
            <a:ext cx="5331968" cy="11857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Centralized </a:t>
            </a:r>
          </a:p>
          <a:p>
            <a:r>
              <a:rPr lang="en-US" dirty="0" smtClean="0"/>
              <a:t>(subversion, CVS)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Decentralized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darcs</a:t>
            </a:r>
            <a:r>
              <a:rPr lang="en-US" dirty="0" smtClean="0"/>
              <a:t>, mercurial)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810000"/>
            <a:ext cx="5054601" cy="21717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0" y="3505200"/>
            <a:ext cx="4673600" cy="2717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Decentralized</a:t>
            </a:r>
            <a:endParaRPr lang="en-US" dirty="0"/>
          </a:p>
        </p:txBody>
      </p:sp>
      <p:sp>
        <p:nvSpPr>
          <p:cNvPr id="9" name="Vertical Text Placeholder 8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SzPct val="125000"/>
              <a:buFont typeface="Gill Sans" charset="0"/>
              <a:buChar char="•"/>
            </a:pPr>
            <a:r>
              <a:rPr lang="en-US" sz="3600" dirty="0" smtClean="0">
                <a:ea typeface="Gill Sans" charset="0"/>
                <a:cs typeface="Gill Sans" charset="0"/>
              </a:rPr>
              <a:t>Anybody can pull or push changes to anybody else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sz="3600" dirty="0" smtClean="0">
                <a:ea typeface="Gill Sans" charset="0"/>
                <a:cs typeface="Gill Sans" charset="0"/>
              </a:rPr>
              <a:t>I don’t need to be connected to a network to save my changes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sz="3600" dirty="0" smtClean="0">
                <a:ea typeface="Gill Sans" charset="0"/>
                <a:cs typeface="Gill Sans" charset="0"/>
              </a:rPr>
              <a:t>If the central server goes down, nothing is lost, all of the individual nodes can still construct the most recent copy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76202" y="76200"/>
            <a:ext cx="8102598" cy="1295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Creating a new repository</a:t>
            </a:r>
          </a:p>
        </p:txBody>
      </p:sp>
      <p:sp>
        <p:nvSpPr>
          <p:cNvPr id="20482" name="AutoShape 2"/>
          <p:cNvSpPr>
            <a:spLocks/>
          </p:cNvSpPr>
          <p:nvPr/>
        </p:nvSpPr>
        <p:spPr bwMode="auto">
          <a:xfrm>
            <a:off x="482600" y="1905000"/>
            <a:ext cx="72263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mkdir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cd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init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ls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-a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76202" y="76200"/>
            <a:ext cx="72009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Adding files</a:t>
            </a:r>
          </a:p>
        </p:txBody>
      </p:sp>
      <p:sp>
        <p:nvSpPr>
          <p:cNvPr id="21506" name="AutoShape 2"/>
          <p:cNvSpPr>
            <a:spLocks/>
          </p:cNvSpPr>
          <p:nvPr/>
        </p:nvSpPr>
        <p:spPr bwMode="auto">
          <a:xfrm>
            <a:off x="635000" y="1905000"/>
            <a:ext cx="72263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edit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add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“Added presentation”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Righ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, Bullets &amp; Photo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2007_JPL_PP template4">
  <a:themeElements>
    <a:clrScheme name="2007_JPL_PP template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7_JPL_PP template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007_JPL_PP template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Horizontal Reflec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Vertical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Vertical Reflec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- Top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Lef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Pages>0</Pages>
  <Words>1197</Words>
  <Characters>0</Characters>
  <Application>Microsoft Macintosh PowerPoint</Application>
  <PresentationFormat>Custom</PresentationFormat>
  <Lines>0</Lines>
  <Paragraphs>192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7" baseType="lpstr">
      <vt:lpstr>Gill Sans</vt:lpstr>
      <vt:lpstr>ヒラギノ角ゴ ProN W3</vt:lpstr>
      <vt:lpstr>Andale Mono</vt:lpstr>
      <vt:lpstr>Monaco</vt:lpstr>
      <vt:lpstr>Title - Center</vt:lpstr>
      <vt:lpstr>Title &amp; Subtitle</vt:lpstr>
      <vt:lpstr>Bullets</vt:lpstr>
      <vt:lpstr>Photo - Horizontal Reflection</vt:lpstr>
      <vt:lpstr>Photo - Vertical</vt:lpstr>
      <vt:lpstr>Photo - Vertical Reflection</vt:lpstr>
      <vt:lpstr>Title - Top</vt:lpstr>
      <vt:lpstr>Title &amp; Bullets</vt:lpstr>
      <vt:lpstr>Title &amp; Bullets - Left</vt:lpstr>
      <vt:lpstr>Title &amp; Bullets - 2 Column</vt:lpstr>
      <vt:lpstr>Title &amp; Bullets - Right</vt:lpstr>
      <vt:lpstr>Title, Bullets &amp; Photo</vt:lpstr>
      <vt:lpstr>1_Equity</vt:lpstr>
      <vt:lpstr>2007_JPL_PP template4</vt:lpstr>
      <vt:lpstr>Image</vt:lpstr>
      <vt:lpstr>git</vt:lpstr>
      <vt:lpstr>Slide 2</vt:lpstr>
      <vt:lpstr>Slide 3</vt:lpstr>
      <vt:lpstr>What is this tutorial?</vt:lpstr>
      <vt:lpstr>What this tutorial is not</vt:lpstr>
      <vt:lpstr>Version Control Types</vt:lpstr>
      <vt:lpstr>Advantages of Decentralized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subject/>
  <dc:creator/>
  <cp:keywords/>
  <dc:description/>
  <cp:lastModifiedBy>Mike Glazer</cp:lastModifiedBy>
  <cp:revision>7</cp:revision>
  <dcterms:created xsi:type="dcterms:W3CDTF">2010-01-12T18:02:36Z</dcterms:created>
  <dcterms:modified xsi:type="dcterms:W3CDTF">2010-01-12T18:54:52Z</dcterms:modified>
</cp:coreProperties>
</file>