
<file path=[Content_Types].xml><?xml version="1.0" encoding="utf-8"?>
<Types xmlns="http://schemas.openxmlformats.org/package/2006/content-types">
  <Override PartName="/ppt/slides/slide30.xml" ContentType="application/vnd.openxmlformats-officedocument.presentationml.slide+xml"/>
  <Override PartName="/ppt/slideLayouts/slideLayout149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9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2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105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6.xml" ContentType="application/vnd.openxmlformats-officedocument.theme+xml"/>
  <Override PartName="/ppt/slides/slide22.xml" ContentType="application/vnd.openxmlformats-officedocument.presentationml.slide+xml"/>
  <Override PartName="/ppt/slideLayouts/slideLayout9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125.xml" ContentType="application/vnd.openxmlformats-officedocument.presentationml.slideLayout+xml"/>
  <Override PartName="/ppt/slideLayouts/slideLayout75.xml" ContentType="application/vnd.openxmlformats-officedocument.presentationml.slideLayout+xml"/>
  <Default Extension="xml" ContentType="application/xml"/>
  <Override PartName="/ppt/slideLayouts/slideLayout1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42.xml" ContentType="application/vnd.openxmlformats-officedocument.presentationml.slide+xml"/>
  <Override PartName="/ppt/slideLayouts/slideLayout103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s/slide20.xml" ContentType="application/vnd.openxmlformats-officedocument.presentationml.slide+xml"/>
  <Override PartName="/ppt/slideLayouts/slideLayout95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7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101.xml" ContentType="application/vnd.openxmlformats-officedocument.presentationml.slideLayout+xml"/>
  <Override PartName="/ppt/slides/slide9.xml" ContentType="application/vnd.openxmlformats-officedocument.presentationml.slide+xml"/>
  <Default Extension="jpeg" ContentType="image/jpeg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87.xml" ContentType="application/vnd.openxmlformats-officedocument.presentationml.slideLayout+xml"/>
  <Override PartName="/docProps/app.xml" ContentType="application/vnd.openxmlformats-officedocument.extended-properties+xml"/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theme/theme10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s/slide39.xml" ContentType="application/vnd.openxmlformats-officedocument.presentationml.slide+xml"/>
  <Override PartName="/ppt/slideLayouts/slideLayout113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63.xml" ContentType="application/vnd.openxmlformats-officedocument.presentationml.slideLayout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Masters/slideMaster12.xml" ContentType="application/vnd.openxmlformats-officedocument.presentationml.slideMaster+xml"/>
  <Override PartName="/ppt/slides/slide3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1.xml" ContentType="application/vnd.openxmlformats-officedocument.presentationml.slideLayout+xml"/>
  <Default Extension="pdf" ContentType="application/pdf"/>
  <Override PartName="/ppt/slideLayouts/slideLayout4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Layouts/slideLayout1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ppt/slideMasters/slideMaster10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Layouts/slideLayout46.xml" ContentType="application/vnd.openxmlformats-officedocument.presentationml.slideLayout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Layouts/slideLayout151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.xml" ContentType="application/vnd.openxmlformats-officedocument.theme+xml"/>
  <Override PartName="/ppt/slides/slide33.xml" ContentType="application/vnd.openxmlformats-officedocument.presentationml.slide+xml"/>
  <Override PartName="/ppt/viewProps.xml" ContentType="application/vnd.openxmlformats-officedocument.presentationml.viewProps+xml"/>
  <Override PartName="/ppt/slideLayouts/slideLayout44.xml" ContentType="application/vnd.openxmlformats-officedocument.presentationml.slideLayout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38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47.xml" ContentType="application/vnd.openxmlformats-officedocument.presentationml.slide+xml"/>
  <Override PartName="/ppt/slideLayouts/slideLayout108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.xml" ContentType="application/vnd.openxmlformats-officedocument.theme+xml"/>
  <Override PartName="/ppt/slideLayouts/slideLayout58.xml" ContentType="application/vnd.openxmlformats-officedocument.presentationml.slideLayout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45.xml" ContentType="application/vnd.openxmlformats-officedocument.presentationml.slide+xml"/>
  <Override PartName="/ppt/slideLayouts/slideLayout10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26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3.xml" ContentType="application/vnd.openxmlformats-officedocument.presentationml.slide+xml"/>
  <Override PartName="/ppt/slideLayouts/slideLayout104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5.xml" ContentType="application/vnd.openxmlformats-officedocument.theme+xml"/>
  <Override PartName="/ppt/slides/slide21.xml" ContentType="application/vnd.openxmlformats-officedocument.presentationml.slide+xml"/>
  <Override PartName="/ppt/slideLayouts/slideLayout96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Masters/slideMaster6.xml" ContentType="application/vnd.openxmlformats-officedocument.presentationml.slideMaster+xml"/>
  <Override PartName="/ppt/slideLayouts/slideLayout74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2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Layouts/slideLayout29.xml" ContentType="application/vnd.openxmlformats-officedocument.presentationml.slideLayout+xml"/>
  <Default Extension="vml" ContentType="application/vnd.openxmlformats-officedocument.vmlDrawing"/>
  <Override PartName="/ppt/slideLayouts/slideLayout9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ableStyles.xml" ContentType="application/vnd.openxmlformats-officedocument.presentationml.tableStyles+xml"/>
  <Override PartName="/ppt/embeddings/oleObject1.bin" ContentType="application/vnd.openxmlformats-officedocument.oleObject"/>
  <Override PartName="/ppt/slideMasters/slideMaster13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1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2.xml" ContentType="application/vnd.openxmlformats-officedocument.presentationml.slideLayout+xml"/>
  <Default Extension="bin" ContentType="application/vnd.openxmlformats-officedocument.presentationml.printerSettings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4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6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Layouts/slideLayout89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s/slide12.xml" ContentType="application/vnd.openxmlformats-officedocument.presentationml.slide+xml"/>
  <Default Extension="png" ContentType="image/png"/>
  <Override PartName="/ppt/slideLayouts/slideLayout144.xml" ContentType="application/vnd.openxmlformats-officedocument.presentationml.slideLayout+xml"/>
  <Override PartName="/ppt/slideLayouts/slideLayout23.xml" ContentType="application/vnd.openxmlformats-officedocument.presentationml.slideLayout+xml"/>
  <Default Extension="rels" ContentType="application/vnd.openxmlformats-package.relationships+xml"/>
  <Override PartName="/ppt/slideLayouts/slideLayout17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6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s/slide32.xml" ContentType="application/vnd.openxmlformats-officedocument.presentationml.slide+xml"/>
  <Override PartName="/ppt/slideLayouts/slideLayout43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3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29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10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5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872" r:id="rId13"/>
    <p:sldMasterId id="2147483884" r:id="rId14"/>
  </p:sldMasterIdLst>
  <p:notesMasterIdLst>
    <p:notesMasterId r:id="rId63"/>
  </p:notesMasterIdLst>
  <p:handoutMasterIdLst>
    <p:handoutMasterId r:id="rId64"/>
  </p:handoutMasterIdLst>
  <p:sldIdLst>
    <p:sldId id="256" r:id="rId15"/>
    <p:sldId id="257" r:id="rId16"/>
    <p:sldId id="258" r:id="rId17"/>
    <p:sldId id="264" r:id="rId18"/>
    <p:sldId id="282" r:id="rId19"/>
    <p:sldId id="259" r:id="rId20"/>
    <p:sldId id="283" r:id="rId21"/>
    <p:sldId id="260" r:id="rId22"/>
    <p:sldId id="261" r:id="rId23"/>
    <p:sldId id="262" r:id="rId24"/>
    <p:sldId id="263" r:id="rId25"/>
    <p:sldId id="265" r:id="rId26"/>
    <p:sldId id="266" r:id="rId27"/>
    <p:sldId id="267" r:id="rId28"/>
    <p:sldId id="268" r:id="rId29"/>
    <p:sldId id="269" r:id="rId30"/>
    <p:sldId id="270" r:id="rId31"/>
    <p:sldId id="272" r:id="rId32"/>
    <p:sldId id="273" r:id="rId33"/>
    <p:sldId id="274" r:id="rId34"/>
    <p:sldId id="275" r:id="rId35"/>
    <p:sldId id="298" r:id="rId36"/>
    <p:sldId id="299" r:id="rId37"/>
    <p:sldId id="300" r:id="rId38"/>
    <p:sldId id="301" r:id="rId39"/>
    <p:sldId id="296" r:id="rId40"/>
    <p:sldId id="297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302" r:id="rId53"/>
    <p:sldId id="303" r:id="rId54"/>
    <p:sldId id="276" r:id="rId55"/>
    <p:sldId id="277" r:id="rId56"/>
    <p:sldId id="278" r:id="rId57"/>
    <p:sldId id="295" r:id="rId58"/>
    <p:sldId id="279" r:id="rId59"/>
    <p:sldId id="280" r:id="rId60"/>
    <p:sldId id="281" r:id="rId61"/>
    <p:sldId id="271" r:id="rId62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15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307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460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612" algn="ctr" rtl="0" fontAlgn="base">
      <a:spcBef>
        <a:spcPct val="0"/>
      </a:spcBef>
      <a:spcAft>
        <a:spcPct val="0"/>
      </a:spcAft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5767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2919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072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226" algn="l" defTabSz="457152" rtl="0" eaLnBrk="1" latinLnBrk="0" hangingPunct="1">
      <a:defRPr sz="4300" kern="1200">
        <a:solidFill>
          <a:srgbClr val="FFFFFF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95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67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36.xml"/><Relationship Id="rId51" Type="http://schemas.openxmlformats.org/officeDocument/2006/relationships/slide" Target="slides/slide37.xml"/><Relationship Id="rId52" Type="http://schemas.openxmlformats.org/officeDocument/2006/relationships/slide" Target="slides/slide38.xml"/><Relationship Id="rId53" Type="http://schemas.openxmlformats.org/officeDocument/2006/relationships/slide" Target="slides/slide39.xml"/><Relationship Id="rId54" Type="http://schemas.openxmlformats.org/officeDocument/2006/relationships/slide" Target="slides/slide40.xml"/><Relationship Id="rId55" Type="http://schemas.openxmlformats.org/officeDocument/2006/relationships/slide" Target="slides/slide41.xml"/><Relationship Id="rId56" Type="http://schemas.openxmlformats.org/officeDocument/2006/relationships/slide" Target="slides/slide42.xml"/><Relationship Id="rId57" Type="http://schemas.openxmlformats.org/officeDocument/2006/relationships/slide" Target="slides/slide43.xml"/><Relationship Id="rId58" Type="http://schemas.openxmlformats.org/officeDocument/2006/relationships/slide" Target="slides/slide44.xml"/><Relationship Id="rId59" Type="http://schemas.openxmlformats.org/officeDocument/2006/relationships/slide" Target="slides/slide45.xml"/><Relationship Id="rId40" Type="http://schemas.openxmlformats.org/officeDocument/2006/relationships/slide" Target="slides/slide26.xml"/><Relationship Id="rId41" Type="http://schemas.openxmlformats.org/officeDocument/2006/relationships/slide" Target="slides/slide27.xml"/><Relationship Id="rId42" Type="http://schemas.openxmlformats.org/officeDocument/2006/relationships/slide" Target="slides/slide28.xml"/><Relationship Id="rId43" Type="http://schemas.openxmlformats.org/officeDocument/2006/relationships/slide" Target="slides/slide29.xml"/><Relationship Id="rId44" Type="http://schemas.openxmlformats.org/officeDocument/2006/relationships/slide" Target="slides/slide30.xml"/><Relationship Id="rId45" Type="http://schemas.openxmlformats.org/officeDocument/2006/relationships/slide" Target="slides/slide31.xml"/><Relationship Id="rId46" Type="http://schemas.openxmlformats.org/officeDocument/2006/relationships/slide" Target="slides/slide32.xml"/><Relationship Id="rId47" Type="http://schemas.openxmlformats.org/officeDocument/2006/relationships/slide" Target="slides/slide33.xml"/><Relationship Id="rId48" Type="http://schemas.openxmlformats.org/officeDocument/2006/relationships/slide" Target="slides/slide34.xml"/><Relationship Id="rId49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slide" Target="slides/slide24.xml"/><Relationship Id="rId39" Type="http://schemas.openxmlformats.org/officeDocument/2006/relationships/slide" Target="slides/slide2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60" Type="http://schemas.openxmlformats.org/officeDocument/2006/relationships/slide" Target="slides/slide46.xml"/><Relationship Id="rId61" Type="http://schemas.openxmlformats.org/officeDocument/2006/relationships/slide" Target="slides/slide47.xml"/><Relationship Id="rId62" Type="http://schemas.openxmlformats.org/officeDocument/2006/relationships/slide" Target="slides/slide48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92F2-1F20-EB4D-8B13-5B0601A8D4D5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6150C-61CB-A346-936A-96F9F9F35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7218-6B34-A348-8090-5F1E36D78B9C}" type="datetimeFigureOut">
              <a:rPr lang="en-US" smtClean="0"/>
              <a:pPr/>
              <a:t>2/18/10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7A96B-67B3-604D-865B-B8EDE55E2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1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072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26" algn="l" defTabSz="4571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8"/>
            <a:ext cx="2925761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8624887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2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3"/>
            <a:ext cx="19050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42347" y="4551680"/>
            <a:ext cx="9103360" cy="22758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503" y="2061231"/>
            <a:ext cx="12830630" cy="21722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9503" y="1986446"/>
            <a:ext cx="12830630" cy="171492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9503" y="4233456"/>
            <a:ext cx="12830630" cy="15720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240" y="2141768"/>
            <a:ext cx="11704320" cy="209070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11054080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92890" y="99208"/>
            <a:ext cx="12819018" cy="9517797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354668"/>
            <a:ext cx="11054080" cy="1937173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3623734"/>
            <a:ext cx="11054080" cy="1903306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7920" y="8778240"/>
            <a:ext cx="568960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8720" y="3380380"/>
            <a:ext cx="12819221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342" y="3330098"/>
            <a:ext cx="12819600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7147" y="3511296"/>
            <a:ext cx="12820794" cy="6502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300480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017173" y="2059093"/>
            <a:ext cx="5331968" cy="6502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044267" y="2059094"/>
            <a:ext cx="5310293" cy="1083733"/>
          </a:xfrm>
          <a:noFill/>
          <a:ln w="12700" cap="sq" cmpd="sng" algn="ctr">
            <a:noFill/>
            <a:prstDash val="solid"/>
          </a:ln>
        </p:spPr>
        <p:txBody>
          <a:bodyPr lIns="130046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300480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044267" y="3197013"/>
            <a:ext cx="5310293" cy="55270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388338"/>
            <a:ext cx="11054080" cy="1625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00480" y="2275840"/>
            <a:ext cx="2709333" cy="6394027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226560" y="2275840"/>
            <a:ext cx="8128000" cy="6394027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480" y="6969671"/>
            <a:ext cx="10403840" cy="742810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7745173"/>
            <a:ext cx="10403840" cy="9753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00480" y="8778240"/>
            <a:ext cx="5527040" cy="650240"/>
          </a:xfrm>
        </p:spPr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8077" y="8830259"/>
            <a:ext cx="650240" cy="650240"/>
          </a:xfrm>
        </p:spPr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7148" y="6661056"/>
            <a:ext cx="12809728" cy="13004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7434" y="6614008"/>
            <a:ext cx="12809442" cy="6502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7437" y="6788586"/>
            <a:ext cx="12809439" cy="6941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0" y="94827"/>
            <a:ext cx="12802664" cy="6515947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861056" cy="832216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0480" y="390600"/>
            <a:ext cx="7911253" cy="832216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Mike Glazer - 2010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059094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5120" y="7152640"/>
            <a:ext cx="5852160" cy="2600960"/>
          </a:xfrm>
        </p:spPr>
        <p:txBody>
          <a:bodyPr/>
          <a:lstStyle>
            <a:lvl1pPr marL="0" indent="0">
              <a:buFontTx/>
              <a:buNone/>
              <a:defRPr sz="2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44267" y="9428480"/>
            <a:ext cx="3034453" cy="216747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512214" y="9405903"/>
            <a:ext cx="2384213" cy="239324"/>
          </a:xfrm>
        </p:spPr>
        <p:txBody>
          <a:bodyPr/>
          <a:lstStyle>
            <a:lvl1pPr algn="r">
              <a:defRPr sz="140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16747" y="2275840"/>
            <a:ext cx="23842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eaLnBrk="0" hangingPunct="0">
              <a:spcBef>
                <a:spcPct val="20000"/>
              </a:spcBef>
            </a:pPr>
            <a:endParaRPr lang="en-US" sz="1700">
              <a:solidFill>
                <a:srgbClr val="001466"/>
              </a:solidFill>
              <a:latin typeface="Verdana" pitchFamily="-111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0" y="7044267"/>
            <a:ext cx="6610773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3707" y="4721014"/>
            <a:ext cx="6518204" cy="4560711"/>
            <a:chOff x="2823" y="2091"/>
            <a:chExt cx="2887" cy="2020"/>
          </a:xfrm>
        </p:grpSpPr>
        <p:pic>
          <p:nvPicPr>
            <p:cNvPr id="3082" name="Picture 10" descr="MRO Launch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17" y="2096"/>
              <a:ext cx="887" cy="2013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3" name="Picture 11" descr="MRO #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23" y="2093"/>
              <a:ext cx="903" cy="201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pic>
          <p:nvPicPr>
            <p:cNvPr id="3084" name="Picture 12" descr="phoenix_hr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00" y="2091"/>
              <a:ext cx="910" cy="2016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</p:grp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16747" y="216747"/>
          <a:ext cx="1192107" cy="993422"/>
        </p:xfrm>
        <a:graphic>
          <a:graphicData uri="http://schemas.openxmlformats.org/presentationml/2006/ole">
            <p:oleObj spid="_x0000_s271362" name="Image" r:id="rId6" imgW="2742857" imgH="2285714" progId="">
              <p:embed/>
            </p:oleObj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264356" y="399628"/>
            <a:ext cx="2981325" cy="793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700" b="1"/>
              <a:t>Jet Propulsion Laboratory</a:t>
            </a:r>
          </a:p>
          <a:p>
            <a:pPr eaLnBrk="0" hangingPunct="0"/>
            <a:r>
              <a:rPr lang="en-US" sz="1300" b="1"/>
              <a:t>California Institute of Technology</a:t>
            </a:r>
          </a:p>
          <a:p>
            <a:pPr eaLnBrk="0" hangingPunct="0"/>
            <a:endParaRPr lang="en-US" sz="1300" b="1">
              <a:latin typeface="Century Gothic" pitchFamily="-111" charset="0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B2273F-02CA-4674-B266-60BFB1643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1733974"/>
            <a:ext cx="5743787" cy="697879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1"/>
            <a:ext cx="2926080" cy="8712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1"/>
            <a:ext cx="8561493" cy="8712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1/12/10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1"/>
            <a:ext cx="2616201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1638301"/>
            <a:ext cx="7696201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vert="horz"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791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79132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9022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2" y="1523999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523999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horz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1" cy="845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0"/>
            <a:ext cx="8624887" cy="84582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vert="horz"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2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3"/>
            <a:ext cx="515620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vert="horz"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3"/>
            <a:ext cx="2444750" cy="57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2" y="254000"/>
            <a:ext cx="7696201" cy="8229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971800"/>
            <a:ext cx="10464801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2" y="2768603"/>
            <a:ext cx="39624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034" y="99207"/>
            <a:ext cx="12819018" cy="951951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00480" y="390596"/>
            <a:ext cx="11054080" cy="1625600"/>
          </a:xfrm>
          <a:prstGeom prst="rect">
            <a:avLst/>
          </a:prstGeom>
        </p:spPr>
        <p:txBody>
          <a:bodyPr lIns="130046" tIns="65023" rIns="130046" bIns="130046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00480" y="2059093"/>
            <a:ext cx="11054080" cy="6502400"/>
          </a:xfrm>
          <a:prstGeom prst="rect">
            <a:avLst/>
          </a:prstGeom>
        </p:spPr>
        <p:txBody>
          <a:bodyPr lIns="130046" tIns="65023" rIns="130046" bIns="6502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78240" y="8805334"/>
            <a:ext cx="3522133" cy="677333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1/12/10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300480" y="8778240"/>
            <a:ext cx="5635413" cy="650240"/>
          </a:xfrm>
          <a:prstGeom prst="rect">
            <a:avLst/>
          </a:prstGeom>
        </p:spPr>
        <p:txBody>
          <a:bodyPr lIns="130046" tIns="65023" rIns="130046" bIns="65023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r>
              <a:rPr kumimoji="0" lang="en-US" sz="2000" smtClean="0">
                <a:solidFill>
                  <a:schemeClr val="tx2"/>
                </a:solidFill>
              </a:rPr>
              <a:t>Mike Glazer - 2010</a:t>
            </a:r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08077" y="8832427"/>
            <a:ext cx="650240" cy="6502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ts val="825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25115" algn="l" rtl="0" eaLnBrk="1" latinLnBrk="0" hangingPunct="1">
        <a:spcBef>
          <a:spcPts val="526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ts val="526"/>
        </a:spcBef>
        <a:buClr>
          <a:schemeClr val="accent3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ts val="526"/>
        </a:spcBef>
        <a:buClr>
          <a:schemeClr val="accent3"/>
        </a:buClr>
        <a:buFontTx/>
        <a:buChar char="o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325115" algn="l" rtl="0" eaLnBrk="1" latinLnBrk="0" hangingPunct="1">
        <a:spcBef>
          <a:spcPts val="526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325115" algn="l" rtl="0" eaLnBrk="1" latinLnBrk="0" hangingPunct="1">
        <a:spcBef>
          <a:spcPts val="526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21103" indent="-325115" algn="l" rtl="0" eaLnBrk="1" latinLnBrk="0" hangingPunct="1">
        <a:spcBef>
          <a:spcPts val="526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241" indent="-325115" algn="l" rtl="0" eaLnBrk="1" latinLnBrk="0" hangingPunct="1">
        <a:spcBef>
          <a:spcPts val="526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3004800" cy="1625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240" y="0"/>
            <a:ext cx="11704320" cy="151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240" y="1733974"/>
            <a:ext cx="11704320" cy="6978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0240" y="9211734"/>
            <a:ext cx="3034453" cy="3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Mike Glazer1</a:t>
            </a:r>
            <a:r>
              <a:rPr lang="en-US" dirty="0" smtClean="0"/>
              <a:t>/12/10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93547" y="9211734"/>
            <a:ext cx="3034453" cy="35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fld id="{6FB83BCC-EFBC-6442-857F-A1FAB25BE9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8832427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566205" y="9008534"/>
            <a:ext cx="695396" cy="57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0187094" y="8994987"/>
            <a:ext cx="2709333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/>
              <a:t>Jet Propulsion Laboratory</a:t>
            </a:r>
          </a:p>
          <a:p>
            <a:pPr eaLnBrk="0" hangingPunct="0"/>
            <a:r>
              <a:rPr lang="en-US" sz="1000" b="1"/>
              <a:t>California Institute of Technology</a:t>
            </a:r>
          </a:p>
          <a:p>
            <a:pPr eaLnBrk="0" hangingPunct="0"/>
            <a:endParaRPr lang="en-US" sz="1000" b="1">
              <a:latin typeface="Century Gothic" pitchFamily="-111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625600"/>
            <a:ext cx="13004800" cy="0"/>
          </a:xfrm>
          <a:prstGeom prst="line">
            <a:avLst/>
          </a:prstGeom>
          <a:noFill/>
          <a:ln w="3175">
            <a:solidFill>
              <a:srgbClr val="FFCC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5pPr>
      <a:lvl6pPr marL="65023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6pPr>
      <a:lvl7pPr marL="130046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7pPr>
      <a:lvl8pPr marL="1950690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8pPr>
      <a:lvl9pPr marL="2600919" algn="ctr" rtl="0" eaLnBrk="1" fontAlgn="base" hangingPunct="1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pitchFamily="-111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  <a:ea typeface="ＭＳ Ｐゴシック" pitchFamily="-111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pitchFamily="-111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1638301"/>
            <a:ext cx="104648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5029200"/>
            <a:ext cx="10464801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1270002"/>
            <a:ext cx="10464801" cy="7213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7366000"/>
            <a:ext cx="10464801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4999" y="15240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4999" y="4902200"/>
            <a:ext cx="5867401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8890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36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781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27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6727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3881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03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18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340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2" y="2768603"/>
            <a:ext cx="10464801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114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56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023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478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593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085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239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392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546" indent="-571441" algn="l" rtl="0" fontAlgn="base">
        <a:spcBef>
          <a:spcPts val="2399"/>
        </a:spcBef>
        <a:spcAft>
          <a:spcPct val="0"/>
        </a:spcAft>
        <a:buSzPct val="171000"/>
        <a:buFont typeface="Gill Sans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2" y="254000"/>
            <a:ext cx="10464801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3"/>
            <a:ext cx="5041900" cy="5714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15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30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46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61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760335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79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24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699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153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307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460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614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6766" indent="-49366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4571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Relationship Id="rId2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mailto:git@github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guru.com/2009/02/22/integrating-git-with-a-visual-merge-too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3.pdf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kriener.org/articles/2009/06/04/zsh-prompt-magic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Relationship Id="rId2" Type="http://schemas.openxmlformats.org/officeDocument/2006/relationships/hyperlink" Target="http://scie.nti.st/2007/11/14/hosting-git-repositories-the-easy-and-secure-way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svk.bestpractical.com/view/HomePag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Relationship Id="rId2" Type="http://schemas.openxmlformats.org/officeDocument/2006/relationships/hyperlink" Target="http://git-scm.com" TargetMode="External"/><Relationship Id="rId3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990600"/>
            <a:ext cx="7302500" cy="320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9800" y="1371600"/>
            <a:ext cx="11054080" cy="2090702"/>
          </a:xfrm>
          <a:ln/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FFF600"/>
                </a:solidFill>
                <a:latin typeface="Gill Sans Ultra Bold"/>
                <a:cs typeface="Gill Sans Ultra Bold"/>
              </a:rPr>
              <a:t>git</a:t>
            </a:r>
            <a:endParaRPr lang="en-US" sz="8000" b="1" dirty="0">
              <a:solidFill>
                <a:srgbClr val="FFF600"/>
              </a:solidFill>
              <a:latin typeface="Gill Sans Ultra Bold"/>
              <a:cs typeface="Gill Sans Ultra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7800" y="4495800"/>
            <a:ext cx="6121400" cy="14478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Or how I learned to stop worrying and love version control</a:t>
            </a:r>
          </a:p>
          <a:p>
            <a:endParaRPr lang="en-US" dirty="0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177800" y="7162800"/>
            <a:ext cx="1514402" cy="37206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Mike Glazer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4428" y="5132096"/>
            <a:ext cx="1846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Moving 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22530" name="AutoShape 2"/>
          <p:cNvSpPr>
            <a:spLocks/>
          </p:cNvSpPr>
          <p:nvPr/>
        </p:nvSpPr>
        <p:spPr bwMode="auto">
          <a:xfrm>
            <a:off x="787400" y="1981200"/>
            <a:ext cx="82296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presentation.mkd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“</a:t>
            </a:r>
            <a:r>
              <a:rPr lang="en-US" sz="2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mv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Presentation”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406400" y="5943600"/>
            <a:ext cx="12344400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tracks file contents, subversion does something else</a:t>
            </a:r>
          </a:p>
          <a:p>
            <a:pPr algn="l"/>
            <a:endParaRPr lang="en-US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I 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always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forget about ‘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mv</a:t>
            </a: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’ and end up regretting it later 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76200" y="76200"/>
            <a:ext cx="10325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remote repositories</a:t>
            </a:r>
          </a:p>
        </p:txBody>
      </p:sp>
      <p:sp>
        <p:nvSpPr>
          <p:cNvPr id="23554" name="AutoShape 2"/>
          <p:cNvSpPr>
            <a:spLocks/>
          </p:cNvSpPr>
          <p:nvPr/>
        </p:nvSpPr>
        <p:spPr bwMode="auto">
          <a:xfrm>
            <a:off x="635000" y="2209800"/>
            <a:ext cx="11976100" cy="4902199"/>
          </a:xfrm>
          <a:prstGeom prst="roundRect">
            <a:avLst>
              <a:gd name="adj" fmla="val 458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3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 add origin </a:t>
            </a:r>
            <a:r>
              <a:rPr lang="en-US" sz="23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git@github.com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/mglazer/GitPresentation.git</a:t>
            </a:r>
            <a:endParaRPr lang="en-US" sz="23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3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3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 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% 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remote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–</a:t>
            </a:r>
            <a:r>
              <a:rPr lang="en-US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v</a:t>
            </a:r>
            <a:endParaRPr lang="en-US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origin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origin	</a:t>
            </a:r>
            <a:r>
              <a:rPr lang="en-US" sz="220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git@github.com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:mglazer/GitPr</a:t>
            </a:r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  <a:hlinkClick r:id="rId2"/>
              </a:rPr>
              <a:t>esentation.git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781300" y="2578097"/>
            <a:ext cx="1104900" cy="4572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3962400" y="2578097"/>
            <a:ext cx="1104900" cy="457200"/>
          </a:xfrm>
          <a:prstGeom prst="rect">
            <a:avLst/>
          </a:prstGeom>
          <a:solidFill>
            <a:srgbClr val="FF8FEB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2489200" y="3073399"/>
            <a:ext cx="863600" cy="698500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Rectangle 6"/>
          <p:cNvSpPr>
            <a:spLocks/>
          </p:cNvSpPr>
          <p:nvPr/>
        </p:nvSpPr>
        <p:spPr bwMode="auto">
          <a:xfrm>
            <a:off x="667655" y="3708337"/>
            <a:ext cx="3681184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Logical name of destination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repository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559298" y="3086099"/>
            <a:ext cx="774700" cy="773113"/>
          </a:xfrm>
          <a:prstGeom prst="line">
            <a:avLst/>
          </a:prstGeom>
          <a:noFill/>
          <a:ln w="88900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91430" tIns="45715" rIns="91430" bIns="45715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Rectangle 8"/>
          <p:cNvSpPr>
            <a:spLocks/>
          </p:cNvSpPr>
          <p:nvPr/>
        </p:nvSpPr>
        <p:spPr bwMode="auto">
          <a:xfrm>
            <a:off x="4736087" y="3809938"/>
            <a:ext cx="4358127" cy="80021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The name of the branch to push</a:t>
            </a:r>
          </a:p>
          <a:p>
            <a:r>
              <a:rPr lang="en-US" sz="2600" dirty="0">
                <a:solidFill>
                  <a:srgbClr val="000000"/>
                </a:solidFill>
                <a:ea typeface="Gill Sans" charset="0"/>
                <a:cs typeface="Gill Sans" charset="0"/>
              </a:rPr>
              <a:t>and update on the remote side*</a:t>
            </a: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63499" y="9137652"/>
            <a:ext cx="9918700" cy="457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* It’s slightly more complicated than this, refer to </a:t>
            </a:r>
            <a:r>
              <a:rPr lang="en-US" sz="24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manpage</a:t>
            </a:r>
            <a:r>
              <a:rPr lang="en-US" sz="24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full explanation.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Cloning a remote repository</a:t>
            </a:r>
          </a:p>
        </p:txBody>
      </p:sp>
      <p:sp>
        <p:nvSpPr>
          <p:cNvPr id="24578" name="AutoShape 2"/>
          <p:cNvSpPr>
            <a:spLocks/>
          </p:cNvSpPr>
          <p:nvPr/>
        </p:nvSpPr>
        <p:spPr bwMode="auto">
          <a:xfrm>
            <a:off x="635000" y="1828800"/>
            <a:ext cx="110617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clone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//github.com/mglazer/GitPresentation.git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/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remote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origin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(fetch)    origin	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git://github.com/mglazer/GitPresentation.git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(push)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“Made changes”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Pulling in changes</a:t>
            </a:r>
          </a:p>
        </p:txBody>
      </p:sp>
      <p:sp>
        <p:nvSpPr>
          <p:cNvPr id="25602" name="AutoShape 2"/>
          <p:cNvSpPr>
            <a:spLocks/>
          </p:cNvSpPr>
          <p:nvPr/>
        </p:nvSpPr>
        <p:spPr bwMode="auto">
          <a:xfrm>
            <a:off x="406400" y="2057400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“Committing before pull”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pull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254000" y="4191000"/>
            <a:ext cx="11430000" cy="3175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Note the same syntax as ‘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push’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At this point there may be merge conflicts, this is outside of the scope of this tutorial</a:t>
            </a:r>
          </a:p>
          <a:p>
            <a:pPr lvl="1" algn="l">
              <a:buSzPct val="125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See: </a:t>
            </a:r>
            <a:r>
              <a:rPr lang="en-US" sz="20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http://gitguru.com/2009/02/22/integrating-git-with-a-visual-merge-tool/</a:t>
            </a:r>
            <a:r>
              <a:rPr lang="en-US" sz="2000" dirty="0">
                <a:solidFill>
                  <a:schemeClr val="tx1"/>
                </a:solidFill>
                <a:ea typeface="Gill Sans" charset="0"/>
                <a:cs typeface="Gill Sans" charset="0"/>
              </a:rPr>
              <a:t> for more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318425" y="808853"/>
            <a:ext cx="7688252" cy="553998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solidFill>
                  <a:schemeClr val="tx1"/>
                </a:solidFill>
                <a:ea typeface="Gill Sans" charset="0"/>
                <a:cs typeface="Gill Sans" charset="0"/>
              </a:rPr>
              <a:t>Confession: branches in subversion scare me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14300" y="1638300"/>
            <a:ext cx="12992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When I think of branches in subversion I think of: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279400" y="2330449"/>
            <a:ext cx="9766300" cy="38354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code that diverges so far from trunk, that you might as well just call it a separate project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everything that could possibly go wrong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that painful merge back to trunk</a:t>
            </a:r>
          </a:p>
          <a:p>
            <a:pPr marL="342864"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baby angels losing their wings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6248400"/>
            <a:ext cx="4114800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7650" name="AutoShape 2"/>
          <p:cNvSpPr>
            <a:spLocks/>
          </p:cNvSpPr>
          <p:nvPr/>
        </p:nvSpPr>
        <p:spPr bwMode="auto">
          <a:xfrm>
            <a:off x="482600" y="32766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master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482600" y="2514600"/>
            <a:ext cx="501900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a typeface="Gill Sans" charset="0"/>
                <a:cs typeface="Gill Sans" charset="0"/>
              </a:rPr>
              <a:t>Creating a new branch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482600" y="6248400"/>
            <a:ext cx="11061700" cy="1714500"/>
          </a:xfrm>
          <a:prstGeom prst="roundRect">
            <a:avLst>
              <a:gd name="adj" fmla="val 11111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b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1234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edit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-am “Fixed mistake”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8000" y="5334000"/>
            <a:ext cx="82586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28674" name="AutoShape 2"/>
          <p:cNvSpPr>
            <a:spLocks/>
          </p:cNvSpPr>
          <p:nvPr/>
        </p:nvSpPr>
        <p:spPr bwMode="auto">
          <a:xfrm>
            <a:off x="635000" y="2667000"/>
            <a:ext cx="11061700" cy="2197100"/>
          </a:xfrm>
          <a:prstGeom prst="roundRect">
            <a:avLst>
              <a:gd name="adj" fmla="val 866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fetch origin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origin/master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0200" y="1905000"/>
            <a:ext cx="5252720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Merging back to master</a:t>
            </a: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254000" y="5181600"/>
            <a:ext cx="10922000" cy="32258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Notice the slight syntax differences between the fetch and the rebase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fetch command says: “Get the latest copy of the master branch, from origin”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The rebase command says: “Fast forward our current working branch to the upstream master</a:t>
            </a: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”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Note that this is my typical workflow.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/>
          </p:cNvSpPr>
          <p:nvPr/>
        </p:nvSpPr>
        <p:spPr bwMode="auto">
          <a:xfrm>
            <a:off x="254000" y="228600"/>
            <a:ext cx="10706101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Differences between rebase and merge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30200" y="4953000"/>
            <a:ext cx="1572278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29715" name="Rectangle 19"/>
          <p:cNvSpPr>
            <a:spLocks/>
          </p:cNvSpPr>
          <p:nvPr/>
        </p:nvSpPr>
        <p:spPr bwMode="auto">
          <a:xfrm>
            <a:off x="330200" y="56388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Take changes from a branch, and rewrite history in that branch</a:t>
            </a:r>
            <a:endParaRPr lang="en-US" sz="2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29716" name="Rectangle 20"/>
          <p:cNvSpPr>
            <a:spLocks/>
          </p:cNvSpPr>
          <p:nvPr/>
        </p:nvSpPr>
        <p:spPr bwMode="auto">
          <a:xfrm>
            <a:off x="406400" y="2438400"/>
            <a:ext cx="1401559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Merge</a:t>
            </a:r>
          </a:p>
        </p:txBody>
      </p:sp>
      <p:sp>
        <p:nvSpPr>
          <p:cNvPr id="29732" name="Rectangle 36"/>
          <p:cNvSpPr>
            <a:spLocks/>
          </p:cNvSpPr>
          <p:nvPr/>
        </p:nvSpPr>
        <p:spPr bwMode="auto">
          <a:xfrm>
            <a:off x="406400" y="3200400"/>
            <a:ext cx="3543300" cy="1168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Take changes from two branches and create a new commit point</a:t>
            </a:r>
            <a:endParaRPr lang="en-US" sz="2400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978400" y="2743200"/>
            <a:ext cx="6210300" cy="532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000" y="7086600"/>
            <a:ext cx="7776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 smtClean="0">
                <a:solidFill>
                  <a:srgbClr val="000000"/>
                </a:solidFill>
              </a:rPr>
              <a:t>Tip: </a:t>
            </a:r>
            <a:r>
              <a:rPr lang="en-US" sz="2400" dirty="0" smtClean="0">
                <a:solidFill>
                  <a:srgbClr val="000000"/>
                </a:solidFill>
              </a:rPr>
              <a:t>Use rebase when you pull in changes from master,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use merge when you will apply changes from your branch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</a:rPr>
              <a:t>onto master.</a:t>
            </a:r>
          </a:p>
          <a:p>
            <a:pPr algn="l"/>
            <a:r>
              <a:rPr lang="en-US" sz="2400" b="1" dirty="0" smtClean="0">
                <a:solidFill>
                  <a:srgbClr val="000000"/>
                </a:solidFill>
              </a:rPr>
              <a:t>Don’t rebase with collaborated remote branches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82600" y="2590800"/>
            <a:ext cx="11658600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Say you’ve made a lot of small commits to your local copy and you’d like to merge those changes upstream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You probably don’t want all of those commit messages to appear in your merge patch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Use interactive rebase to solve this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302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</a:t>
            </a:r>
            <a:r>
              <a:rPr lang="en-US" dirty="0">
                <a:solidFill>
                  <a:srgbClr val="F9FF00"/>
                </a:solidFill>
                <a:ea typeface="Gill Sans" charset="0"/>
                <a:cs typeface="Gill Sans" charset="0"/>
              </a:rPr>
              <a:t> </a:t>
            </a:r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Rebase</a:t>
            </a:r>
          </a:p>
        </p:txBody>
      </p:sp>
      <p:sp>
        <p:nvSpPr>
          <p:cNvPr id="31747" name="AutoShape 3"/>
          <p:cNvSpPr>
            <a:spLocks/>
          </p:cNvSpPr>
          <p:nvPr/>
        </p:nvSpPr>
        <p:spPr bwMode="auto">
          <a:xfrm>
            <a:off x="596897" y="2671447"/>
            <a:ext cx="11061700" cy="533400"/>
          </a:xfrm>
          <a:prstGeom prst="roundRect">
            <a:avLst>
              <a:gd name="adj" fmla="val 3571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HEAD~3 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380998" y="3509648"/>
            <a:ext cx="6985000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An $EDITOR window will appear: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596897" y="42462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482599" y="56813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Change ‘pick’ to ‘squash’ for commits you don’t want to see</a:t>
            </a:r>
          </a:p>
        </p:txBody>
      </p:sp>
      <p:sp>
        <p:nvSpPr>
          <p:cNvPr id="31751" name="AutoShape 7"/>
          <p:cNvSpPr>
            <a:spLocks/>
          </p:cNvSpPr>
          <p:nvPr/>
        </p:nvSpPr>
        <p:spPr bwMode="auto">
          <a:xfrm>
            <a:off x="698498" y="6417946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pick 341e027 Added a new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12fd986 Added an important bullet point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squash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ae29d44 Done adding bullet points</a:t>
            </a:r>
          </a:p>
          <a:p>
            <a:pPr algn="l"/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711200" y="6781800"/>
            <a:ext cx="11049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often has this happened to you?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5054600" y="1752600"/>
            <a:ext cx="6959600" cy="61976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Find server to host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If server doesn’t already have subversion installed, go and install it (along with Apache if required)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subversion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admin create /path/to/repos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Configure server to export repository (if desired)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Import base directory structure into repository</a:t>
            </a:r>
          </a:p>
          <a:p>
            <a:pPr marL="742912" indent="-742912" algn="l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Checkout trunk from repository</a:t>
            </a:r>
          </a:p>
        </p:txBody>
      </p:sp>
      <p:sp>
        <p:nvSpPr>
          <p:cNvPr id="8" name="Cloud Callout 7"/>
          <p:cNvSpPr/>
          <p:nvPr/>
        </p:nvSpPr>
        <p:spPr bwMode="auto">
          <a:xfrm>
            <a:off x="254000" y="1676400"/>
            <a:ext cx="3657600" cy="23622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307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" charset="0"/>
                <a:ea typeface="ヒラギノ角ゴ ProN W3" charset="-128"/>
                <a:cs typeface="ヒラギノ角ゴ ProN W3" charset="-128"/>
              </a:rPr>
              <a:t>Gee, I sure wish I could version control this project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7401" y="4343400"/>
            <a:ext cx="2861515" cy="1374464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So where do I start?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10617200" y="8382000"/>
            <a:ext cx="1903701" cy="914401"/>
          </a:xfrm>
          <a:prstGeom prst="cloudCallout">
            <a:avLst>
              <a:gd name="adj1" fmla="val -35964"/>
              <a:gd name="adj2" fmla="val -6635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Yikes!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Working with branches</a:t>
            </a:r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406400" y="1905000"/>
            <a:ext cx="4061743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Interactive Rebase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368298" y="2385696"/>
            <a:ext cx="10464801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quit, a new editor will appear enter your actual commit message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>
            <a:off x="660397" y="3547746"/>
            <a:ext cx="11061700" cy="15748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[#1234] Fixed spelling mistakes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Added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 few bullet points 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* 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Fixed a few spelling mistakes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46099" y="5236846"/>
            <a:ext cx="11277601" cy="6223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Save and quit</a:t>
            </a:r>
          </a:p>
        </p:txBody>
      </p:sp>
      <p:sp>
        <p:nvSpPr>
          <p:cNvPr id="32774" name="AutoShape 6"/>
          <p:cNvSpPr>
            <a:spLocks/>
          </p:cNvSpPr>
          <p:nvPr/>
        </p:nvSpPr>
        <p:spPr bwMode="auto">
          <a:xfrm>
            <a:off x="761997" y="5973447"/>
            <a:ext cx="11061700" cy="1206500"/>
          </a:xfrm>
          <a:prstGeom prst="roundRect">
            <a:avLst>
              <a:gd name="adj" fmla="val 15787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1234-spelling-mistake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master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Tagging</a:t>
            </a: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609601" y="2595246"/>
            <a:ext cx="11061700" cy="1397001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 v1.0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tag</a:t>
            </a:r>
          </a:p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2600"/>
            <a:ext cx="189795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Creating</a:t>
            </a:r>
          </a:p>
        </p:txBody>
      </p:sp>
      <p:sp>
        <p:nvSpPr>
          <p:cNvPr id="33796" name="AutoShape 4"/>
          <p:cNvSpPr>
            <a:spLocks/>
          </p:cNvSpPr>
          <p:nvPr/>
        </p:nvSpPr>
        <p:spPr bwMode="auto">
          <a:xfrm>
            <a:off x="711200" y="5135246"/>
            <a:ext cx="11061700" cy="9271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v1.0</a:t>
            </a:r>
            <a:endParaRPr lang="en-US" sz="21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508003" y="4292601"/>
            <a:ext cx="2722701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7575D1"/>
                </a:solidFill>
                <a:ea typeface="Gill Sans" charset="0"/>
                <a:cs typeface="Gill Sans" charset="0"/>
              </a:rPr>
              <a:t>Switching 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62484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log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3f486fc820cfe6af52717dccc8ba1e4f33fa4258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16:33:23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prelim information stating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version number used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e2e38ef3fa2e7a18f141bcd5074feea0d374fffd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16:31:14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Updated presentation.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commit 3f7c1604b0e082532ead23992b5617d4abcb2a69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Author: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mglazer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&lt;mglazer@mglazer-08161100707.jpl.nasa.gov&gt;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Date:   Tue Jan 12 11:02:47 2010 -0800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   Added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pptx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presentation.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406400" y="1750035"/>
            <a:ext cx="3428685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Viewing the log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Time Travelling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33794" name="AutoShape 2"/>
          <p:cNvSpPr>
            <a:spLocks/>
          </p:cNvSpPr>
          <p:nvPr/>
        </p:nvSpPr>
        <p:spPr bwMode="auto">
          <a:xfrm>
            <a:off x="406400" y="2362200"/>
            <a:ext cx="11264901" cy="2667000"/>
          </a:xfrm>
          <a:prstGeom prst="roundRect">
            <a:avLst>
              <a:gd name="adj" fmla="val 13634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go back in time to a previous version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switch back to the master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# only go back in time for a specific file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master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d4103cbce4020a1c5a27201e943e4699d6583cff file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558800" y="1676400"/>
            <a:ext cx="4343074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7575D1"/>
                </a:solidFill>
                <a:ea typeface="Gill Sans" charset="0"/>
                <a:cs typeface="Gill Sans" charset="0"/>
              </a:rPr>
              <a:t>Going back in time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16000" y="3657600"/>
            <a:ext cx="11125200" cy="4419600"/>
          </a:xfrm>
          <a:prstGeom prst="rect">
            <a:avLst/>
          </a:prstGeom>
          <a:effectLst>
            <a:outerShdw blurRad="203200" dist="1016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64200" y="5105400"/>
            <a:ext cx="1676400" cy="609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Central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496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1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642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2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1788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Developer 3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0"/>
            <a:endCxn id="5" idx="2"/>
          </p:cNvCxnSpPr>
          <p:nvPr/>
        </p:nvCxnSpPr>
        <p:spPr>
          <a:xfrm rot="5400000" flipH="1" flipV="1">
            <a:off x="4787900" y="4914900"/>
            <a:ext cx="9144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5" idx="2"/>
          </p:cNvCxnSpPr>
          <p:nvPr/>
        </p:nvCxnSpPr>
        <p:spPr>
          <a:xfrm rot="5400000" flipH="1" flipV="1">
            <a:off x="6045200" y="6172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rot="16200000" flipV="1">
            <a:off x="7302500" y="4914900"/>
            <a:ext cx="91440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2600" y="1905000"/>
            <a:ext cx="931615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Git</a:t>
            </a:r>
            <a:r>
              <a:rPr lang="en-US" dirty="0" smtClean="0">
                <a:solidFill>
                  <a:schemeClr val="tx1"/>
                </a:solidFill>
              </a:rPr>
              <a:t> does not impose a workflow on you!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9682" y="4114800"/>
            <a:ext cx="1008730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Central repository (</a:t>
            </a:r>
            <a:r>
              <a:rPr lang="en-US" b="1" dirty="0" err="1" smtClean="0">
                <a:solidFill>
                  <a:srgbClr val="000000"/>
                </a:solidFill>
              </a:rPr>
              <a:t>à</a:t>
            </a:r>
            <a:r>
              <a:rPr lang="en-US" b="1" dirty="0" smtClean="0">
                <a:solidFill>
                  <a:srgbClr val="000000"/>
                </a:solidFill>
              </a:rPr>
              <a:t> la subversion)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16000" y="2667000"/>
            <a:ext cx="11125200" cy="5410200"/>
          </a:xfrm>
          <a:prstGeom prst="rect">
            <a:avLst/>
          </a:prstGeom>
          <a:effectLst>
            <a:outerShdw blurRad="203200" dist="101600" dir="2700000" algn="br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Workflows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7000" y="3886200"/>
            <a:ext cx="1676400" cy="609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Blessed</a:t>
            </a: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784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Private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930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Developer Private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007600" y="6629400"/>
            <a:ext cx="16764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Developer Private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3000" y="2819400"/>
            <a:ext cx="598112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Integration Manager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20800" y="6629400"/>
            <a:ext cx="1828800" cy="838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FFFFFF"/>
                </a:solidFill>
              </a:rPr>
              <a:t>Integration Manager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9784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930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007600" y="3886200"/>
            <a:ext cx="1676400" cy="838200"/>
          </a:xfrm>
          <a:prstGeom prst="roundRect">
            <a:avLst/>
          </a:prstGeom>
          <a:solidFill>
            <a:srgbClr val="E95B6B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Developer Public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5" idx="2"/>
            <a:endCxn id="7" idx="0"/>
          </p:cNvCxnSpPr>
          <p:nvPr/>
        </p:nvCxnSpPr>
        <p:spPr>
          <a:xfrm rot="16200000" flipH="1">
            <a:off x="2959100" y="3771900"/>
            <a:ext cx="2133600" cy="35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 rot="16200000" flipH="1">
            <a:off x="4216400" y="2514600"/>
            <a:ext cx="2133600" cy="60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9" idx="0"/>
          </p:cNvCxnSpPr>
          <p:nvPr/>
        </p:nvCxnSpPr>
        <p:spPr>
          <a:xfrm rot="16200000" flipH="1">
            <a:off x="5473700" y="1257300"/>
            <a:ext cx="2133600" cy="861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0"/>
            <a:endCxn id="5" idx="2"/>
          </p:cNvCxnSpPr>
          <p:nvPr/>
        </p:nvCxnSpPr>
        <p:spPr>
          <a:xfrm rot="5400000" flipH="1" flipV="1">
            <a:off x="1168400" y="55626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0"/>
            <a:endCxn id="16" idx="2"/>
          </p:cNvCxnSpPr>
          <p:nvPr/>
        </p:nvCxnSpPr>
        <p:spPr>
          <a:xfrm rot="5400000" flipH="1" flipV="1">
            <a:off x="48641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0"/>
            <a:endCxn id="17" idx="2"/>
          </p:cNvCxnSpPr>
          <p:nvPr/>
        </p:nvCxnSpPr>
        <p:spPr>
          <a:xfrm rot="5400000" flipH="1" flipV="1">
            <a:off x="73787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8" idx="2"/>
          </p:cNvCxnSpPr>
          <p:nvPr/>
        </p:nvCxnSpPr>
        <p:spPr>
          <a:xfrm rot="5400000" flipH="1" flipV="1">
            <a:off x="9893300" y="5676900"/>
            <a:ext cx="1905000" cy="1588"/>
          </a:xfrm>
          <a:prstGeom prst="straightConnector1">
            <a:avLst/>
          </a:prstGeom>
          <a:ln>
            <a:solidFill>
              <a:srgbClr val="E95B6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4" idx="0"/>
          </p:cNvCxnSpPr>
          <p:nvPr/>
        </p:nvCxnSpPr>
        <p:spPr>
          <a:xfrm rot="5400000">
            <a:off x="3073400" y="3886200"/>
            <a:ext cx="1905000" cy="3581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2"/>
            <a:endCxn id="14" idx="0"/>
          </p:cNvCxnSpPr>
          <p:nvPr/>
        </p:nvCxnSpPr>
        <p:spPr>
          <a:xfrm rot="5400000">
            <a:off x="4330700" y="2628900"/>
            <a:ext cx="1905000" cy="609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2"/>
            <a:endCxn id="14" idx="0"/>
          </p:cNvCxnSpPr>
          <p:nvPr/>
        </p:nvCxnSpPr>
        <p:spPr>
          <a:xfrm rot="5400000">
            <a:off x="5588000" y="1371600"/>
            <a:ext cx="1905000" cy="861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Gotchas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0" name="Rectangle 1"/>
          <p:cNvSpPr>
            <a:spLocks/>
          </p:cNvSpPr>
          <p:nvPr/>
        </p:nvSpPr>
        <p:spPr bwMode="auto">
          <a:xfrm>
            <a:off x="2235200" y="41148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b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!= subversion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12" name="Vertical Text Placeholder 12"/>
          <p:cNvSpPr txBox="1">
            <a:spLocks/>
          </p:cNvSpPr>
          <p:nvPr/>
        </p:nvSpPr>
        <p:spPr bwMode="auto">
          <a:xfrm>
            <a:off x="650240" y="3276600"/>
            <a:ext cx="11704320" cy="543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works based on the theory of patches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merge with the main repository, patches from all commits are applied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Subversion just </a:t>
            </a:r>
            <a:r>
              <a:rPr lang="en-US" sz="4600" kern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diffs</a:t>
            </a:r>
            <a:r>
              <a:rPr lang="en-US" sz="4600" kern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your version against the latest one in the repository</a:t>
            </a:r>
          </a:p>
          <a:p>
            <a:pPr marL="487672" marR="0" lvl="0" indent="-4876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4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4843E-6 3.55049E-6 L -2.44843E-6 -0.21108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Example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Snip Single Corner Rectangle 3"/>
          <p:cNvSpPr/>
          <p:nvPr/>
        </p:nvSpPr>
        <p:spPr>
          <a:xfrm>
            <a:off x="14732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600" y="1371600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Master</a:t>
            </a:r>
            <a:endParaRPr lang="en-US" sz="3600" dirty="0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rot="5400000">
            <a:off x="1816100" y="2247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36830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abc</a:t>
            </a:r>
            <a:endParaRPr lang="en-US" dirty="0"/>
          </a:p>
        </p:txBody>
      </p:sp>
      <p:sp>
        <p:nvSpPr>
          <p:cNvPr id="18" name="Snip Single Corner Rectangle 17"/>
          <p:cNvSpPr/>
          <p:nvPr/>
        </p:nvSpPr>
        <p:spPr>
          <a:xfrm>
            <a:off x="58928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adc</a:t>
            </a:r>
            <a:endParaRPr lang="en-US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8026400" y="2514600"/>
            <a:ext cx="1219200" cy="1371600"/>
          </a:xfrm>
          <a:prstGeom prst="snip1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ddc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0"/>
            <a:endCxn id="17" idx="2"/>
          </p:cNvCxnSpPr>
          <p:nvPr/>
        </p:nvCxnSpPr>
        <p:spPr>
          <a:xfrm>
            <a:off x="26924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8" idx="2"/>
          </p:cNvCxnSpPr>
          <p:nvPr/>
        </p:nvCxnSpPr>
        <p:spPr>
          <a:xfrm>
            <a:off x="4902200" y="32004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0"/>
            <a:endCxn id="19" idx="2"/>
          </p:cNvCxnSpPr>
          <p:nvPr/>
        </p:nvCxnSpPr>
        <p:spPr>
          <a:xfrm>
            <a:off x="7112000" y="3200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30734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dbc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283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7569200" y="4724400"/>
            <a:ext cx="1219200" cy="1371600"/>
          </a:xfrm>
          <a:prstGeom prst="snip1Rect">
            <a:avLst/>
          </a:prstGeom>
          <a:gradFill flip="none" rotWithShape="1">
            <a:gsLst>
              <a:gs pos="57000">
                <a:srgbClr val="E95B6B"/>
              </a:gs>
              <a:gs pos="100000">
                <a:srgbClr val="FFFFFF"/>
              </a:gs>
            </a:gsLst>
            <a:lin ang="16200000" scaled="0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dbd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6" idx="3"/>
          </p:cNvCxnSpPr>
          <p:nvPr/>
        </p:nvCxnSpPr>
        <p:spPr>
          <a:xfrm>
            <a:off x="2692400" y="38862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0"/>
            <a:endCxn id="27" idx="2"/>
          </p:cNvCxnSpPr>
          <p:nvPr/>
        </p:nvCxnSpPr>
        <p:spPr>
          <a:xfrm>
            <a:off x="4292600" y="5410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0"/>
            <a:endCxn id="28" idx="2"/>
          </p:cNvCxnSpPr>
          <p:nvPr/>
        </p:nvCxnSpPr>
        <p:spPr>
          <a:xfrm>
            <a:off x="6502400" y="5410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855200" y="3810000"/>
            <a:ext cx="2362200" cy="1295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git</a:t>
            </a:r>
            <a:r>
              <a:rPr lang="en-US" sz="2400" dirty="0" smtClean="0"/>
              <a:t> merge test</a:t>
            </a:r>
            <a:endParaRPr lang="en-US" sz="2400" dirty="0"/>
          </a:p>
        </p:txBody>
      </p:sp>
      <p:cxnSp>
        <p:nvCxnSpPr>
          <p:cNvPr id="37" name="Straight Arrow Connector 36"/>
          <p:cNvCxnSpPr>
            <a:stCxn id="19" idx="0"/>
            <a:endCxn id="35" idx="1"/>
          </p:cNvCxnSpPr>
          <p:nvPr/>
        </p:nvCxnSpPr>
        <p:spPr>
          <a:xfrm>
            <a:off x="9245600" y="3200400"/>
            <a:ext cx="6096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0"/>
            <a:endCxn id="35" idx="1"/>
          </p:cNvCxnSpPr>
          <p:nvPr/>
        </p:nvCxnSpPr>
        <p:spPr>
          <a:xfrm flipV="1">
            <a:off x="8788400" y="4457700"/>
            <a:ext cx="1066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921794" y="6628606"/>
            <a:ext cx="1608905" cy="63251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600" dirty="0" smtClean="0"/>
              <a:t>test</a:t>
            </a:r>
            <a:endParaRPr lang="en-US" sz="3600" dirty="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3493294" y="6361906"/>
            <a:ext cx="533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AutoShape 4"/>
          <p:cNvSpPr>
            <a:spLocks/>
          </p:cNvSpPr>
          <p:nvPr/>
        </p:nvSpPr>
        <p:spPr bwMode="auto">
          <a:xfrm>
            <a:off x="1092200" y="1752600"/>
            <a:ext cx="11061700" cy="6324600"/>
          </a:xfrm>
          <a:prstGeom prst="roundRect">
            <a:avLst>
              <a:gd name="adj" fmla="val 12093"/>
            </a:avLst>
          </a:prstGeom>
          <a:solidFill>
            <a:schemeClr val="accent1">
              <a:alpha val="59000"/>
            </a:schemeClr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First the common ancestor is found, this is ‘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ab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’.</a:t>
            </a:r>
          </a:p>
          <a:p>
            <a:pPr lvl="1"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Subversion can’t figure this out, </a:t>
            </a:r>
            <a:r>
              <a:rPr lang="en-US" sz="34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git</a:t>
            </a: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 does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Apply patches from test branch on top of master branch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For every patch that there is a conflict, you will have to resolve it.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With subversion you would only have to resolve once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Moral: Merge with tracking branches often or you will spend a morning applying patches</a:t>
            </a:r>
          </a:p>
          <a:p>
            <a:pPr algn="l">
              <a:buFont typeface="Arial"/>
              <a:buChar char="•"/>
            </a:pPr>
            <a:r>
              <a:rPr 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onaco" charset="0"/>
                <a:cs typeface="Monaco" charset="0"/>
                <a:sym typeface="Andale Mono" charset="0"/>
              </a:rPr>
              <a:t>Don’t rebase with remote branches (screws over developers tracking that branch)</a:t>
            </a:r>
          </a:p>
          <a:p>
            <a:pPr algn="l">
              <a:buFont typeface="Arial"/>
              <a:buChar char="•"/>
            </a:pPr>
            <a:endParaRPr lang="en-US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3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ea typeface="Monaco" charset="0"/>
              <a:cs typeface="Monaco" charset="0"/>
              <a:sym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live case study</a:t>
            </a:r>
            <a:endParaRPr lang="en-US" dirty="0"/>
          </a:p>
        </p:txBody>
      </p:sp>
      <p:sp>
        <p:nvSpPr>
          <p:cNvPr id="13" name="Vertical Text Placeholder 1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Working on this project called </a:t>
            </a:r>
            <a:r>
              <a:rPr lang="en-US" dirty="0" err="1" smtClean="0"/>
              <a:t>eFGDMS</a:t>
            </a:r>
            <a:endParaRPr lang="en-US" dirty="0" smtClean="0"/>
          </a:p>
          <a:p>
            <a:pPr lvl="1"/>
            <a:r>
              <a:rPr lang="en-US" dirty="0" smtClean="0"/>
              <a:t>electronic Flight Ground Dictionary Management System</a:t>
            </a:r>
          </a:p>
          <a:p>
            <a:r>
              <a:rPr lang="en-US" dirty="0" smtClean="0"/>
              <a:t>Supposed to revolutionize the dictionary management process</a:t>
            </a:r>
          </a:p>
          <a:p>
            <a:r>
              <a:rPr lang="en-US" dirty="0" smtClean="0"/>
              <a:t>Managed with </a:t>
            </a:r>
            <a:r>
              <a:rPr lang="en-US" dirty="0" err="1" smtClean="0"/>
              <a:t>git</a:t>
            </a:r>
            <a:r>
              <a:rPr lang="en-US" dirty="0" smtClean="0"/>
              <a:t> from the start</a:t>
            </a:r>
          </a:p>
          <a:p>
            <a:r>
              <a:rPr lang="en-US" dirty="0" smtClean="0"/>
              <a:t>#developers = 1-2 at any given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eFGDMS</a:t>
            </a:r>
            <a:r>
              <a:rPr lang="en-US" dirty="0" smtClean="0"/>
              <a:t> Story</a:t>
            </a:r>
            <a:endParaRPr lang="en-US" dirty="0"/>
          </a:p>
        </p:txBody>
      </p:sp>
      <p:sp>
        <p:nvSpPr>
          <p:cNvPr id="5" name="Terminator 4"/>
          <p:cNvSpPr/>
          <p:nvPr/>
        </p:nvSpPr>
        <p:spPr>
          <a:xfrm>
            <a:off x="15494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35000" y="7848600"/>
            <a:ext cx="11304110" cy="822960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solidFill>
                  <a:srgbClr val="6B6BCF"/>
                </a:solidFill>
              </a:rPr>
              <a:t>Progression of time</a:t>
            </a:r>
            <a:endParaRPr lang="en-US" i="1" dirty="0">
              <a:solidFill>
                <a:srgbClr val="6B6BCF"/>
              </a:solidFill>
            </a:endParaRPr>
          </a:p>
        </p:txBody>
      </p:sp>
      <p:sp>
        <p:nvSpPr>
          <p:cNvPr id="7" name="Terminator 6"/>
          <p:cNvSpPr/>
          <p:nvPr/>
        </p:nvSpPr>
        <p:spPr>
          <a:xfrm>
            <a:off x="40640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8" name="Terminator 7"/>
          <p:cNvSpPr/>
          <p:nvPr/>
        </p:nvSpPr>
        <p:spPr>
          <a:xfrm>
            <a:off x="66548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9474200" y="26670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3683000" y="3162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6197600" y="31623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8788400" y="3162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778000" y="3658394"/>
            <a:ext cx="1608905" cy="1393717"/>
            <a:chOff x="1778000" y="3658394"/>
            <a:chExt cx="1608905" cy="1393717"/>
          </a:xfrm>
        </p:grpSpPr>
        <p:sp>
          <p:nvSpPr>
            <p:cNvPr id="16" name="Rectangle 15"/>
            <p:cNvSpPr/>
            <p:nvPr/>
          </p:nvSpPr>
          <p:spPr>
            <a:xfrm>
              <a:off x="1778000" y="44196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19" name="Straight Arrow Connector 18"/>
            <p:cNvCxnSpPr>
              <a:endCxn id="5" idx="2"/>
            </p:cNvCxnSpPr>
            <p:nvPr/>
          </p:nvCxnSpPr>
          <p:spPr>
            <a:xfrm rot="5400000" flipH="1" flipV="1">
              <a:off x="2235200" y="4038600"/>
              <a:ext cx="762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41834" y="6705600"/>
            <a:ext cx="566296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6B6BCF"/>
                </a:solidFill>
              </a:rPr>
              <a:t>Then along comes MSL…</a:t>
            </a:r>
            <a:endParaRPr lang="en-US" i="1" dirty="0">
              <a:solidFill>
                <a:srgbClr val="6B6B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9927E-6 6.82292E-6 L 0.19927 6.82292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27 -6.77083E-7 L 0.39854 -6.77083E-7 " pathEditMode="relative" ptsTypes="AA">
                                      <p:cBhvr>
                                        <p:cTn id="3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854 -6.77083E-7 L 0.60953 -6.77083E-7 " pathEditMode="relative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330200"/>
            <a:ext cx="11950700" cy="8255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ea typeface="Gill Sans" charset="0"/>
                <a:cs typeface="Gill Sans" charset="0"/>
              </a:rPr>
              <a:t>How about this?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2159001" y="6629401"/>
            <a:ext cx="8729152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cp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current_file.txt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current_file.txt.bak1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082800" y="1905000"/>
            <a:ext cx="4572001" cy="19812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Gee, I sure wish I could backup before I make this big change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2387600" y="4191001"/>
            <a:ext cx="4267200" cy="1676400"/>
          </a:xfrm>
          <a:prstGeom prst="cloudCallou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5" tIns="45718" rIns="91435" bIns="45718"/>
          <a:lstStyle/>
          <a:p>
            <a:r>
              <a:rPr lang="en-US" sz="2400" dirty="0"/>
              <a:t>But I’m on a plane (or on a bus, or in the woods)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MSL says:</a:t>
            </a:r>
            <a:endParaRPr lang="en-US" dirty="0"/>
          </a:p>
        </p:txBody>
      </p:sp>
      <p:sp>
        <p:nvSpPr>
          <p:cNvPr id="18" name="Vertical Text Placeholder 1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need dynamic schema updates</a:t>
            </a:r>
          </a:p>
          <a:p>
            <a:pPr lvl="1"/>
            <a:r>
              <a:rPr lang="en-US" dirty="0" smtClean="0"/>
              <a:t>Because we may have sort of deviated from MSAP</a:t>
            </a:r>
          </a:p>
          <a:p>
            <a:r>
              <a:rPr lang="en-US" dirty="0" smtClean="0"/>
              <a:t>We don’t really know what we need</a:t>
            </a:r>
          </a:p>
          <a:p>
            <a:r>
              <a:rPr lang="en-US" dirty="0" smtClean="0"/>
              <a:t>Authentication</a:t>
            </a:r>
          </a:p>
          <a:p>
            <a:r>
              <a:rPr lang="en-US" dirty="0" smtClean="0"/>
              <a:t>Workflow patterns</a:t>
            </a:r>
          </a:p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Need it all by tomorrow</a:t>
            </a:r>
          </a:p>
          <a:p>
            <a:r>
              <a:rPr lang="en-US" dirty="0" smtClean="0"/>
              <a:t>And it can’t cost anything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828800"/>
            <a:ext cx="5067300" cy="675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559800" y="5105400"/>
            <a:ext cx="1608905" cy="1241317"/>
            <a:chOff x="3302000" y="5106194"/>
            <a:chExt cx="1608905" cy="1241317"/>
          </a:xfrm>
        </p:grpSpPr>
        <p:sp>
          <p:nvSpPr>
            <p:cNvPr id="34" name="Rectangle 33"/>
            <p:cNvSpPr/>
            <p:nvPr/>
          </p:nvSpPr>
          <p:spPr>
            <a:xfrm>
              <a:off x="3302000" y="5715000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>
              <a:endCxn id="14" idx="2"/>
            </p:cNvCxnSpPr>
            <p:nvPr/>
          </p:nvCxnSpPr>
          <p:spPr>
            <a:xfrm rot="5400000" flipH="1" flipV="1">
              <a:off x="3835400" y="54102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30200" y="6553200"/>
            <a:ext cx="10204430" cy="20774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The adaptations branch was supposed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to use an “experimental” document oriented</a:t>
            </a:r>
          </a:p>
          <a:p>
            <a:pPr algn="l"/>
            <a:r>
              <a:rPr lang="en-US" dirty="0" smtClean="0">
                <a:solidFill>
                  <a:srgbClr val="6B6BCF"/>
                </a:solidFill>
              </a:rPr>
              <a:t>database called </a:t>
            </a:r>
            <a:r>
              <a:rPr lang="en-US" dirty="0" err="1" smtClean="0">
                <a:solidFill>
                  <a:srgbClr val="6B6BCF"/>
                </a:solidFill>
              </a:rPr>
              <a:t>CouchDB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400" y="7162800"/>
            <a:ext cx="15240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But then we ran into a problem…</a:t>
            </a:r>
          </a:p>
          <a:p>
            <a:r>
              <a:rPr lang="en-US" dirty="0" err="1" smtClean="0"/>
              <a:t>CouchDB</a:t>
            </a:r>
            <a:r>
              <a:rPr lang="en-US" dirty="0" smtClean="0"/>
              <a:t> didn’t support a necessary feature</a:t>
            </a:r>
          </a:p>
          <a:p>
            <a:pPr lvl="1"/>
            <a:r>
              <a:rPr lang="en-US" dirty="0" smtClean="0"/>
              <a:t>Regular expression based searching</a:t>
            </a:r>
          </a:p>
          <a:p>
            <a:r>
              <a:rPr lang="en-US" dirty="0" smtClean="0"/>
              <a:t>But we had already done so much work…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Similar concept to </a:t>
            </a:r>
            <a:r>
              <a:rPr lang="en-US" dirty="0" err="1" smtClean="0"/>
              <a:t>CouchDB</a:t>
            </a:r>
            <a:endParaRPr lang="en-US" dirty="0" smtClean="0"/>
          </a:p>
          <a:p>
            <a:r>
              <a:rPr lang="en-US" dirty="0" smtClean="0"/>
              <a:t>But it supports regular expression based searching</a:t>
            </a:r>
          </a:p>
          <a:p>
            <a:r>
              <a:rPr lang="en-US" dirty="0" smtClean="0"/>
              <a:t>Other nice features</a:t>
            </a:r>
          </a:p>
          <a:p>
            <a:r>
              <a:rPr lang="en-US" dirty="0" smtClean="0"/>
              <a:t>Great! Let’s create a new topic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0" y="152400"/>
            <a:ext cx="27559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git</a:t>
            </a:r>
            <a:r>
              <a:rPr lang="en-US" sz="5400" dirty="0" smtClean="0"/>
              <a:t> checkout –</a:t>
            </a:r>
            <a:r>
              <a:rPr lang="en-US" sz="5400" dirty="0" err="1" smtClean="0"/>
              <a:t>b</a:t>
            </a:r>
            <a:r>
              <a:rPr lang="en-US" sz="5400" dirty="0" smtClean="0"/>
              <a:t> </a:t>
            </a:r>
            <a:r>
              <a:rPr lang="en-US" sz="5400" dirty="0" err="1" smtClean="0"/>
              <a:t>mongo_adaptations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10160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654800" y="1371600"/>
            <a:ext cx="1608905" cy="1394511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3759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6426200" y="2743200"/>
            <a:ext cx="2133600" cy="990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30734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5664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8331200" y="4114800"/>
            <a:ext cx="2133600" cy="990600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3149600" y="32385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8928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3149600" y="3238500"/>
            <a:ext cx="9906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5207000" y="46101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7797800" y="46101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8712200" y="2590800"/>
            <a:ext cx="1608905" cy="1524794"/>
            <a:chOff x="3454400" y="2591594"/>
            <a:chExt cx="1608905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81026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10617200" y="5638800"/>
            <a:ext cx="2133600" cy="990600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7797800" y="4648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10236200" y="6134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2"/>
          <p:cNvGrpSpPr/>
          <p:nvPr/>
        </p:nvGrpSpPr>
        <p:grpSpPr>
          <a:xfrm>
            <a:off x="10845800" y="4114800"/>
            <a:ext cx="1608905" cy="1524794"/>
            <a:chOff x="3454400" y="2591594"/>
            <a:chExt cx="1608905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400" y="2591594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54000" y="6858000"/>
            <a:ext cx="9353843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Notice that development on the adaptations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branch can still continue, and that we branched off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a branch…try doing that in subversion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Incorporating upstream changes</a:t>
            </a:r>
            <a:endParaRPr lang="en-US" sz="5400" dirty="0"/>
          </a:p>
        </p:txBody>
      </p:sp>
      <p:sp>
        <p:nvSpPr>
          <p:cNvPr id="4" name="Terminator 3"/>
          <p:cNvSpPr/>
          <p:nvPr/>
        </p:nvSpPr>
        <p:spPr>
          <a:xfrm>
            <a:off x="482600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5207000" y="1828800"/>
            <a:ext cx="1655418" cy="1192408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3600" dirty="0" smtClean="0"/>
                <a:t>Master</a:t>
              </a:r>
              <a:endParaRPr lang="en-US" sz="3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2" name="Terminator 11"/>
          <p:cNvSpPr/>
          <p:nvPr/>
        </p:nvSpPr>
        <p:spPr>
          <a:xfrm>
            <a:off x="2828235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3" name="Terminator 12"/>
          <p:cNvSpPr/>
          <p:nvPr/>
        </p:nvSpPr>
        <p:spPr>
          <a:xfrm>
            <a:off x="5108713" y="3001617"/>
            <a:ext cx="1824383" cy="847035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4" name="Terminator 13"/>
          <p:cNvSpPr/>
          <p:nvPr/>
        </p:nvSpPr>
        <p:spPr>
          <a:xfrm>
            <a:off x="22418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rminator 14"/>
          <p:cNvSpPr/>
          <p:nvPr/>
        </p:nvSpPr>
        <p:spPr>
          <a:xfrm>
            <a:off x="4457148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6" name="Terminator 15"/>
          <p:cNvSpPr/>
          <p:nvPr/>
        </p:nvSpPr>
        <p:spPr>
          <a:xfrm>
            <a:off x="6737626" y="4174435"/>
            <a:ext cx="1824383" cy="847035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12" idx="1"/>
          </p:cNvCxnSpPr>
          <p:nvPr/>
        </p:nvCxnSpPr>
        <p:spPr>
          <a:xfrm>
            <a:off x="2306983" y="3425135"/>
            <a:ext cx="521252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4652617" y="3425135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4" idx="0"/>
          </p:cNvCxnSpPr>
          <p:nvPr/>
        </p:nvCxnSpPr>
        <p:spPr>
          <a:xfrm>
            <a:off x="2306983" y="3425135"/>
            <a:ext cx="847035" cy="74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4066209" y="4597952"/>
            <a:ext cx="390939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>
          <a:xfrm>
            <a:off x="6281530" y="4597952"/>
            <a:ext cx="456096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2"/>
          <p:cNvGrpSpPr/>
          <p:nvPr/>
        </p:nvGrpSpPr>
        <p:grpSpPr>
          <a:xfrm>
            <a:off x="7063408" y="2871304"/>
            <a:ext cx="1496392" cy="1303809"/>
            <a:chOff x="3454400" y="2591594"/>
            <a:chExt cx="1750018" cy="1524794"/>
          </a:xfrm>
        </p:grpSpPr>
        <p:sp>
          <p:nvSpPr>
            <p:cNvPr id="34" name="Rectangle 33"/>
            <p:cNvSpPr/>
            <p:nvPr/>
          </p:nvSpPr>
          <p:spPr>
            <a:xfrm>
              <a:off x="3454400" y="2591594"/>
              <a:ext cx="1750018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000" dirty="0"/>
                <a:t>a</a:t>
              </a:r>
              <a:r>
                <a:rPr lang="en-US" sz="2000" dirty="0" smtClean="0"/>
                <a:t>daptations</a:t>
              </a:r>
              <a:endParaRPr lang="en-US" sz="20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rminator 24"/>
          <p:cNvSpPr/>
          <p:nvPr/>
        </p:nvSpPr>
        <p:spPr>
          <a:xfrm>
            <a:off x="6542156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6" name="Terminator 25"/>
          <p:cNvSpPr/>
          <p:nvPr/>
        </p:nvSpPr>
        <p:spPr>
          <a:xfrm>
            <a:off x="8692321" y="5477565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6281530" y="4630530"/>
            <a:ext cx="1172817" cy="84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26" idx="1"/>
          </p:cNvCxnSpPr>
          <p:nvPr/>
        </p:nvCxnSpPr>
        <p:spPr>
          <a:xfrm>
            <a:off x="8366539" y="5901083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42"/>
          <p:cNvGrpSpPr/>
          <p:nvPr/>
        </p:nvGrpSpPr>
        <p:grpSpPr>
          <a:xfrm>
            <a:off x="8864600" y="4191000"/>
            <a:ext cx="1577010" cy="1303809"/>
            <a:chOff x="3454399" y="2591594"/>
            <a:chExt cx="1844300" cy="1524794"/>
          </a:xfrm>
        </p:grpSpPr>
        <p:sp>
          <p:nvSpPr>
            <p:cNvPr id="39" name="Rectangle 38"/>
            <p:cNvSpPr/>
            <p:nvPr/>
          </p:nvSpPr>
          <p:spPr>
            <a:xfrm>
              <a:off x="3454399" y="2591594"/>
              <a:ext cx="1844300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200" dirty="0" err="1" smtClean="0"/>
                <a:t>mongo_adaptations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" name="AutoShape 4"/>
          <p:cNvSpPr>
            <a:spLocks/>
          </p:cNvSpPr>
          <p:nvPr/>
        </p:nvSpPr>
        <p:spPr bwMode="auto">
          <a:xfrm>
            <a:off x="406400" y="5791200"/>
            <a:ext cx="5029200" cy="16002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# followed by many: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mergetool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rebase --continue</a:t>
            </a:r>
          </a:p>
          <a:p>
            <a:pPr algn="l"/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33" name="Terminator 32"/>
          <p:cNvSpPr/>
          <p:nvPr/>
        </p:nvSpPr>
        <p:spPr>
          <a:xfrm>
            <a:off x="10845800" y="5486400"/>
            <a:ext cx="1824383" cy="84703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C1 +B`</a:t>
            </a:r>
            <a:endParaRPr lang="en-US" sz="35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541000" y="5943600"/>
            <a:ext cx="325783" cy="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3" idx="1"/>
          </p:cNvCxnSpPr>
          <p:nvPr/>
        </p:nvCxnSpPr>
        <p:spPr>
          <a:xfrm>
            <a:off x="8559800" y="4572000"/>
            <a:ext cx="2286000" cy="13379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/>
          </p:cNvSpPr>
          <p:nvPr/>
        </p:nvSpPr>
        <p:spPr bwMode="auto">
          <a:xfrm>
            <a:off x="11684000" y="5562600"/>
            <a:ext cx="838200" cy="685800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69200" y="6629400"/>
            <a:ext cx="51056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solidFill>
                  <a:srgbClr val="9C9CDF"/>
                </a:solidFill>
              </a:rPr>
              <a:t>B</a:t>
            </a:r>
            <a:r>
              <a:rPr 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` is all the changes between B1 and B2, and then played on top of C1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9609E-6 4.27083E-6 L 0.1641 4.27083E-6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merge back to adaptations</a:t>
            </a:r>
            <a:endParaRPr lang="en-US" dirty="0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0200" y="5943600"/>
            <a:ext cx="7086600" cy="2514600"/>
          </a:xfrm>
          <a:prstGeom prst="roundRect">
            <a:avLst>
              <a:gd name="adj" fmla="val 20546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1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checkout adaptations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merge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Run unit tests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rake spec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# Delete mongo branch</a:t>
            </a: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branch –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d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mongo_adaptations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</a:t>
            </a:r>
            <a:r>
              <a:rPr lang="en-US" sz="21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1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push origin adaptations</a:t>
            </a:r>
            <a:endParaRPr lang="en-US" sz="2100" dirty="0" smtClean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  <p:sp>
        <p:nvSpPr>
          <p:cNvPr id="4" name="Terminator 3"/>
          <p:cNvSpPr/>
          <p:nvPr/>
        </p:nvSpPr>
        <p:spPr>
          <a:xfrm>
            <a:off x="482600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A0</a:t>
            </a:r>
            <a:endParaRPr lang="en-US" dirty="0"/>
          </a:p>
        </p:txBody>
      </p:sp>
      <p:grpSp>
        <p:nvGrpSpPr>
          <p:cNvPr id="5" name="Group 10"/>
          <p:cNvGrpSpPr/>
          <p:nvPr/>
        </p:nvGrpSpPr>
        <p:grpSpPr>
          <a:xfrm>
            <a:off x="4263490" y="1828800"/>
            <a:ext cx="1324814" cy="954272"/>
            <a:chOff x="1016000" y="4015689"/>
            <a:chExt cx="1608905" cy="1394511"/>
          </a:xfrm>
        </p:grpSpPr>
        <p:sp>
          <p:nvSpPr>
            <p:cNvPr id="6" name="Rectangle 5"/>
            <p:cNvSpPr/>
            <p:nvPr/>
          </p:nvSpPr>
          <p:spPr>
            <a:xfrm>
              <a:off x="1016000" y="4015689"/>
              <a:ext cx="1608905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2400" dirty="0" smtClean="0"/>
                <a:t>Master</a:t>
              </a:r>
              <a:endParaRPr lang="en-US" sz="24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1473202" y="5029198"/>
              <a:ext cx="762000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rminator 7"/>
          <p:cNvSpPr/>
          <p:nvPr/>
        </p:nvSpPr>
        <p:spPr>
          <a:xfrm>
            <a:off x="2359788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Terminator 8"/>
          <p:cNvSpPr/>
          <p:nvPr/>
        </p:nvSpPr>
        <p:spPr>
          <a:xfrm>
            <a:off x="4184832" y="2767394"/>
            <a:ext cx="1460035" cy="67787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0" name="Terminator 9"/>
          <p:cNvSpPr/>
          <p:nvPr/>
        </p:nvSpPr>
        <p:spPr>
          <a:xfrm>
            <a:off x="18904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Terminator 10"/>
          <p:cNvSpPr/>
          <p:nvPr/>
        </p:nvSpPr>
        <p:spPr>
          <a:xfrm>
            <a:off x="3663391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1</a:t>
            </a:r>
          </a:p>
        </p:txBody>
      </p:sp>
      <p:sp>
        <p:nvSpPr>
          <p:cNvPr id="12" name="Terminator 11"/>
          <p:cNvSpPr/>
          <p:nvPr/>
        </p:nvSpPr>
        <p:spPr>
          <a:xfrm>
            <a:off x="5488434" y="3705988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1"/>
          </p:cNvCxnSpPr>
          <p:nvPr/>
        </p:nvCxnSpPr>
        <p:spPr>
          <a:xfrm>
            <a:off x="1942635" y="3106331"/>
            <a:ext cx="417153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>
          <a:xfrm>
            <a:off x="3819823" y="3106331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10" idx="0"/>
          </p:cNvCxnSpPr>
          <p:nvPr/>
        </p:nvCxnSpPr>
        <p:spPr>
          <a:xfrm>
            <a:off x="1942635" y="3106331"/>
            <a:ext cx="677874" cy="599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3350526" y="4044924"/>
            <a:ext cx="312865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123425" y="4044924"/>
            <a:ext cx="365009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42"/>
          <p:cNvGrpSpPr/>
          <p:nvPr/>
        </p:nvGrpSpPr>
        <p:grpSpPr>
          <a:xfrm>
            <a:off x="5749154" y="2663105"/>
            <a:ext cx="1286647" cy="1043425"/>
            <a:chOff x="3454400" y="2591594"/>
            <a:chExt cx="1880222" cy="1524794"/>
          </a:xfrm>
        </p:grpSpPr>
        <p:sp>
          <p:nvSpPr>
            <p:cNvPr id="19" name="Rectangle 18"/>
            <p:cNvSpPr/>
            <p:nvPr/>
          </p:nvSpPr>
          <p:spPr>
            <a:xfrm>
              <a:off x="3454400" y="2591594"/>
              <a:ext cx="1880222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daptations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835400" y="3658394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rminator 20"/>
          <p:cNvSpPr/>
          <p:nvPr/>
        </p:nvSpPr>
        <p:spPr>
          <a:xfrm>
            <a:off x="5332002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C0</a:t>
            </a:r>
            <a:endParaRPr lang="en-US" dirty="0"/>
          </a:p>
        </p:txBody>
      </p:sp>
      <p:sp>
        <p:nvSpPr>
          <p:cNvPr id="22" name="Terminator 21"/>
          <p:cNvSpPr/>
          <p:nvPr/>
        </p:nvSpPr>
        <p:spPr>
          <a:xfrm>
            <a:off x="7052757" y="474887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1" idx="0"/>
          </p:cNvCxnSpPr>
          <p:nvPr/>
        </p:nvCxnSpPr>
        <p:spPr>
          <a:xfrm>
            <a:off x="5123425" y="4070996"/>
            <a:ext cx="938594" cy="677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>
            <a:off x="6792037" y="5087807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42"/>
          <p:cNvGrpSpPr/>
          <p:nvPr/>
        </p:nvGrpSpPr>
        <p:grpSpPr>
          <a:xfrm>
            <a:off x="8864600" y="5433814"/>
            <a:ext cx="1293108" cy="866419"/>
            <a:chOff x="5899999" y="5097149"/>
            <a:chExt cx="1889461" cy="1266127"/>
          </a:xfrm>
        </p:grpSpPr>
        <p:sp>
          <p:nvSpPr>
            <p:cNvPr id="26" name="Rectangle 25"/>
            <p:cNvSpPr/>
            <p:nvPr/>
          </p:nvSpPr>
          <p:spPr>
            <a:xfrm>
              <a:off x="5899999" y="5730765"/>
              <a:ext cx="1889461" cy="632511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sz="1000" dirty="0" err="1" smtClean="0"/>
                <a:t>mongo_adaptations</a:t>
              </a:r>
              <a:endParaRPr lang="en-US" sz="1000" dirty="0"/>
            </a:p>
          </p:txBody>
        </p:sp>
        <p:cxnSp>
          <p:nvCxnSpPr>
            <p:cNvPr id="27" name="Straight Arrow Connector 26"/>
            <p:cNvCxnSpPr>
              <a:stCxn id="26" idx="0"/>
              <a:endCxn id="29" idx="2"/>
            </p:cNvCxnSpPr>
            <p:nvPr/>
          </p:nvCxnSpPr>
          <p:spPr>
            <a:xfrm rot="16200000" flipV="1">
              <a:off x="6524291" y="5410324"/>
              <a:ext cx="633614" cy="72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Terminator 28"/>
          <p:cNvSpPr/>
          <p:nvPr/>
        </p:nvSpPr>
        <p:spPr>
          <a:xfrm>
            <a:off x="8776165" y="4755940"/>
            <a:ext cx="1460035" cy="67787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C1 +B`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532236" y="5121833"/>
            <a:ext cx="260721" cy="1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1"/>
          </p:cNvCxnSpPr>
          <p:nvPr/>
        </p:nvCxnSpPr>
        <p:spPr>
          <a:xfrm>
            <a:off x="6946702" y="4024155"/>
            <a:ext cx="1829463" cy="10707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>
            <a:spLocks/>
          </p:cNvSpPr>
          <p:nvPr/>
        </p:nvSpPr>
        <p:spPr bwMode="auto">
          <a:xfrm>
            <a:off x="9446968" y="4816923"/>
            <a:ext cx="670803" cy="548839"/>
          </a:xfrm>
          <a:prstGeom prst="rect">
            <a:avLst/>
          </a:prstGeom>
          <a:solidFill>
            <a:srgbClr val="F5FF00">
              <a:alpha val="57999"/>
            </a:srgbClr>
          </a:solidFill>
          <a:ln w="25400">
            <a:noFill/>
            <a:miter lim="800000"/>
            <a:headEnd type="none" w="med" len="med"/>
            <a:tailEnd type="none" w="med" len="med"/>
          </a:ln>
          <a:effectLst>
            <a:outerShdw blurRad="139700" dist="88899" dir="27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rminator 38"/>
          <p:cNvSpPr/>
          <p:nvPr/>
        </p:nvSpPr>
        <p:spPr>
          <a:xfrm>
            <a:off x="10845800" y="3733800"/>
            <a:ext cx="1460035" cy="677874"/>
          </a:xfrm>
          <a:prstGeom prst="flowChartTerminator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B2+C`</a:t>
            </a:r>
            <a:endParaRPr lang="en-US" sz="3000" dirty="0"/>
          </a:p>
        </p:txBody>
      </p:sp>
      <p:cxnSp>
        <p:nvCxnSpPr>
          <p:cNvPr id="40" name="Straight Arrow Connector 39"/>
          <p:cNvCxnSpPr>
            <a:stCxn id="12" idx="3"/>
            <a:endCxn id="39" idx="1"/>
          </p:cNvCxnSpPr>
          <p:nvPr/>
        </p:nvCxnSpPr>
        <p:spPr>
          <a:xfrm>
            <a:off x="6948469" y="4044925"/>
            <a:ext cx="3897331" cy="278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3"/>
            <a:endCxn id="39" idx="1"/>
          </p:cNvCxnSpPr>
          <p:nvPr/>
        </p:nvCxnSpPr>
        <p:spPr>
          <a:xfrm flipV="1">
            <a:off x="10236200" y="4072737"/>
            <a:ext cx="609600" cy="10221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5E-7 -5.10417E-6 L 0.39267 -5.10417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will be merge to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I had never done a “complicated” merge like this before</a:t>
            </a:r>
          </a:p>
          <a:p>
            <a:r>
              <a:rPr lang="en-US" dirty="0" smtClean="0"/>
              <a:t>The histories from the two branches were inconsistent and hadn’t been synced in a while</a:t>
            </a:r>
          </a:p>
          <a:p>
            <a:r>
              <a:rPr lang="en-US" dirty="0" smtClean="0"/>
              <a:t>The whole merge process was done before I finished my morning coffee</a:t>
            </a:r>
          </a:p>
          <a:p>
            <a:r>
              <a:rPr lang="en-US" dirty="0" smtClean="0"/>
              <a:t>Tests passed (unit tests do matter)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rebase with remote branches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i="1" dirty="0" smtClean="0"/>
              <a:t>adaptations</a:t>
            </a:r>
            <a:r>
              <a:rPr lang="en-US" dirty="0" smtClean="0"/>
              <a:t> is a remote branch</a:t>
            </a:r>
          </a:p>
          <a:p>
            <a:r>
              <a:rPr lang="en-US" dirty="0" smtClean="0"/>
              <a:t>My life sucks when someone modifies master and then rebases </a:t>
            </a:r>
            <a:r>
              <a:rPr lang="en-US" i="1" dirty="0" smtClean="0"/>
              <a:t>adaptations</a:t>
            </a:r>
          </a:p>
          <a:p>
            <a:r>
              <a:rPr lang="en-US" dirty="0" smtClean="0"/>
              <a:t>Don’t do this</a:t>
            </a:r>
          </a:p>
          <a:p>
            <a:r>
              <a:rPr lang="en-US" dirty="0" smtClean="0"/>
              <a:t>Remember, rebasing rewrites history</a:t>
            </a:r>
          </a:p>
          <a:p>
            <a:r>
              <a:rPr lang="en-US" dirty="0" smtClean="0"/>
              <a:t>It’s the same reason why they say never to interact with yourself when you go back in time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tutorial?</a:t>
            </a:r>
            <a:endParaRPr lang="en-US" dirty="0"/>
          </a:p>
        </p:txBody>
      </p:sp>
      <p:sp>
        <p:nvSpPr>
          <p:cNvPr id="12" name="Vertical Text Placeholder 11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A brief introduction 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Everything should work for </a:t>
            </a:r>
            <a:r>
              <a:rPr lang="en-US" dirty="0" err="1" smtClean="0"/>
              <a:t>git</a:t>
            </a:r>
            <a:r>
              <a:rPr lang="en-US" smtClean="0"/>
              <a:t> 1.6.6</a:t>
            </a:r>
          </a:p>
          <a:p>
            <a:r>
              <a:rPr lang="en-US" dirty="0" smtClean="0"/>
              <a:t>Usage of various commonly used commands</a:t>
            </a:r>
          </a:p>
          <a:p>
            <a:r>
              <a:rPr lang="en-US" dirty="0" smtClean="0"/>
              <a:t>A “fun” case study at the end!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9400" y="609600"/>
            <a:ext cx="1010615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Don’t rebase with remote branches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433387" y="1466186"/>
            <a:ext cx="820737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gitk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133600"/>
            <a:ext cx="7608887" cy="44957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/>
          </p:cNvSpPr>
          <p:nvPr/>
        </p:nvSpPr>
        <p:spPr bwMode="auto">
          <a:xfrm>
            <a:off x="254000" y="6705600"/>
            <a:ext cx="8356599" cy="19685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Provides visual of repository history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Comes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endParaRPr lang="en-US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Can’t edit, not pretty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420686" y="1697353"/>
            <a:ext cx="1453924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solidFill>
                  <a:srgbClr val="7575D1"/>
                </a:solidFill>
                <a:ea typeface="Gill Sans" charset="0"/>
                <a:cs typeface="Gill Sans" charset="0"/>
              </a:rPr>
              <a:t>gitweb</a:t>
            </a:r>
            <a:endParaRPr lang="en-US" dirty="0">
              <a:solidFill>
                <a:srgbClr val="7575D1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55588" y="6775450"/>
            <a:ext cx="8356599" cy="1346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Nice web interface for git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>
                <a:solidFill>
                  <a:schemeClr val="tx1"/>
                </a:solidFill>
                <a:ea typeface="Gill Sans" charset="0"/>
                <a:cs typeface="Gill Sans" charset="0"/>
              </a:rPr>
              <a:t>Comes with distribution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590800"/>
            <a:ext cx="7164388" cy="398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GUIs</a:t>
            </a:r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431799" y="2133600"/>
            <a:ext cx="12573001" cy="24892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Others do exist, but they’re still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kinda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flakey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Nothing quite beats the command line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out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zsh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vcs_info</a:t>
            </a:r>
            <a:r>
              <a:rPr lang="en-US" dirty="0">
                <a:solidFill>
                  <a:schemeClr val="tx1"/>
                </a:solidFill>
                <a:ea typeface="Gill Sans" charset="0"/>
                <a:cs typeface="Gill Sans" charset="0"/>
              </a:rPr>
              <a:t>:</a:t>
            </a:r>
          </a:p>
          <a:p>
            <a:pPr lvl="1" algn="l">
              <a:buSzPct val="125000"/>
              <a:buFont typeface="Gill Sans" charset="0"/>
              <a:buChar char="•"/>
            </a:pP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http://kriener.org/articles/2009/06/04/zsh-prompt-magic</a:t>
            </a:r>
            <a:endParaRPr lang="en-US" sz="3600" u="sng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177800" y="4876800"/>
            <a:ext cx="11582400" cy="457200"/>
          </a:xfrm>
          <a:prstGeom prst="roundRect">
            <a:avLst>
              <a:gd name="adj" fmla="val 12093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[</a:t>
            </a:r>
            <a:r>
              <a:rPr lang="en-US" sz="2000" dirty="0" err="1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adaptations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FGDMS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(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rebase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)//: </a:t>
            </a:r>
            <a:r>
              <a:rPr lang="en-US" sz="20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]%          (</a:t>
            </a:r>
            <a:r>
              <a:rPr lang="en-US" sz="2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mglazer$:..tana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Monaco" charset="0"/>
                <a:cs typeface="Monaco" charset="0"/>
                <a:sym typeface="Andale Mono" charset="0"/>
              </a:rPr>
              <a:t> Studio/FGDMS/)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Monaco" charset="0"/>
              <a:cs typeface="Monaco" charset="0"/>
              <a:sym typeface="Andale Mon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50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4210" y="6096000"/>
            <a:ext cx="105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Branch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8930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789" y="6096000"/>
            <a:ext cx="12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Git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44076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6739" y="6096000"/>
            <a:ext cx="1183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vi mode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8711884" y="5676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85819" y="601980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CWD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Heart 15"/>
          <p:cNvSpPr/>
          <p:nvPr/>
        </p:nvSpPr>
        <p:spPr>
          <a:xfrm>
            <a:off x="11607800" y="5181600"/>
            <a:ext cx="1066800" cy="1066800"/>
          </a:xfrm>
          <a:prstGeom prst="heart">
            <a:avLst/>
          </a:prstGeom>
          <a:solidFill>
            <a:srgbClr val="E95B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3112294" y="57523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90053" y="6096000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Activity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76200" y="76200"/>
            <a:ext cx="81153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Servers – Share your work!</a:t>
            </a:r>
            <a:endParaRPr lang="en-US" b="1" dirty="0">
              <a:solidFill>
                <a:schemeClr val="tx1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Vertical Text Placeholder 3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err="1" smtClean="0"/>
              <a:t>gitosis</a:t>
            </a:r>
            <a:endParaRPr lang="en-US" dirty="0" smtClean="0"/>
          </a:p>
          <a:p>
            <a:pPr lvl="1"/>
            <a:r>
              <a:rPr lang="en-US" sz="3000" dirty="0" smtClean="0"/>
              <a:t>Easy to setup, limited access control</a:t>
            </a:r>
          </a:p>
          <a:p>
            <a:pPr lvl="1"/>
            <a:r>
              <a:rPr lang="en-US" sz="2400" dirty="0" smtClean="0">
                <a:hlinkClick r:id="rId2"/>
              </a:rPr>
              <a:t>http://scie.nti.st/2007/11/14/hosting-git-repositories-the-easy-and-secure-way</a:t>
            </a:r>
            <a:endParaRPr lang="en-US" sz="2400" dirty="0" smtClean="0"/>
          </a:p>
          <a:p>
            <a:r>
              <a:rPr lang="en-US" sz="4000" dirty="0" err="1" smtClean="0"/>
              <a:t>gitolite</a:t>
            </a:r>
            <a:endParaRPr lang="en-US" sz="4000" dirty="0" smtClean="0"/>
          </a:p>
          <a:p>
            <a:pPr lvl="1"/>
            <a:r>
              <a:rPr lang="en-US" sz="2400" dirty="0" smtClean="0"/>
              <a:t>Rewrite of </a:t>
            </a:r>
            <a:r>
              <a:rPr lang="en-US" sz="2400" dirty="0" err="1" smtClean="0"/>
              <a:t>gitosis</a:t>
            </a:r>
            <a:endParaRPr lang="en-US" sz="2400" dirty="0" smtClean="0"/>
          </a:p>
          <a:p>
            <a:pPr lvl="1"/>
            <a:r>
              <a:rPr lang="en-US" sz="2400" dirty="0" smtClean="0"/>
              <a:t>Access control down to the branch level</a:t>
            </a:r>
          </a:p>
          <a:p>
            <a:pPr lvl="1"/>
            <a:r>
              <a:rPr lang="en-US" sz="2400" dirty="0" smtClean="0"/>
              <a:t>http://</a:t>
            </a:r>
            <a:r>
              <a:rPr lang="en-US" sz="2400" dirty="0" err="1" smtClean="0"/>
              <a:t>github.com/sitaramc/gitolite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457200"/>
            <a:ext cx="101600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But I’m forced to use subversion</a:t>
            </a:r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431799" y="1981200"/>
            <a:ext cx="12573001" cy="3759201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Arial"/>
              <a:buChar char="•"/>
            </a:pPr>
            <a:r>
              <a:rPr lang="en-US" sz="3600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Check 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out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svk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</a:t>
            </a:r>
            <a:r>
              <a:rPr lang="en-US" sz="3600" u="sng" dirty="0">
                <a:solidFill>
                  <a:schemeClr val="tx1"/>
                </a:solidFill>
                <a:ea typeface="Gill Sans" charset="0"/>
                <a:cs typeface="Gill Sans" charset="0"/>
                <a:hlinkClick r:id="rId2"/>
              </a:rPr>
              <a:t>http://svk.bestpractical.com/view/HomePage</a:t>
            </a:r>
            <a:endParaRPr lang="en-US" sz="3600" dirty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Distributed version control built on subversion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Really just a bunch of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perl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scripts</a:t>
            </a:r>
            <a:endParaRPr lang="en-US" sz="3600" dirty="0" smtClean="0">
              <a:solidFill>
                <a:schemeClr val="tx1"/>
              </a:solidFill>
              <a:ea typeface="Gill Sans" charset="0"/>
              <a:cs typeface="Gill Sans" charset="0"/>
            </a:endParaRPr>
          </a:p>
          <a:p>
            <a:pPr algn="l">
              <a:buSzPct val="125000"/>
              <a:buFont typeface="Arial"/>
              <a:buChar char="•"/>
            </a:pPr>
            <a:r>
              <a:rPr lang="en-US" sz="3600" i="1" dirty="0" err="1" smtClean="0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i="1" dirty="0" smtClean="0">
                <a:solidFill>
                  <a:schemeClr val="tx1"/>
                </a:solidFill>
                <a:ea typeface="Gill Sans" charset="0"/>
                <a:cs typeface="Gill Sans" charset="0"/>
              </a:rPr>
              <a:t> </a:t>
            </a:r>
            <a:r>
              <a:rPr lang="en-US" sz="3600" i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svn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provides upstream and downstream interaction with a subversion repository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I’ve never used it</a:t>
            </a:r>
          </a:p>
          <a:p>
            <a:pPr algn="l">
              <a:buSzPct val="125000"/>
              <a:buFont typeface="Arial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I don’t plan on using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4572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Other neat </a:t>
            </a:r>
            <a:r>
              <a:rPr lang="en-US" b="1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 features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431799" y="1981200"/>
            <a:ext cx="12573001" cy="2705099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Look in the 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directory, it has a lot of handy files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git/config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: Holds configuration data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/description: Read by 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gitweb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 to provide repository description</a:t>
            </a:r>
          </a:p>
          <a:p>
            <a:pPr algn="l">
              <a:buSzPct val="125000"/>
              <a:buFont typeface="Gill Sans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.</a:t>
            </a:r>
            <a:r>
              <a:rPr lang="en-US" sz="3600" dirty="0" err="1">
                <a:solidFill>
                  <a:schemeClr val="tx1"/>
                </a:solidFill>
                <a:ea typeface="Gill Sans" charset="0"/>
                <a:cs typeface="Gill Sans" charset="0"/>
              </a:rPr>
              <a:t>git</a:t>
            </a:r>
            <a:r>
              <a:rPr lang="en-US" sz="3600" dirty="0">
                <a:solidFill>
                  <a:schemeClr val="tx1"/>
                </a:solidFill>
                <a:ea typeface="Gill Sans" charset="0"/>
                <a:cs typeface="Gill Sans" charset="0"/>
              </a:rPr>
              <a:t>/hooks: Same concept as subversion hooks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381000"/>
            <a:ext cx="89281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What next?</a:t>
            </a:r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4597400" y="1981200"/>
            <a:ext cx="4006706" cy="65659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rgbClr val="4597A0"/>
                </a:solidFill>
                <a:ea typeface="Gill Sans" charset="0"/>
                <a:cs typeface="Gill Sans" charset="0"/>
                <a:hlinkClick r:id="rId2"/>
              </a:rPr>
              <a:t>http://git-scm.com</a:t>
            </a:r>
            <a:endParaRPr lang="en-US" u="sng" dirty="0">
              <a:solidFill>
                <a:srgbClr val="4597A0"/>
              </a:solidFill>
              <a:ea typeface="Gill Sans" charset="0"/>
              <a:cs typeface="Gill San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7400" y="1981200"/>
            <a:ext cx="263191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597400" y="3962400"/>
            <a:ext cx="3552543" cy="66172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 dirty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http:/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/</a:t>
            </a:r>
            <a:r>
              <a:rPr lang="en-US" u="sng" dirty="0" err="1" smtClean="0">
                <a:solidFill>
                  <a:schemeClr val="accent5">
                    <a:lumMod val="50000"/>
                  </a:schemeClr>
                </a:solidFill>
                <a:ea typeface="Gill Sans" charset="0"/>
                <a:cs typeface="Gill Sans" charset="0"/>
              </a:rPr>
              <a:t>progit.org</a:t>
            </a:r>
            <a:endParaRPr lang="en-US" u="sng" dirty="0">
              <a:solidFill>
                <a:schemeClr val="accent5">
                  <a:lumMod val="50000"/>
                </a:schemeClr>
              </a:solidFill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3962400"/>
            <a:ext cx="156944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6B6BCF"/>
                </a:solidFill>
              </a:rPr>
              <a:t>Learn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4953000"/>
            <a:ext cx="3048000" cy="304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tutorial is not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In depth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Think 5km wide, 5m deep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Talk to me afterwards if you’re interested in a more in depth talk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dirty="0" smtClean="0">
                <a:ea typeface="Gill Sans" charset="0"/>
                <a:cs typeface="Gill Sans" charset="0"/>
              </a:rPr>
              <a:t>References at the end of the slides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514404"/>
          </a:xfrm>
        </p:spPr>
        <p:txBody>
          <a:bodyPr/>
          <a:lstStyle/>
          <a:p>
            <a:r>
              <a:rPr lang="en-US" dirty="0" smtClean="0"/>
              <a:t>Version Control Types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168400" y="2209801"/>
            <a:ext cx="5331968" cy="1185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</a:t>
            </a:r>
          </a:p>
          <a:p>
            <a:r>
              <a:rPr lang="en-US" dirty="0" smtClean="0"/>
              <a:t>(subversion, CVS)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Decentralized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mercurial)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3810000"/>
            <a:ext cx="5054601" cy="217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505200"/>
            <a:ext cx="4673600" cy="2717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Decentralized</a:t>
            </a:r>
            <a:endParaRPr lang="en-US" dirty="0"/>
          </a:p>
        </p:txBody>
      </p:sp>
      <p:sp>
        <p:nvSpPr>
          <p:cNvPr id="9" name="Vertical Text Placeholder 8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Anybody can pull or push changes to anybody else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 don’t need to be connected to a network to save my changes</a:t>
            </a:r>
          </a:p>
          <a:p>
            <a:pPr>
              <a:buSzPct val="125000"/>
              <a:buFont typeface="Gill Sans" charset="0"/>
              <a:buChar char="•"/>
            </a:pPr>
            <a:r>
              <a:rPr lang="en-US" sz="3600" dirty="0" smtClean="0">
                <a:ea typeface="Gill Sans" charset="0"/>
                <a:cs typeface="Gill Sans" charset="0"/>
              </a:rPr>
              <a:t>If the central server goes down, nothing is lost, all of the individual nodes can still construct the most recent copy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76202" y="76200"/>
            <a:ext cx="8102598" cy="1295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ea typeface="Gill Sans" charset="0"/>
                <a:cs typeface="Gill Sans" charset="0"/>
              </a:rPr>
              <a:t>Creating a new repository</a:t>
            </a:r>
          </a:p>
        </p:txBody>
      </p:sp>
      <p:sp>
        <p:nvSpPr>
          <p:cNvPr id="20482" name="AutoShape 2"/>
          <p:cNvSpPr>
            <a:spLocks/>
          </p:cNvSpPr>
          <p:nvPr/>
        </p:nvSpPr>
        <p:spPr bwMode="auto">
          <a:xfrm>
            <a:off x="4826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mkdir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cd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GitPresentation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init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-a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76202" y="76200"/>
            <a:ext cx="7200900" cy="7239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l"/>
            <a:r>
              <a:rPr lang="en-US" b="1">
                <a:solidFill>
                  <a:schemeClr val="tx1"/>
                </a:solidFill>
                <a:ea typeface="Gill Sans" charset="0"/>
                <a:cs typeface="Gill Sans" charset="0"/>
              </a:rPr>
              <a:t>Adding files</a:t>
            </a:r>
          </a:p>
        </p:txBody>
      </p:sp>
      <p:sp>
        <p:nvSpPr>
          <p:cNvPr id="21506" name="AutoShape 2"/>
          <p:cNvSpPr>
            <a:spLocks/>
          </p:cNvSpPr>
          <p:nvPr/>
        </p:nvSpPr>
        <p:spPr bwMode="auto">
          <a:xfrm>
            <a:off x="635000" y="1905000"/>
            <a:ext cx="7226300" cy="3581400"/>
          </a:xfrm>
          <a:prstGeom prst="roundRect">
            <a:avLst>
              <a:gd name="adj" fmla="val 5315"/>
            </a:avLst>
          </a:pr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39700" dist="88899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% edit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add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presentation.markdown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%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git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commit -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ndale Mono" charset="0"/>
                <a:ea typeface="Andale Mono" charset="0"/>
                <a:cs typeface="Andale Mono" charset="0"/>
                <a:sym typeface="Andale Mono" charset="0"/>
              </a:rPr>
              <a:t> “Added presentation”</a:t>
            </a: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ndale Mono" charset="0"/>
              <a:ea typeface="Andale Mono" charset="0"/>
              <a:cs typeface="Andale Mono" charset="0"/>
              <a:sym typeface="Andale Mono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, Bullets &amp; Photo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007_JPL_PP template4">
  <a:themeElements>
    <a:clrScheme name="2007_JPL_PP template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_JPL_PP template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007_JPL_PP template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_JPL_PP template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_JPL_PP template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Pages>0</Pages>
  <Words>2138</Words>
  <Characters>0</Characters>
  <Application>Microsoft Macintosh PowerPoint</Application>
  <PresentationFormat>Custom</PresentationFormat>
  <Lines>0</Lines>
  <Paragraphs>389</Paragraphs>
  <Slides>48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Title - Center</vt:lpstr>
      <vt:lpstr>Title &amp; Subtitle</vt:lpstr>
      <vt:lpstr>Bullets</vt:lpstr>
      <vt:lpstr>Photo - Horizontal Reflection</vt:lpstr>
      <vt:lpstr>Photo - Vertical</vt:lpstr>
      <vt:lpstr>Photo - Vertical Reflection</vt:lpstr>
      <vt:lpstr>Title - Top</vt:lpstr>
      <vt:lpstr>Title &amp; Bullets</vt:lpstr>
      <vt:lpstr>Title &amp; Bullets - Left</vt:lpstr>
      <vt:lpstr>Title &amp; Bullets - 2 Column</vt:lpstr>
      <vt:lpstr>Title &amp; Bullets - Right</vt:lpstr>
      <vt:lpstr>Title, Bullets &amp; Photo</vt:lpstr>
      <vt:lpstr>1_Equity</vt:lpstr>
      <vt:lpstr>2007_JPL_PP template4</vt:lpstr>
      <vt:lpstr>Image</vt:lpstr>
      <vt:lpstr>git</vt:lpstr>
      <vt:lpstr>Slide 2</vt:lpstr>
      <vt:lpstr>Slide 3</vt:lpstr>
      <vt:lpstr>What is this tutorial?</vt:lpstr>
      <vt:lpstr>What this tutorial is not</vt:lpstr>
      <vt:lpstr>Version Control Types</vt:lpstr>
      <vt:lpstr>Advantages of Decentralized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Git Workflows</vt:lpstr>
      <vt:lpstr>Git Workflows</vt:lpstr>
      <vt:lpstr>Slide 26</vt:lpstr>
      <vt:lpstr>Slide 27</vt:lpstr>
      <vt:lpstr>Real live case study</vt:lpstr>
      <vt:lpstr>The eFGDMS Story</vt:lpstr>
      <vt:lpstr>MSL says:</vt:lpstr>
      <vt:lpstr>Slide 31</vt:lpstr>
      <vt:lpstr>Our solution</vt:lpstr>
      <vt:lpstr>Our problem</vt:lpstr>
      <vt:lpstr>Enter MongoDB</vt:lpstr>
      <vt:lpstr>git checkout –b mongo_adaptations</vt:lpstr>
      <vt:lpstr>Incorporating upstream changes</vt:lpstr>
      <vt:lpstr>Now merge back to adaptations</vt:lpstr>
      <vt:lpstr>Next will be merge to master</vt:lpstr>
      <vt:lpstr>Don’t rebase with remote branches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/>
  <dc:creator/>
  <cp:keywords/>
  <dc:description/>
  <cp:lastModifiedBy>Mike Glazer</cp:lastModifiedBy>
  <cp:revision>40</cp:revision>
  <dcterms:created xsi:type="dcterms:W3CDTF">2010-02-18T17:07:07Z</dcterms:created>
  <dcterms:modified xsi:type="dcterms:W3CDTF">2010-02-18T17:14:38Z</dcterms:modified>
</cp:coreProperties>
</file>