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72" r:id="rId2"/>
    <p:sldId id="273" r:id="rId3"/>
    <p:sldId id="281" r:id="rId4"/>
    <p:sldId id="280" r:id="rId5"/>
    <p:sldId id="274" r:id="rId6"/>
    <p:sldId id="282" r:id="rId7"/>
    <p:sldId id="283" r:id="rId8"/>
    <p:sldId id="284" r:id="rId9"/>
    <p:sldId id="324" r:id="rId10"/>
    <p:sldId id="325" r:id="rId11"/>
    <p:sldId id="328" r:id="rId12"/>
    <p:sldId id="327" r:id="rId13"/>
    <p:sldId id="275" r:id="rId14"/>
    <p:sldId id="286" r:id="rId15"/>
    <p:sldId id="290" r:id="rId16"/>
    <p:sldId id="287" r:id="rId17"/>
    <p:sldId id="285" r:id="rId18"/>
    <p:sldId id="291" r:id="rId19"/>
    <p:sldId id="289" r:id="rId20"/>
    <p:sldId id="293" r:id="rId21"/>
    <p:sldId id="292" r:id="rId22"/>
    <p:sldId id="294" r:id="rId23"/>
    <p:sldId id="296" r:id="rId24"/>
    <p:sldId id="299" r:id="rId25"/>
    <p:sldId id="298" r:id="rId26"/>
    <p:sldId id="300" r:id="rId27"/>
    <p:sldId id="301" r:id="rId28"/>
    <p:sldId id="302" r:id="rId29"/>
    <p:sldId id="303" r:id="rId30"/>
    <p:sldId id="305" r:id="rId31"/>
    <p:sldId id="306" r:id="rId32"/>
    <p:sldId id="311" r:id="rId33"/>
    <p:sldId id="314" r:id="rId34"/>
    <p:sldId id="309" r:id="rId35"/>
    <p:sldId id="308" r:id="rId36"/>
    <p:sldId id="315" r:id="rId37"/>
    <p:sldId id="312" r:id="rId38"/>
    <p:sldId id="313" r:id="rId39"/>
    <p:sldId id="316" r:id="rId40"/>
    <p:sldId id="318" r:id="rId41"/>
    <p:sldId id="319" r:id="rId42"/>
    <p:sldId id="320" r:id="rId43"/>
    <p:sldId id="321" r:id="rId44"/>
    <p:sldId id="322" r:id="rId45"/>
    <p:sldId id="32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7461" autoAdjust="0"/>
  </p:normalViewPr>
  <p:slideViewPr>
    <p:cSldViewPr snapToGrid="0">
      <p:cViewPr varScale="1">
        <p:scale>
          <a:sx n="86" d="100"/>
          <a:sy n="86" d="100"/>
        </p:scale>
        <p:origin x="42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8/14/2019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8/14/2019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623448" cy="1828800"/>
          </a:xfrm>
        </p:spPr>
        <p:txBody>
          <a:bodyPr>
            <a:normAutofit/>
          </a:bodyPr>
          <a:lstStyle/>
          <a:p>
            <a:pPr algn="ctr" rtl="1"/>
            <a:r>
              <a:rPr lang="en-US" sz="3600" dirty="0"/>
              <a:t>Global </a:t>
            </a:r>
            <a:r>
              <a:rPr lang="en-US" sz="3600" dirty="0" smtClean="0"/>
              <a:t>Arguments </a:t>
            </a:r>
            <a:r>
              <a:rPr lang="en-US" sz="3600" dirty="0"/>
              <a:t>in </a:t>
            </a:r>
            <a:r>
              <a:rPr lang="en-US" sz="3600" dirty="0" smtClean="0"/>
              <a:t>Non-Convex </a:t>
            </a:r>
            <a:r>
              <a:rPr lang="en-US" sz="3600" dirty="0"/>
              <a:t>O</a:t>
            </a:r>
            <a:r>
              <a:rPr lang="en-US" sz="3600" dirty="0" smtClean="0"/>
              <a:t>ptimization:</a:t>
            </a:r>
            <a:br>
              <a:rPr lang="en-US" sz="3600" dirty="0" smtClean="0"/>
            </a:br>
            <a:r>
              <a:rPr lang="en-US" sz="3600" dirty="0" smtClean="0"/>
              <a:t>Finding Stationary Points </a:t>
            </a:r>
            <a:r>
              <a:rPr lang="en-US" sz="3600" dirty="0"/>
              <a:t>in </a:t>
            </a:r>
            <a:r>
              <a:rPr lang="en-US" sz="3600" dirty="0" smtClean="0"/>
              <a:t>Low Dimensions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Dan Mikulincer</a:t>
            </a:r>
          </a:p>
          <a:p>
            <a:pPr algn="ctr"/>
            <a:r>
              <a:rPr lang="en-US" dirty="0" smtClean="0"/>
              <a:t>Joint work </a:t>
            </a:r>
            <a:r>
              <a:rPr lang="en-US" dirty="0"/>
              <a:t>with </a:t>
            </a:r>
            <a:r>
              <a:rPr lang="en-US" dirty="0" err="1"/>
              <a:t>Sébastien</a:t>
            </a:r>
            <a:r>
              <a:rPr lang="en-US" dirty="0"/>
              <a:t> Bubeck</a:t>
            </a:r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idea is to reduce the problem to a discrete setting.</a:t>
                </a:r>
              </a:p>
              <a:p>
                <a:r>
                  <a:rPr lang="en-US" dirty="0" smtClean="0"/>
                  <a:t>Specifically,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-stationary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is reduced to finding a local minima on the discrete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grid.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230" y="3973211"/>
            <a:ext cx="2941047" cy="2100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790" y="3818965"/>
            <a:ext cx="2593033" cy="24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2 – Random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Sun and Yao (06’) gave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lower bound for finding local minima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which applies to random algorithms.</a:t>
                </a:r>
              </a:p>
              <a:p>
                <a:r>
                  <a:rPr lang="en-US" dirty="0" smtClean="0"/>
                  <a:t>This translates to a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bound,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-stationary points.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230" y="3973211"/>
            <a:ext cx="2941047" cy="2100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790" y="3818965"/>
            <a:ext cx="2593033" cy="24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Up in the Dimension Scale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Zhang (04’) gives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lower bound for local minima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Vavasis</a:t>
                </a:r>
                <a:r>
                  <a:rPr lang="en-US" dirty="0" smtClean="0"/>
                  <a:t>’ construction implies a lower bound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for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-stationary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6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 possible improvement to gradient descent would be to choose the initial point in a smarter way.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/>
                  <a:t>, the analysis shows that gradient descent will find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-stationary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queries.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Global Argument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Vavasis proposed the following way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 smtClean="0"/>
                  <a:t>ake a grid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 with points spaced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apart.  </a:t>
                </a:r>
              </a:p>
              <a:p>
                <a:r>
                  <a:rPr lang="en-US" dirty="0" smtClean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argmin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753350" y="4076700"/>
            <a:ext cx="1894417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32643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32642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02518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02517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72393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272392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42268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42267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32643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32642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002518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2517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72393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72392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42268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42267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32643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32642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002518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02517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72393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72392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542268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542267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732643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32642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02518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02517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72393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72392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42268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542267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812143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12142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082018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82017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351893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351892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21768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621767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812143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812142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082018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082017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351893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351892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621768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621767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812143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12142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82018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082017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351893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351892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621768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621767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812143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812142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082018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082017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351893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351892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621768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621767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732642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002517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72392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542267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732643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732642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002518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002517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72393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272392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542268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542267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812142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082017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51892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621767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812143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812142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082018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082017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351893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51892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621768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21767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Brace 97"/>
          <p:cNvSpPr/>
          <p:nvPr/>
        </p:nvSpPr>
        <p:spPr>
          <a:xfrm rot="5400000">
            <a:off x="8146039" y="4196396"/>
            <a:ext cx="45719" cy="257928"/>
          </a:xfrm>
          <a:prstGeom prst="rightBrace">
            <a:avLst>
              <a:gd name="adj1" fmla="val 88781"/>
              <a:gd name="adj2" fmla="val 519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2" descr="××¦× ××ª ×ª××× ×ª ×××§××¨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23" y="4361156"/>
            <a:ext cx="130383" cy="13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Oval 101"/>
          <p:cNvSpPr/>
          <p:nvPr/>
        </p:nvSpPr>
        <p:spPr>
          <a:xfrm>
            <a:off x="8125503" y="5375664"/>
            <a:ext cx="45719" cy="477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929" y="5324153"/>
            <a:ext cx="123825" cy="103188"/>
          </a:xfrm>
          <a:prstGeom prst="rect">
            <a:avLst/>
          </a:prstGeom>
        </p:spPr>
      </p:pic>
      <p:sp>
        <p:nvSpPr>
          <p:cNvPr id="104" name="Oval 103"/>
          <p:cNvSpPr/>
          <p:nvPr/>
        </p:nvSpPr>
        <p:spPr>
          <a:xfrm>
            <a:off x="7962900" y="5213350"/>
            <a:ext cx="132223" cy="1397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8" grpId="0" animBg="1"/>
      <p:bldP spid="102" grpId="0" animBg="1"/>
      <p:bldP spid="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Global Argument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idea is that we are able to observe a value which is close to the value of the optimum by querying a small box around it.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3350" y="4076700"/>
            <a:ext cx="1894417" cy="200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732643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32642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02518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02517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72393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272392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42268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42267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32643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32642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002518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2517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72393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72392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542268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542267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32643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32642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002518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02517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72393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72392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542268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542267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732643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32642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02518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002517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72393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272392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42268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542267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812143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12142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082018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82017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351893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351892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21768" y="405914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621767" y="425924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812143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812142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082018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082017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9351893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351892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621768" y="445670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621767" y="465681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812143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812142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082018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082017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351893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351892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621768" y="485427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621767" y="505438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812143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812142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082018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082017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351893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351892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621768" y="5251839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621767" y="5451947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732642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002517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272392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542267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732643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732642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002518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002517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72393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272392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542268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542267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8812142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082017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51892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621767" y="5649405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812143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812142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082018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082017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9351893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351892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621768" y="5846863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621767" y="6046971"/>
            <a:ext cx="45719" cy="477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Brace 97"/>
          <p:cNvSpPr/>
          <p:nvPr/>
        </p:nvSpPr>
        <p:spPr>
          <a:xfrm rot="5400000">
            <a:off x="8146039" y="4196396"/>
            <a:ext cx="45719" cy="257928"/>
          </a:xfrm>
          <a:prstGeom prst="rightBrace">
            <a:avLst>
              <a:gd name="adj1" fmla="val 88781"/>
              <a:gd name="adj2" fmla="val 519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2" descr="××¦× ××ª ×ª××× ×ª ×××§××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23" y="4361156"/>
            <a:ext cx="130383" cy="13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Oval 101"/>
          <p:cNvSpPr/>
          <p:nvPr/>
        </p:nvSpPr>
        <p:spPr>
          <a:xfrm>
            <a:off x="8125503" y="5375664"/>
            <a:ext cx="45719" cy="4770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929" y="5324153"/>
            <a:ext cx="123825" cy="103188"/>
          </a:xfrm>
          <a:prstGeom prst="rect">
            <a:avLst/>
          </a:prstGeom>
        </p:spPr>
      </p:pic>
      <p:sp>
        <p:nvSpPr>
          <p:cNvPr id="104" name="Oval 103"/>
          <p:cNvSpPr/>
          <p:nvPr/>
        </p:nvSpPr>
        <p:spPr>
          <a:xfrm>
            <a:off x="7962900" y="5213350"/>
            <a:ext cx="132223" cy="1397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Global Argument -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grid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points. So, the total number of queries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Optimizing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 particular, in dimension 2,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Improvement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we present a better, optimal, algorithm.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Our algorithm consists of two main ideas:</a:t>
                </a:r>
              </a:p>
              <a:p>
                <a:pPr lvl="1"/>
                <a:r>
                  <a:rPr lang="en-US" dirty="0" smtClean="0"/>
                  <a:t>A local improvement to gradient descent.</a:t>
                </a:r>
              </a:p>
              <a:p>
                <a:pPr lvl="1"/>
                <a:r>
                  <a:rPr lang="en-US" dirty="0" smtClean="0"/>
                  <a:t>A global argument.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0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main observation is that the function is relatively flat, in directions which are perpendicular to the gradient.</a:t>
                </a:r>
              </a:p>
              <a:p>
                <a:endParaRPr lang="en-US" dirty="0"/>
              </a:p>
              <a:p>
                <a:r>
                  <a:rPr lang="en-US" dirty="0" smtClean="0"/>
                  <a:t>Formally, </a:t>
                </a:r>
              </a:p>
              <a:p>
                <a:pPr marL="393192" lvl="1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is such that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Then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0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So, given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are able to detect another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such that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provided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0" dirty="0" smtClean="0"/>
                  <a:t> and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 smtClean="0"/>
                  <a:t> lies in the direction orthogonal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382559" y="5402101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22309" y="579966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670761" y="5313000"/>
            <a:ext cx="294410" cy="350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652435" y="5599559"/>
            <a:ext cx="85724" cy="862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differentiable (non convex)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First-order oracle model:</a:t>
                </a:r>
                <a:endParaRPr lang="en-US" dirty="0"/>
              </a:p>
              <a:p>
                <a:pPr lvl="1"/>
                <a:r>
                  <a:rPr lang="en-US" dirty="0" smtClean="0"/>
                  <a:t>Algorithm may query a point for the function and gradient values.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goal is to find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-stationary point, with a minimal number of queries.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 smtClean="0"/>
                  <a:t>be a line segment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.</a:t>
                </a:r>
              </a:p>
              <a:p>
                <a:r>
                  <a:rPr lang="en-US" dirty="0" smtClean="0"/>
                  <a:t>Suppose that we know that the gradient flow originating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 smtClean="0"/>
                  <a:t> crosses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We can detect the value at the exit point by querying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b="0" dirty="0" smtClean="0"/>
                  <a:t>-net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47660" y="629271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24325" y="4567238"/>
            <a:ext cx="1811338" cy="18065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521279" y="4978400"/>
            <a:ext cx="1329187" cy="1328152"/>
          </a:xfrm>
          <a:custGeom>
            <a:avLst/>
            <a:gdLst>
              <a:gd name="connsiteX0" fmla="*/ 46845 w 1113498"/>
              <a:gd name="connsiteY0" fmla="*/ 825614 h 825614"/>
              <a:gd name="connsiteX1" fmla="*/ 254278 w 1113498"/>
              <a:gd name="connsiteY1" fmla="*/ 520814 h 825614"/>
              <a:gd name="connsiteX2" fmla="*/ 278 w 1113498"/>
              <a:gd name="connsiteY2" fmla="*/ 296447 h 825614"/>
              <a:gd name="connsiteX3" fmla="*/ 211945 w 1113498"/>
              <a:gd name="connsiteY3" fmla="*/ 169447 h 825614"/>
              <a:gd name="connsiteX4" fmla="*/ 542145 w 1113498"/>
              <a:gd name="connsiteY4" fmla="*/ 304914 h 825614"/>
              <a:gd name="connsiteX5" fmla="*/ 1096712 w 1113498"/>
              <a:gd name="connsiteY5" fmla="*/ 444614 h 825614"/>
              <a:gd name="connsiteX6" fmla="*/ 965478 w 1113498"/>
              <a:gd name="connsiteY6" fmla="*/ 50914 h 825614"/>
              <a:gd name="connsiteX7" fmla="*/ 923145 w 1113498"/>
              <a:gd name="connsiteY7" fmla="*/ 17047 h 82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498" h="825614">
                <a:moveTo>
                  <a:pt x="46845" y="825614"/>
                </a:moveTo>
                <a:cubicBezTo>
                  <a:pt x="154442" y="717311"/>
                  <a:pt x="262039" y="609008"/>
                  <a:pt x="254278" y="520814"/>
                </a:cubicBezTo>
                <a:cubicBezTo>
                  <a:pt x="246517" y="432620"/>
                  <a:pt x="7334" y="355008"/>
                  <a:pt x="278" y="296447"/>
                </a:cubicBezTo>
                <a:cubicBezTo>
                  <a:pt x="-6778" y="237886"/>
                  <a:pt x="121634" y="168036"/>
                  <a:pt x="211945" y="169447"/>
                </a:cubicBezTo>
                <a:cubicBezTo>
                  <a:pt x="302256" y="170858"/>
                  <a:pt x="394684" y="259053"/>
                  <a:pt x="542145" y="304914"/>
                </a:cubicBezTo>
                <a:cubicBezTo>
                  <a:pt x="689606" y="350775"/>
                  <a:pt x="1026157" y="486947"/>
                  <a:pt x="1096712" y="444614"/>
                </a:cubicBezTo>
                <a:cubicBezTo>
                  <a:pt x="1167267" y="402281"/>
                  <a:pt x="994406" y="122175"/>
                  <a:pt x="965478" y="50914"/>
                </a:cubicBezTo>
                <a:cubicBezTo>
                  <a:pt x="936550" y="-20347"/>
                  <a:pt x="929847" y="-1650"/>
                  <a:pt x="923145" y="17047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8026" y="4683980"/>
            <a:ext cx="317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/>
          <p:cNvSpPr/>
          <p:nvPr/>
        </p:nvSpPr>
        <p:spPr>
          <a:xfrm rot="19776703">
            <a:off x="5628684" y="4994668"/>
            <a:ext cx="45719" cy="45719"/>
          </a:xfrm>
          <a:prstGeom prst="trapezoid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97874" y="5235045"/>
            <a:ext cx="45719" cy="45719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45567" y="5189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97967" y="53417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50367" y="5494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02767" y="56465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55167" y="57989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91057" y="59332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53586" y="499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13739" y="46574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66139" y="4809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55245" y="62942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63264" y="61029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8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 smtClean="0"/>
                  <a:t> is ‘far’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, and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b="0" dirty="0" smtClean="0"/>
                  <a:t>-stationary point on the gradient flow leading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we will see a decrease in function value on the net.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547660" y="629271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24325" y="4567238"/>
            <a:ext cx="1811338" cy="18065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521279" y="4978400"/>
            <a:ext cx="1329187" cy="1328152"/>
          </a:xfrm>
          <a:custGeom>
            <a:avLst/>
            <a:gdLst>
              <a:gd name="connsiteX0" fmla="*/ 46845 w 1113498"/>
              <a:gd name="connsiteY0" fmla="*/ 825614 h 825614"/>
              <a:gd name="connsiteX1" fmla="*/ 254278 w 1113498"/>
              <a:gd name="connsiteY1" fmla="*/ 520814 h 825614"/>
              <a:gd name="connsiteX2" fmla="*/ 278 w 1113498"/>
              <a:gd name="connsiteY2" fmla="*/ 296447 h 825614"/>
              <a:gd name="connsiteX3" fmla="*/ 211945 w 1113498"/>
              <a:gd name="connsiteY3" fmla="*/ 169447 h 825614"/>
              <a:gd name="connsiteX4" fmla="*/ 542145 w 1113498"/>
              <a:gd name="connsiteY4" fmla="*/ 304914 h 825614"/>
              <a:gd name="connsiteX5" fmla="*/ 1096712 w 1113498"/>
              <a:gd name="connsiteY5" fmla="*/ 444614 h 825614"/>
              <a:gd name="connsiteX6" fmla="*/ 965478 w 1113498"/>
              <a:gd name="connsiteY6" fmla="*/ 50914 h 825614"/>
              <a:gd name="connsiteX7" fmla="*/ 923145 w 1113498"/>
              <a:gd name="connsiteY7" fmla="*/ 17047 h 82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3498" h="825614">
                <a:moveTo>
                  <a:pt x="46845" y="825614"/>
                </a:moveTo>
                <a:cubicBezTo>
                  <a:pt x="154442" y="717311"/>
                  <a:pt x="262039" y="609008"/>
                  <a:pt x="254278" y="520814"/>
                </a:cubicBezTo>
                <a:cubicBezTo>
                  <a:pt x="246517" y="432620"/>
                  <a:pt x="7334" y="355008"/>
                  <a:pt x="278" y="296447"/>
                </a:cubicBezTo>
                <a:cubicBezTo>
                  <a:pt x="-6778" y="237886"/>
                  <a:pt x="121634" y="168036"/>
                  <a:pt x="211945" y="169447"/>
                </a:cubicBezTo>
                <a:cubicBezTo>
                  <a:pt x="302256" y="170858"/>
                  <a:pt x="394684" y="259053"/>
                  <a:pt x="542145" y="304914"/>
                </a:cubicBezTo>
                <a:cubicBezTo>
                  <a:pt x="689606" y="350775"/>
                  <a:pt x="1026157" y="486947"/>
                  <a:pt x="1096712" y="444614"/>
                </a:cubicBezTo>
                <a:cubicBezTo>
                  <a:pt x="1167267" y="402281"/>
                  <a:pt x="994406" y="122175"/>
                  <a:pt x="965478" y="50914"/>
                </a:cubicBezTo>
                <a:cubicBezTo>
                  <a:pt x="936550" y="-20347"/>
                  <a:pt x="929847" y="-1650"/>
                  <a:pt x="923145" y="17047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78026" y="4683980"/>
            <a:ext cx="31750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/>
          <p:cNvSpPr/>
          <p:nvPr/>
        </p:nvSpPr>
        <p:spPr>
          <a:xfrm rot="19776703">
            <a:off x="5628684" y="4994668"/>
            <a:ext cx="45719" cy="45719"/>
          </a:xfrm>
          <a:prstGeom prst="trapezoid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97874" y="5235045"/>
            <a:ext cx="45719" cy="45719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45567" y="5189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97967" y="53417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50367" y="5494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02767" y="56465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55167" y="57989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91057" y="59332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553586" y="49980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13739" y="46574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366139" y="48098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855245" y="62942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63264" y="61029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‘Net Lemma’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845247"/>
                  </p:ext>
                </p:extLst>
              </p:nvPr>
            </p:nvGraphicFramePr>
            <p:xfrm>
              <a:off x="609599" y="2053166"/>
              <a:ext cx="10498668" cy="231648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0498668">
                      <a:extLst>
                        <a:ext uri="{9D8B030D-6E8A-4147-A177-3AD203B41FA5}">
                          <a16:colId xmlns:a16="http://schemas.microsoft.com/office/drawing/2014/main" val="34447823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Lemma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1948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2000" dirty="0" smtClean="0"/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⊂ </m:t>
                              </m:r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 smtClean="0"/>
                            <a:t> be </a:t>
                          </a:r>
                          <a:r>
                            <a:rPr lang="en-US" sz="2000" dirty="0"/>
                            <a:t>a line segment, and let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⊂ 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US" sz="2000" dirty="0"/>
                            <a:t> be a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en-US" sz="2000" dirty="0"/>
                            <a:t>-net of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US" sz="2000" dirty="0" smtClean="0"/>
                            <a:t>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Fix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, </a:t>
                          </a:r>
                          <a:r>
                            <a:rPr lang="en-US" sz="2000" dirty="0" smtClean="0"/>
                            <a:t>and suppose that the gradient </a:t>
                          </a:r>
                          <a:r>
                            <a:rPr lang="en-US" sz="2000" dirty="0"/>
                            <a:t>flow originating at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US" sz="2000" dirty="0"/>
                            <a:t> crosses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r>
                            <a:rPr lang="en-US" sz="2000" dirty="0"/>
                            <a:t> and </a:t>
                          </a:r>
                          <a:r>
                            <a:rPr lang="en-US" sz="2000" dirty="0" smtClean="0"/>
                            <a:t>that there is no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sz="2000" dirty="0" smtClean="0"/>
                            <a:t>-stationary on the flow, between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US" sz="20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r>
                            <a:rPr lang="en-US" sz="2000" dirty="0" smtClean="0"/>
                            <a:t>Then,</a:t>
                          </a:r>
                        </a:p>
                        <a:p>
                          <a:pPr marL="0" indent="0">
                            <a:buNone/>
                          </a:pPr>
                          <a:endParaRPr lang="en-US" sz="2000" dirty="0"/>
                        </a:p>
                        <a:p>
                          <a:pPr marL="0" indent="0">
                            <a:buNone/>
                          </a:pPr>
                          <a:r>
                            <a:rPr lang="en-US" sz="2000" dirty="0"/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dirty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dirty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000" b="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 dirty="0" err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86153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6845247"/>
                  </p:ext>
                </p:extLst>
              </p:nvPr>
            </p:nvGraphicFramePr>
            <p:xfrm>
              <a:off x="609599" y="2053166"/>
              <a:ext cx="10498668" cy="231648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0498668">
                      <a:extLst>
                        <a:ext uri="{9D8B030D-6E8A-4147-A177-3AD203B41FA5}">
                          <a16:colId xmlns:a16="http://schemas.microsoft.com/office/drawing/2014/main" val="344478230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Lemma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1948150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" t="-22152" r="-174" b="-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86153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08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Local Improvement Procedure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Fix a scale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Put a square with perimeter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around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Query </a:t>
                </a:r>
                <a:r>
                  <a:rPr lang="en-US" dirty="0"/>
                  <a:t>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-net,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</a:t>
                </a:r>
                <a:r>
                  <a:rPr lang="en-US" dirty="0" smtClean="0"/>
                  <a:t>the box’s boundary.</a:t>
                </a:r>
              </a:p>
              <a:p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8728075" y="4847167"/>
            <a:ext cx="85724" cy="862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19445" y="4659085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19445" y="487760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19445" y="509612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19445" y="531464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19445" y="553034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19445" y="574886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19445" y="59673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24738" y="4003522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24738" y="4222043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738" y="4440564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19445" y="378157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086442" y="4659085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086442" y="487760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086442" y="509612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086442" y="531464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86442" y="553034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086442" y="574886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086442" y="59673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091735" y="4003522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091735" y="4222043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91735" y="4440564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086442" y="378157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283176" y="596496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490610" y="596496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698044" y="596496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905478" y="5964965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23704" y="5967390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31138" y="5967389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38572" y="5967389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46006" y="59673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453440" y="5967390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660874" y="5967389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868308" y="5967389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075742" y="59673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271528" y="3780765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478962" y="3780764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686396" y="3780764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893830" y="3780763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612056" y="37831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19490" y="378318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26924" y="378318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34358" y="378318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441792" y="37831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649226" y="378318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856660" y="378318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064094" y="378318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 rot="16200000" flipV="1">
            <a:off x="8669402" y="2299169"/>
            <a:ext cx="245933" cy="2649535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0800000" flipV="1">
            <a:off x="7217936" y="5096127"/>
            <a:ext cx="141186" cy="304800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661" y="3255256"/>
            <a:ext cx="226861" cy="226861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7396195" y="4850794"/>
            <a:ext cx="132223" cy="1397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034" y="5016647"/>
            <a:ext cx="348578" cy="4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Local Improvement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that the square does not contain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-stationary point.</a:t>
                </a:r>
              </a:p>
              <a:p>
                <a:r>
                  <a:rPr lang="en-US" dirty="0" smtClean="0"/>
                  <a:t>The ‘net lemma’ tells us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So,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dirty="0" smtClean="0"/>
                  <a:t> queries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we achieved an improvement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8728075" y="4847167"/>
            <a:ext cx="85724" cy="862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19445" y="4659085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19445" y="487760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19445" y="509612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19445" y="531464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419445" y="553034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19445" y="574886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19445" y="59673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24738" y="4003522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24738" y="4222043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24738" y="4440564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419445" y="378157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086442" y="4659085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086442" y="487760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086442" y="509612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086442" y="531464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086442" y="553034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086442" y="574886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086442" y="59673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091735" y="4003522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091735" y="4222043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091735" y="4440564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086442" y="378157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283176" y="596496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490610" y="596496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698044" y="596496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905478" y="5964965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623704" y="5967390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31138" y="5967389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38572" y="5967389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46006" y="59673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453440" y="5967390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660874" y="5967389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868308" y="5967389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075742" y="59673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271528" y="3780765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478962" y="3780764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686396" y="3780764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893830" y="3780763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612056" y="37831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819490" y="378318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26924" y="378318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234358" y="378318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441792" y="3783188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649226" y="378318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856660" y="3783187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064094" y="3783186"/>
            <a:ext cx="85724" cy="862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 rot="16200000" flipV="1">
            <a:off x="8669402" y="2299169"/>
            <a:ext cx="245933" cy="2649535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0800000" flipV="1">
            <a:off x="7217936" y="5096127"/>
            <a:ext cx="141186" cy="304800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661" y="3255256"/>
            <a:ext cx="226861" cy="226861"/>
          </a:xfrm>
          <a:prstGeom prst="rect">
            <a:avLst/>
          </a:prstGeom>
        </p:spPr>
      </p:pic>
      <p:sp>
        <p:nvSpPr>
          <p:cNvPr id="62" name="Oval 61"/>
          <p:cNvSpPr/>
          <p:nvPr/>
        </p:nvSpPr>
        <p:spPr>
          <a:xfrm>
            <a:off x="7396195" y="4850794"/>
            <a:ext cx="132223" cy="1397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034" y="5016647"/>
            <a:ext cx="348578" cy="4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Local Improvement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Compare to gradient descent, which would get an improvement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,using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dirty="0" smtClean="0"/>
                  <a:t> queries.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. We are doing something better gradient descent!</a:t>
                </a:r>
              </a:p>
              <a:p>
                <a:endParaRPr lang="en-US" dirty="0"/>
              </a:p>
              <a:p>
                <a:r>
                  <a:rPr lang="en-US" dirty="0" smtClean="0"/>
                  <a:t>Remark that if we know the box contains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-stationary point, we may find it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queries.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62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Global Argument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Idea: cut the space into two pieces and trap a stationary point in one.</a:t>
            </a:r>
          </a:p>
          <a:p>
            <a:endParaRPr lang="en-US" dirty="0" smtClean="0"/>
          </a:p>
          <a:p>
            <a:r>
              <a:rPr lang="en-US" dirty="0" smtClean="0"/>
              <a:t>This could be achieved by looking at a net of the meridian.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7467600" y="4919134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440210" y="48965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53399" y="48962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72010" y="48965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82543" y="48962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295732" y="48960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514343" y="48962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719454" y="48962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932643" y="48960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51254" y="48962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361787" y="48960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574976" y="48957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793587" y="48960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958401" y="48957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098807" y="48957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493137" y="4878606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8538073" y="4757891"/>
            <a:ext cx="116740" cy="160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45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0" grpId="0" animBg="1"/>
      <p:bldP spid="51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Global Argument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the gradient flow could escape the ‘holes’ in the net.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7467600" y="4919134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440210" y="48965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53399" y="48962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72010" y="48965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82543" y="48962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295732" y="48960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514343" y="48962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719454" y="48962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932643" y="48960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51254" y="48962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361787" y="48960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574976" y="48957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793587" y="48960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958401" y="48957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098807" y="48957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493137" y="4878606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8538073" y="4771704"/>
            <a:ext cx="147148" cy="146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/>
          <p:cNvSpPr/>
          <p:nvPr/>
        </p:nvSpPr>
        <p:spPr>
          <a:xfrm>
            <a:off x="8339050" y="4566692"/>
            <a:ext cx="445145" cy="887958"/>
          </a:xfrm>
          <a:custGeom>
            <a:avLst/>
            <a:gdLst>
              <a:gd name="connsiteX0" fmla="*/ 211753 w 445145"/>
              <a:gd name="connsiteY0" fmla="*/ 333392 h 887958"/>
              <a:gd name="connsiteX1" fmla="*/ 444586 w 445145"/>
              <a:gd name="connsiteY1" fmla="*/ 58225 h 887958"/>
              <a:gd name="connsiteX2" fmla="*/ 271019 w 445145"/>
              <a:gd name="connsiteY2" fmla="*/ 24358 h 887958"/>
              <a:gd name="connsiteX3" fmla="*/ 84753 w 445145"/>
              <a:gd name="connsiteY3" fmla="*/ 350325 h 887958"/>
              <a:gd name="connsiteX4" fmla="*/ 86 w 445145"/>
              <a:gd name="connsiteY4" fmla="*/ 739792 h 887958"/>
              <a:gd name="connsiteX5" fmla="*/ 72053 w 445145"/>
              <a:gd name="connsiteY5" fmla="*/ 887958 h 88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5145" h="887958">
                <a:moveTo>
                  <a:pt x="211753" y="333392"/>
                </a:moveTo>
                <a:cubicBezTo>
                  <a:pt x="323230" y="221561"/>
                  <a:pt x="434708" y="109731"/>
                  <a:pt x="444586" y="58225"/>
                </a:cubicBezTo>
                <a:cubicBezTo>
                  <a:pt x="454464" y="6719"/>
                  <a:pt x="330991" y="-24325"/>
                  <a:pt x="271019" y="24358"/>
                </a:cubicBezTo>
                <a:cubicBezTo>
                  <a:pt x="211047" y="73041"/>
                  <a:pt x="129908" y="231086"/>
                  <a:pt x="84753" y="350325"/>
                </a:cubicBezTo>
                <a:cubicBezTo>
                  <a:pt x="39598" y="469564"/>
                  <a:pt x="2203" y="650187"/>
                  <a:pt x="86" y="739792"/>
                </a:cubicBezTo>
                <a:cubicBezTo>
                  <a:pt x="-2031" y="829397"/>
                  <a:pt x="35011" y="858677"/>
                  <a:pt x="72053" y="887958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rot="8361500">
            <a:off x="8375125" y="5439164"/>
            <a:ext cx="76200" cy="97367"/>
          </a:xfrm>
          <a:prstGeom prst="trapezoid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Plates Solution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we cut the domain using two parallel lines.</a:t>
            </a:r>
          </a:p>
          <a:p>
            <a:endParaRPr lang="en-US" dirty="0" smtClean="0"/>
          </a:p>
          <a:p>
            <a:r>
              <a:rPr lang="en-US" dirty="0" smtClean="0"/>
              <a:t>We choose the side which contains the best point on the net.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467600" y="4510678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4402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53399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720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825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295732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5143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7194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932643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1512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3617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574976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7935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958401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098807" y="44873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467600" y="5207113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402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53399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720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825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295732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143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7194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932643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1512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3617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574976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7935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958401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098807" y="5183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061340" y="4474385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467600" y="3818468"/>
            <a:ext cx="185799" cy="25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7467209" y="3818469"/>
            <a:ext cx="450520" cy="61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468033" y="3813699"/>
            <a:ext cx="657424" cy="91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473928" y="3818468"/>
            <a:ext cx="867523" cy="12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571994" y="3818468"/>
            <a:ext cx="1015545" cy="137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827251" y="3817744"/>
            <a:ext cx="1002085" cy="137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9" idx="7"/>
          </p:cNvCxnSpPr>
          <p:nvPr/>
        </p:nvCxnSpPr>
        <p:spPr>
          <a:xfrm flipV="1">
            <a:off x="8121567" y="3817744"/>
            <a:ext cx="953857" cy="137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0" idx="6"/>
          </p:cNvCxnSpPr>
          <p:nvPr/>
        </p:nvCxnSpPr>
        <p:spPr>
          <a:xfrm flipV="1">
            <a:off x="8341451" y="3806791"/>
            <a:ext cx="957653" cy="140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1" idx="6"/>
          </p:cNvCxnSpPr>
          <p:nvPr/>
        </p:nvCxnSpPr>
        <p:spPr>
          <a:xfrm flipV="1">
            <a:off x="8560062" y="3806791"/>
            <a:ext cx="985130" cy="140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2" idx="6"/>
          </p:cNvCxnSpPr>
          <p:nvPr/>
        </p:nvCxnSpPr>
        <p:spPr>
          <a:xfrm flipV="1">
            <a:off x="8765173" y="3810301"/>
            <a:ext cx="982717" cy="139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054192" y="3810301"/>
            <a:ext cx="939786" cy="140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7" idx="6"/>
          </p:cNvCxnSpPr>
          <p:nvPr/>
        </p:nvCxnSpPr>
        <p:spPr>
          <a:xfrm flipV="1">
            <a:off x="9839306" y="4720859"/>
            <a:ext cx="273565" cy="48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6" idx="0"/>
          </p:cNvCxnSpPr>
          <p:nvPr/>
        </p:nvCxnSpPr>
        <p:spPr>
          <a:xfrm flipV="1">
            <a:off x="9597836" y="4285113"/>
            <a:ext cx="536135" cy="89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5" idx="2"/>
          </p:cNvCxnSpPr>
          <p:nvPr/>
        </p:nvCxnSpPr>
        <p:spPr>
          <a:xfrm flipV="1">
            <a:off x="9361787" y="4017433"/>
            <a:ext cx="762756" cy="1189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Plates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74675" y="1930718"/>
                <a:ext cx="10972800" cy="438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Suppose current domain has side-length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take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-net of the line segments.</a:t>
                </a:r>
              </a:p>
              <a:p>
                <a:r>
                  <a:rPr lang="en-US" dirty="0" smtClean="0"/>
                  <a:t>As well as a larger distance between the segments.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675" y="1930718"/>
                <a:ext cx="10972800" cy="4389120"/>
              </a:xfrm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/>
          <p:cNvSpPr/>
          <p:nvPr/>
        </p:nvSpPr>
        <p:spPr>
          <a:xfrm rot="16200000" flipV="1">
            <a:off x="8669401" y="2370734"/>
            <a:ext cx="245933" cy="2649535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660" y="3326821"/>
            <a:ext cx="226861" cy="226861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7467600" y="4510678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4402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653399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8720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80825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295732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5143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7194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932643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1512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3617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574976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7935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958401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098807" y="44873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>
            <a:off x="7467600" y="5207113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74402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653399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8720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0825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295732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5143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87194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932643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1512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3617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574976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7935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958401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098807" y="5183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Brace 101"/>
          <p:cNvSpPr/>
          <p:nvPr/>
        </p:nvSpPr>
        <p:spPr>
          <a:xfrm rot="16200000" flipV="1">
            <a:off x="8183264" y="4325233"/>
            <a:ext cx="70593" cy="243591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Brace 102"/>
          <p:cNvSpPr/>
          <p:nvPr/>
        </p:nvSpPr>
        <p:spPr>
          <a:xfrm rot="10800000" flipV="1">
            <a:off x="7368554" y="4510184"/>
            <a:ext cx="70593" cy="696434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238" y="4665134"/>
            <a:ext cx="135587" cy="368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402" y="4041652"/>
            <a:ext cx="220507" cy="3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1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further restriction the problem is intractable.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59" y="2372705"/>
            <a:ext cx="4642313" cy="436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913" y="2528739"/>
            <a:ext cx="3996678" cy="405244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774902" y="4307862"/>
            <a:ext cx="160903" cy="188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017858" y="4313039"/>
            <a:ext cx="160903" cy="188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435272" y="4307862"/>
            <a:ext cx="160903" cy="188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38447" y="4307862"/>
            <a:ext cx="160903" cy="188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11054" y="4158118"/>
            <a:ext cx="404328" cy="461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52525" y="4171258"/>
            <a:ext cx="404328" cy="461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00550" y="4174544"/>
            <a:ext cx="404328" cy="461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11832" y="4327703"/>
            <a:ext cx="224017" cy="380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Plates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‘net lemma’ tells us that as long as the distance between the segments is large enough, there has to exist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-stationary point in the side we chose.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/>
          <p:cNvSpPr/>
          <p:nvPr/>
        </p:nvSpPr>
        <p:spPr>
          <a:xfrm rot="16200000" flipV="1">
            <a:off x="8669401" y="2370734"/>
            <a:ext cx="245933" cy="2649535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660" y="3326821"/>
            <a:ext cx="226861" cy="226861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>
            <a:off x="7467600" y="4510678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4402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653399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720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0825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295732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5143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7194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932643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1512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3617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574976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7935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958401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098807" y="44873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7467600" y="5207113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4402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653399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8720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0825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95732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143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7194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932643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1512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3617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574976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7935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958401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98807" y="5183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Brace 88"/>
          <p:cNvSpPr/>
          <p:nvPr/>
        </p:nvSpPr>
        <p:spPr>
          <a:xfrm rot="16200000" flipV="1">
            <a:off x="8183264" y="4325233"/>
            <a:ext cx="70593" cy="243591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/>
          <p:cNvSpPr/>
          <p:nvPr/>
        </p:nvSpPr>
        <p:spPr>
          <a:xfrm rot="10800000" flipV="1">
            <a:off x="7368554" y="4510184"/>
            <a:ext cx="70593" cy="696434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238" y="4665134"/>
            <a:ext cx="135587" cy="368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402" y="4041652"/>
            <a:ext cx="220507" cy="3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Plates Solution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/>
          <p:cNvSpPr/>
          <p:nvPr/>
        </p:nvSpPr>
        <p:spPr>
          <a:xfrm rot="16200000" flipV="1">
            <a:off x="8669401" y="2370734"/>
            <a:ext cx="245933" cy="2649535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660" y="3326821"/>
            <a:ext cx="226861" cy="226861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>
            <a:off x="7467600" y="4510678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4402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653399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720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0825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295732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5143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7194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932643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1512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3617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574976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7935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958401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098807" y="44873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7467600" y="5207113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4402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653399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8720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0825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95732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143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7194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932643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1512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3617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574976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7935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958401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98807" y="5183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Brace 88"/>
          <p:cNvSpPr/>
          <p:nvPr/>
        </p:nvSpPr>
        <p:spPr>
          <a:xfrm rot="16200000" flipV="1">
            <a:off x="8183264" y="4325233"/>
            <a:ext cx="70593" cy="243591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/>
          <p:cNvSpPr/>
          <p:nvPr/>
        </p:nvSpPr>
        <p:spPr>
          <a:xfrm rot="10800000" flipV="1">
            <a:off x="7368554" y="4510184"/>
            <a:ext cx="70593" cy="696434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238" y="4665134"/>
            <a:ext cx="135587" cy="368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254" y="4289042"/>
            <a:ext cx="211640" cy="19734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9350943" y="4469184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9045575" y="4502150"/>
            <a:ext cx="342900" cy="1016306"/>
          </a:xfrm>
          <a:custGeom>
            <a:avLst/>
            <a:gdLst>
              <a:gd name="connsiteX0" fmla="*/ 342900 w 342900"/>
              <a:gd name="connsiteY0" fmla="*/ 0 h 1016306"/>
              <a:gd name="connsiteX1" fmla="*/ 104775 w 342900"/>
              <a:gd name="connsiteY1" fmla="*/ 387350 h 1016306"/>
              <a:gd name="connsiteX2" fmla="*/ 238125 w 342900"/>
              <a:gd name="connsiteY2" fmla="*/ 631825 h 1016306"/>
              <a:gd name="connsiteX3" fmla="*/ 85725 w 342900"/>
              <a:gd name="connsiteY3" fmla="*/ 968375 h 1016306"/>
              <a:gd name="connsiteX4" fmla="*/ 0 w 342900"/>
              <a:gd name="connsiteY4" fmla="*/ 1006475 h 10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1016306">
                <a:moveTo>
                  <a:pt x="342900" y="0"/>
                </a:moveTo>
                <a:cubicBezTo>
                  <a:pt x="232568" y="141023"/>
                  <a:pt x="122237" y="282046"/>
                  <a:pt x="104775" y="387350"/>
                </a:cubicBezTo>
                <a:cubicBezTo>
                  <a:pt x="87313" y="492654"/>
                  <a:pt x="241300" y="534988"/>
                  <a:pt x="238125" y="631825"/>
                </a:cubicBezTo>
                <a:cubicBezTo>
                  <a:pt x="234950" y="728662"/>
                  <a:pt x="125412" y="905933"/>
                  <a:pt x="85725" y="968375"/>
                </a:cubicBezTo>
                <a:cubicBezTo>
                  <a:pt x="46038" y="1030817"/>
                  <a:pt x="23019" y="1018646"/>
                  <a:pt x="0" y="1006475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/>
          <p:cNvSpPr/>
          <p:nvPr/>
        </p:nvSpPr>
        <p:spPr>
          <a:xfrm rot="14650822">
            <a:off x="9023412" y="5469773"/>
            <a:ext cx="76200" cy="97367"/>
          </a:xfrm>
          <a:prstGeom prst="trapezoid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245865" y="518376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12089" y="1847092"/>
                <a:ext cx="10972800" cy="4389120"/>
              </a:xfrm>
            </p:spPr>
            <p:txBody>
              <a:bodyPr/>
              <a:lstStyle/>
              <a:p>
                <a:r>
                  <a:rPr lang="en-US" dirty="0" smtClean="0"/>
                  <a:t>Suppose that the gradient flow originating at the best point escapes the new domain.</a:t>
                </a:r>
              </a:p>
              <a:p>
                <a:r>
                  <a:rPr lang="en-US" dirty="0" smtClean="0"/>
                  <a:t>If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-stationary point, by the lemma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e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This contradicts the minimality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089" y="1847092"/>
                <a:ext cx="10972800" cy="4389120"/>
              </a:xfrm>
              <a:blipFill>
                <a:blip r:embed="rId5"/>
                <a:stretch>
                  <a:fillRect l="-667" t="-1250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402" y="4041652"/>
            <a:ext cx="220507" cy="329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7012" y="5091368"/>
            <a:ext cx="192085" cy="2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Plates Solution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7467600" y="5207113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4402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653399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8720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0825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95732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143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7194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932643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1512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3617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574976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7935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958401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98807" y="5183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54" y="4289042"/>
            <a:ext cx="211640" cy="19734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9350943" y="4469184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47088"/>
                <a:ext cx="10972800" cy="4389120"/>
              </a:xfrm>
            </p:spPr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is the new edge of the domain.</a:t>
                </a:r>
              </a:p>
              <a:p>
                <a:endParaRPr lang="en-US" dirty="0"/>
              </a:p>
              <a:p>
                <a:r>
                  <a:rPr lang="en-US" dirty="0" smtClean="0"/>
                  <a:t>We also know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any other point in the domain with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then the gradient flow originating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must contain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-stationary point.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47088"/>
                <a:ext cx="10972800" cy="4389120"/>
              </a:xfrm>
              <a:blipFill>
                <a:blip r:embed="rId3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262" y="4018364"/>
            <a:ext cx="665708" cy="314214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8028093" y="4281293"/>
            <a:ext cx="82013" cy="8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225" y="5252586"/>
            <a:ext cx="259896" cy="3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4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Plates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12089" y="1847092"/>
                <a:ext cx="10972800" cy="4389120"/>
              </a:xfrm>
            </p:spPr>
            <p:txBody>
              <a:bodyPr/>
              <a:lstStyle/>
              <a:p>
                <a:r>
                  <a:rPr lang="en-US" dirty="0" smtClean="0"/>
                  <a:t>The number of queries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and we’ve removed a constant fraction of the domain.</a:t>
                </a:r>
              </a:p>
              <a:p>
                <a:endParaRPr lang="en-US" dirty="0"/>
              </a:p>
              <a:p>
                <a:r>
                  <a:rPr lang="en-US" dirty="0" smtClean="0"/>
                  <a:t>Hopefully, by iterating the construction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we could find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-stationary point with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queries.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089" y="1847092"/>
                <a:ext cx="10972800" cy="4389120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7467600" y="4510678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4402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53399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8720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825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295732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5143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7194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932643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1512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3617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574976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7935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9958401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098807" y="44873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7467600" y="5207113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74402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653399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8720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80825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8295732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143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87194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932643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1512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3617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574976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7935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9958401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0098807" y="5183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061340" y="4474385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7467600" y="3818468"/>
            <a:ext cx="185799" cy="25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7467209" y="3818469"/>
            <a:ext cx="450520" cy="61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7468033" y="3813699"/>
            <a:ext cx="657424" cy="91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473928" y="3818468"/>
            <a:ext cx="867523" cy="12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7571994" y="3818468"/>
            <a:ext cx="1015545" cy="137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7827251" y="3817744"/>
            <a:ext cx="1002085" cy="137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05" idx="7"/>
          </p:cNvCxnSpPr>
          <p:nvPr/>
        </p:nvCxnSpPr>
        <p:spPr>
          <a:xfrm flipV="1">
            <a:off x="8121567" y="3817744"/>
            <a:ext cx="953857" cy="137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6" idx="6"/>
          </p:cNvCxnSpPr>
          <p:nvPr/>
        </p:nvCxnSpPr>
        <p:spPr>
          <a:xfrm flipV="1">
            <a:off x="8341451" y="3806791"/>
            <a:ext cx="957653" cy="1400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7" idx="6"/>
          </p:cNvCxnSpPr>
          <p:nvPr/>
        </p:nvCxnSpPr>
        <p:spPr>
          <a:xfrm flipV="1">
            <a:off x="8560062" y="3806791"/>
            <a:ext cx="985130" cy="140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08" idx="6"/>
          </p:cNvCxnSpPr>
          <p:nvPr/>
        </p:nvCxnSpPr>
        <p:spPr>
          <a:xfrm flipV="1">
            <a:off x="8765173" y="3810301"/>
            <a:ext cx="982717" cy="139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9054192" y="3810301"/>
            <a:ext cx="939786" cy="140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3" idx="6"/>
          </p:cNvCxnSpPr>
          <p:nvPr/>
        </p:nvCxnSpPr>
        <p:spPr>
          <a:xfrm flipV="1">
            <a:off x="9839306" y="4720859"/>
            <a:ext cx="273565" cy="48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2" idx="0"/>
          </p:cNvCxnSpPr>
          <p:nvPr/>
        </p:nvCxnSpPr>
        <p:spPr>
          <a:xfrm flipV="1">
            <a:off x="9597836" y="4285113"/>
            <a:ext cx="536135" cy="89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1" idx="2"/>
          </p:cNvCxnSpPr>
          <p:nvPr/>
        </p:nvCxnSpPr>
        <p:spPr>
          <a:xfrm flipV="1">
            <a:off x="9361787" y="4017433"/>
            <a:ext cx="762756" cy="1189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225" y="5252586"/>
            <a:ext cx="259896" cy="3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739" y="3981028"/>
            <a:ext cx="665708" cy="314214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8533570" y="4260889"/>
            <a:ext cx="82013" cy="8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67600" y="5207113"/>
            <a:ext cx="2649535" cy="812687"/>
          </a:xfrm>
          <a:prstGeom prst="rect">
            <a:avLst/>
          </a:prstGeom>
          <a:ln/>
        </p:spPr>
        <p:style>
          <a:lnRef idx="1">
            <a:schemeClr val="accent4"/>
          </a:lnRef>
          <a:fillRef idx="1003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steps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47088"/>
                <a:ext cx="10972800" cy="4389120"/>
              </a:xfrm>
            </p:spPr>
            <p:txBody>
              <a:bodyPr/>
              <a:lstStyle/>
              <a:p>
                <a:r>
                  <a:rPr lang="en-US" dirty="0" smtClean="0"/>
                  <a:t>When iterating,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be the  ‘best point’ of the new net.</a:t>
                </a:r>
              </a:p>
              <a:p>
                <a:r>
                  <a:rPr lang="en-US" dirty="0" smtClean="0"/>
                  <a:t>We will only update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Otherwise, we’ll keep the side at which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lies.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47088"/>
                <a:ext cx="10972800" cy="4389120"/>
              </a:xfrm>
              <a:blipFill>
                <a:blip r:embed="rId3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 rot="16200000" flipV="1">
            <a:off x="8669401" y="2370734"/>
            <a:ext cx="245933" cy="2649535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71033" y="3299883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8923578" y="41235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920874" y="39653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24552" y="38061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920874" y="42783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944999" y="3806190"/>
            <a:ext cx="0" cy="13875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923578" y="47544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20874" y="45962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924552" y="4437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20874" y="49092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925919" y="506181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925154" y="51913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55279" y="41211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552575" y="39629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556253" y="380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52575" y="42759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576700" y="3803761"/>
            <a:ext cx="0" cy="13875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555279" y="47519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52575" y="4593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56253" y="44346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552575" y="49067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57620" y="50678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556855" y="51889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467600" y="4510678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254" y="4289042"/>
            <a:ext cx="211640" cy="197340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9350943" y="4469184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225" y="5252586"/>
            <a:ext cx="259896" cy="3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12089" y="1847092"/>
                <a:ext cx="10972800" cy="4389120"/>
              </a:xfrm>
            </p:spPr>
            <p:txBody>
              <a:bodyPr/>
              <a:lstStyle/>
              <a:p>
                <a:r>
                  <a:rPr lang="en-US" dirty="0"/>
                  <a:t>A the beginning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we know the domain contains a stationary point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After cutting, we only know the new domain</a:t>
                </a:r>
              </a:p>
              <a:p>
                <a:pPr marL="0" indent="0">
                  <a:buNone/>
                </a:pPr>
                <a:r>
                  <a:rPr lang="en-US" dirty="0"/>
                  <a:t>   contains an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-stationary point.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089" y="1847092"/>
                <a:ext cx="10972800" cy="4389120"/>
              </a:xfrm>
              <a:blipFill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 rot="16200000" flipV="1">
            <a:off x="8669401" y="2370734"/>
            <a:ext cx="245933" cy="2649535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71033" y="3299883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5207113"/>
            <a:ext cx="2649535" cy="812687"/>
          </a:xfrm>
          <a:prstGeom prst="rect">
            <a:avLst/>
          </a:prstGeom>
          <a:ln/>
        </p:spPr>
        <p:style>
          <a:lnRef idx="1">
            <a:schemeClr val="accent4"/>
          </a:lnRef>
          <a:fillRef idx="1003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7467600" y="4510678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54" y="4289042"/>
            <a:ext cx="211640" cy="197340"/>
          </a:xfrm>
          <a:prstGeom prst="rect">
            <a:avLst/>
          </a:prstGeom>
        </p:spPr>
      </p:pic>
      <p:sp>
        <p:nvSpPr>
          <p:cNvPr id="60" name="Oval 59"/>
          <p:cNvSpPr/>
          <p:nvPr/>
        </p:nvSpPr>
        <p:spPr>
          <a:xfrm>
            <a:off x="9350943" y="4469184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225" y="5252586"/>
            <a:ext cx="259896" cy="3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739" y="4771603"/>
            <a:ext cx="665708" cy="314214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8533570" y="5051464"/>
            <a:ext cx="82013" cy="8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67600" y="5207113"/>
            <a:ext cx="2649535" cy="812687"/>
          </a:xfrm>
          <a:prstGeom prst="rect">
            <a:avLst/>
          </a:prstGeom>
          <a:ln/>
        </p:spPr>
        <p:style>
          <a:lnRef idx="1">
            <a:schemeClr val="accent4"/>
          </a:lnRef>
          <a:fillRef idx="1003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847088"/>
            <a:ext cx="10972800" cy="4389120"/>
          </a:xfrm>
        </p:spPr>
        <p:txBody>
          <a:bodyPr/>
          <a:lstStyle/>
          <a:p>
            <a:r>
              <a:rPr lang="en-US" dirty="0" smtClean="0"/>
              <a:t>It could be that the new point we choose is too close to the new edge.</a:t>
            </a:r>
          </a:p>
          <a:p>
            <a:endParaRPr lang="en-US" dirty="0"/>
          </a:p>
          <a:p>
            <a:r>
              <a:rPr lang="en-US" dirty="0" smtClean="0"/>
              <a:t>We can make no guarantees in this case.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 rot="16200000" flipV="1">
            <a:off x="8669401" y="2370734"/>
            <a:ext cx="245933" cy="2649535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71033" y="3299883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8923578" y="41235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920874" y="39653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24552" y="38061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920874" y="42783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8944999" y="3806190"/>
            <a:ext cx="0" cy="13875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923578" y="47544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920874" y="45962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924552" y="4437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20874" y="49092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925919" y="506181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925154" y="51913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555279" y="41211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552575" y="39629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556253" y="380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52575" y="42759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576700" y="3803761"/>
            <a:ext cx="0" cy="13875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555279" y="47519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52575" y="4593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56253" y="44346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552575" y="49067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57620" y="50678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556855" y="51889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467600" y="4510678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54" y="4289042"/>
            <a:ext cx="211640" cy="197340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9350943" y="4469184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225" y="5252586"/>
            <a:ext cx="259896" cy="3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739" y="4771603"/>
            <a:ext cx="665708" cy="314214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8533570" y="5051464"/>
            <a:ext cx="82013" cy="8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467600" y="5207113"/>
            <a:ext cx="2649535" cy="812687"/>
          </a:xfrm>
          <a:prstGeom prst="rect">
            <a:avLst/>
          </a:prstGeom>
          <a:ln/>
        </p:spPr>
        <p:style>
          <a:lnRef idx="1">
            <a:schemeClr val="accent4"/>
          </a:lnRef>
          <a:fillRef idx="1003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847088"/>
            <a:ext cx="10972800" cy="4389120"/>
          </a:xfrm>
        </p:spPr>
        <p:txBody>
          <a:bodyPr/>
          <a:lstStyle/>
          <a:p>
            <a:r>
              <a:rPr lang="en-US" dirty="0" smtClean="0"/>
              <a:t>It could be that the new point we choose is too close to the new edge.</a:t>
            </a:r>
          </a:p>
          <a:p>
            <a:endParaRPr lang="en-US" dirty="0"/>
          </a:p>
          <a:p>
            <a:r>
              <a:rPr lang="en-US" dirty="0" smtClean="0"/>
              <a:t>We can make no guarantees in this case.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 rot="16200000" flipV="1">
            <a:off x="8669401" y="2370734"/>
            <a:ext cx="245933" cy="2649535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671033" y="3299883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8555279" y="41211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552575" y="39629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556253" y="380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52575" y="42759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576700" y="3803761"/>
            <a:ext cx="0" cy="13875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555279" y="47519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552575" y="45937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556253" y="44346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552575" y="49067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57620" y="50678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556855" y="51889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54" y="4289042"/>
            <a:ext cx="211640" cy="1973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225" y="5252586"/>
            <a:ext cx="259896" cy="303212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8948850" y="3810849"/>
            <a:ext cx="1168286" cy="1395207"/>
          </a:xfrm>
          <a:prstGeom prst="rect">
            <a:avLst/>
          </a:prstGeom>
          <a:ln/>
        </p:spPr>
        <p:style>
          <a:lnRef idx="1">
            <a:schemeClr val="accent4"/>
          </a:lnRef>
          <a:fillRef idx="1003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8275825" y="5075767"/>
            <a:ext cx="305142" cy="465666"/>
          </a:xfrm>
          <a:custGeom>
            <a:avLst/>
            <a:gdLst>
              <a:gd name="connsiteX0" fmla="*/ 305142 w 305142"/>
              <a:gd name="connsiteY0" fmla="*/ 0 h 465666"/>
              <a:gd name="connsiteX1" fmla="*/ 46908 w 305142"/>
              <a:gd name="connsiteY1" fmla="*/ 63500 h 465666"/>
              <a:gd name="connsiteX2" fmla="*/ 13042 w 305142"/>
              <a:gd name="connsiteY2" fmla="*/ 317500 h 465666"/>
              <a:gd name="connsiteX3" fmla="*/ 195075 w 305142"/>
              <a:gd name="connsiteY3" fmla="*/ 461433 h 465666"/>
              <a:gd name="connsiteX4" fmla="*/ 195075 w 305142"/>
              <a:gd name="connsiteY4" fmla="*/ 461433 h 465666"/>
              <a:gd name="connsiteX5" fmla="*/ 195075 w 305142"/>
              <a:gd name="connsiteY5" fmla="*/ 465666 h 46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42" h="465666">
                <a:moveTo>
                  <a:pt x="305142" y="0"/>
                </a:moveTo>
                <a:cubicBezTo>
                  <a:pt x="200366" y="5291"/>
                  <a:pt x="95591" y="10583"/>
                  <a:pt x="46908" y="63500"/>
                </a:cubicBezTo>
                <a:cubicBezTo>
                  <a:pt x="-1775" y="116417"/>
                  <a:pt x="-11653" y="251178"/>
                  <a:pt x="13042" y="317500"/>
                </a:cubicBezTo>
                <a:cubicBezTo>
                  <a:pt x="37736" y="383822"/>
                  <a:pt x="195075" y="461433"/>
                  <a:pt x="195075" y="461433"/>
                </a:cubicBezTo>
                <a:lnTo>
                  <a:pt x="195075" y="461433"/>
                </a:lnTo>
                <a:lnTo>
                  <a:pt x="195075" y="465666"/>
                </a:ln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rapezoid 54"/>
          <p:cNvSpPr/>
          <p:nvPr/>
        </p:nvSpPr>
        <p:spPr>
          <a:xfrm rot="8361500">
            <a:off x="8475858" y="5522633"/>
            <a:ext cx="76200" cy="97367"/>
          </a:xfrm>
          <a:prstGeom prst="trapezoid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Possible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47088"/>
                <a:ext cx="10972800" cy="4389120"/>
              </a:xfrm>
            </p:spPr>
            <p:txBody>
              <a:bodyPr/>
              <a:lstStyle/>
              <a:p>
                <a:r>
                  <a:rPr lang="en-US" dirty="0" smtClean="0"/>
                  <a:t>At the end of the first step, we knew that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m:rPr>
                          <m:lit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d>
                        <m:dPr>
                          <m:begChr m:val="|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where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the queried net.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Suppose we knew instead that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m:rPr>
                          <m:lit/>
                        </m:rPr>
                        <a:rPr lang="en-US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d>
                        <m:dPr>
                          <m:begChr m:val="|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47088"/>
                <a:ext cx="10972800" cy="4389120"/>
              </a:xfrm>
              <a:blipFill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467600" y="4510678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4402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53399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8720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0825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95732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143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7194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932643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1512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3617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74976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7935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958401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098807" y="44873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7467600" y="5207113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4402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653399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720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0825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95732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5143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7194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932643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91512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3617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574976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7935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958401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098807" y="5183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54" y="4289042"/>
            <a:ext cx="211640" cy="197340"/>
          </a:xfrm>
          <a:prstGeom prst="rect">
            <a:avLst/>
          </a:prstGeom>
        </p:spPr>
      </p:pic>
      <p:sp>
        <p:nvSpPr>
          <p:cNvPr id="83" name="Oval 82"/>
          <p:cNvSpPr/>
          <p:nvPr/>
        </p:nvSpPr>
        <p:spPr>
          <a:xfrm>
            <a:off x="9350943" y="4469184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012" y="5091368"/>
            <a:ext cx="192085" cy="230502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225" y="5252586"/>
            <a:ext cx="259896" cy="3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1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Solution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/>
          <p:cNvSpPr/>
          <p:nvPr/>
        </p:nvSpPr>
        <p:spPr>
          <a:xfrm rot="16200000" flipV="1">
            <a:off x="8669401" y="2370734"/>
            <a:ext cx="245933" cy="2649535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660" y="3326821"/>
            <a:ext cx="226861" cy="226861"/>
          </a:xfrm>
          <a:prstGeom prst="rect">
            <a:avLst/>
          </a:prstGeom>
        </p:spPr>
      </p:pic>
      <p:cxnSp>
        <p:nvCxnSpPr>
          <p:cNvPr id="58" name="Straight Connector 57"/>
          <p:cNvCxnSpPr/>
          <p:nvPr/>
        </p:nvCxnSpPr>
        <p:spPr>
          <a:xfrm>
            <a:off x="7467600" y="4510678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4402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653399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72010" y="44880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0825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295732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514343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7194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932643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151254" y="44878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3617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574976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793587" y="4487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958401" y="44873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098807" y="44873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7467600" y="5207113"/>
            <a:ext cx="26495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4402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653399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872010" y="518449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0825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295732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14343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87194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932643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151254" y="51842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3617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574976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793587" y="51840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958401" y="51837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98807" y="5183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Brace 88"/>
          <p:cNvSpPr/>
          <p:nvPr/>
        </p:nvSpPr>
        <p:spPr>
          <a:xfrm rot="16200000" flipV="1">
            <a:off x="8183264" y="4325233"/>
            <a:ext cx="70593" cy="243591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/>
          <p:cNvSpPr/>
          <p:nvPr/>
        </p:nvSpPr>
        <p:spPr>
          <a:xfrm rot="10800000" flipV="1">
            <a:off x="7368554" y="4510184"/>
            <a:ext cx="70593" cy="696434"/>
          </a:xfrm>
          <a:prstGeom prst="rightBrace">
            <a:avLst>
              <a:gd name="adj1" fmla="val 88781"/>
              <a:gd name="adj2" fmla="val 505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238" y="4665134"/>
            <a:ext cx="135587" cy="368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254" y="4289042"/>
            <a:ext cx="211640" cy="19734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9350943" y="4469184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9045575" y="4502150"/>
            <a:ext cx="342900" cy="1016306"/>
          </a:xfrm>
          <a:custGeom>
            <a:avLst/>
            <a:gdLst>
              <a:gd name="connsiteX0" fmla="*/ 342900 w 342900"/>
              <a:gd name="connsiteY0" fmla="*/ 0 h 1016306"/>
              <a:gd name="connsiteX1" fmla="*/ 104775 w 342900"/>
              <a:gd name="connsiteY1" fmla="*/ 387350 h 1016306"/>
              <a:gd name="connsiteX2" fmla="*/ 238125 w 342900"/>
              <a:gd name="connsiteY2" fmla="*/ 631825 h 1016306"/>
              <a:gd name="connsiteX3" fmla="*/ 85725 w 342900"/>
              <a:gd name="connsiteY3" fmla="*/ 968375 h 1016306"/>
              <a:gd name="connsiteX4" fmla="*/ 0 w 342900"/>
              <a:gd name="connsiteY4" fmla="*/ 1006475 h 10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" h="1016306">
                <a:moveTo>
                  <a:pt x="342900" y="0"/>
                </a:moveTo>
                <a:cubicBezTo>
                  <a:pt x="232568" y="141023"/>
                  <a:pt x="122237" y="282046"/>
                  <a:pt x="104775" y="387350"/>
                </a:cubicBezTo>
                <a:cubicBezTo>
                  <a:pt x="87313" y="492654"/>
                  <a:pt x="241300" y="534988"/>
                  <a:pt x="238125" y="631825"/>
                </a:cubicBezTo>
                <a:cubicBezTo>
                  <a:pt x="234950" y="728662"/>
                  <a:pt x="125412" y="905933"/>
                  <a:pt x="85725" y="968375"/>
                </a:cubicBezTo>
                <a:cubicBezTo>
                  <a:pt x="46038" y="1030817"/>
                  <a:pt x="23019" y="1018646"/>
                  <a:pt x="0" y="1006475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/>
          <p:cNvSpPr/>
          <p:nvPr/>
        </p:nvSpPr>
        <p:spPr>
          <a:xfrm rot="14650822">
            <a:off x="9023412" y="5469773"/>
            <a:ext cx="76200" cy="97367"/>
          </a:xfrm>
          <a:prstGeom prst="trapezoid">
            <a:avLst>
              <a:gd name="adj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245865" y="5183760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12089" y="1847092"/>
                <a:ext cx="10972800" cy="438912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In this case, the same calculation as before would show that: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There is a </a:t>
                </a:r>
                <a:r>
                  <a:rPr lang="en-US" b="1" dirty="0" smtClean="0"/>
                  <a:t>stationary</a:t>
                </a:r>
                <a:r>
                  <a:rPr lang="en-US" dirty="0" smtClean="0"/>
                  <a:t> point, on the gradient flow originating at x. Otherwise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e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Which contradicts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m:rPr>
                          <m:lit/>
                        </m:rPr>
                        <a:rPr lang="en-US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d>
                        <m:dPr>
                          <m:begChr m:val="|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dist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m:rPr>
                          <m:lit/>
                        </m:rPr>
                        <a:rPr lang="en-US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d>
                        <m:dPr>
                          <m:begChr m:val="|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089" y="1847092"/>
                <a:ext cx="10972800" cy="4389120"/>
              </a:xfrm>
              <a:blipFill>
                <a:blip r:embed="rId5"/>
                <a:stretch>
                  <a:fillRect l="-556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402" y="4041652"/>
            <a:ext cx="220507" cy="3296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7012" y="5091368"/>
            <a:ext cx="192085" cy="23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further restriction the problem is intractable.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07" y="2372705"/>
            <a:ext cx="4642313" cy="43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Plates Solution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254" y="4289042"/>
            <a:ext cx="211640" cy="19734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9350943" y="4469184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47088"/>
                <a:ext cx="10972800" cy="4389120"/>
              </a:xfrm>
            </p:spPr>
            <p:txBody>
              <a:bodyPr/>
              <a:lstStyle/>
              <a:p>
                <a:r>
                  <a:rPr lang="en-US" dirty="0" smtClean="0"/>
                  <a:t>It would be enough to find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in the domain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dist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m:rPr>
                          <m:lit/>
                        </m:rPr>
                        <a:rPr lang="en-US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d>
                        <m:dPr>
                          <m:begChr m:val="|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One possibility is to run gradient descent, starting from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47088"/>
                <a:ext cx="10972800" cy="4389120"/>
              </a:xfrm>
              <a:blipFill>
                <a:blip r:embed="rId3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453" y="4041648"/>
            <a:ext cx="665708" cy="314214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8792367" y="4319928"/>
            <a:ext cx="82013" cy="8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67600" y="5207113"/>
            <a:ext cx="2649535" cy="812687"/>
          </a:xfrm>
          <a:prstGeom prst="rect">
            <a:avLst/>
          </a:prstGeom>
          <a:ln/>
        </p:spPr>
        <p:style>
          <a:lnRef idx="1">
            <a:schemeClr val="accent4"/>
          </a:lnRef>
          <a:fillRef idx="1003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9288647" y="4355862"/>
            <a:ext cx="111922" cy="159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089916" y="4226172"/>
            <a:ext cx="188991" cy="14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975922" y="4262388"/>
            <a:ext cx="118555" cy="173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827066" y="4355862"/>
            <a:ext cx="145531" cy="79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3" y="4069065"/>
            <a:ext cx="665708" cy="3142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to Local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54" y="4289042"/>
            <a:ext cx="211640" cy="19734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9350943" y="4469184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791208"/>
            <a:ext cx="10972800" cy="4389120"/>
          </a:xfrm>
        </p:spPr>
        <p:txBody>
          <a:bodyPr/>
          <a:lstStyle/>
          <a:p>
            <a:r>
              <a:rPr lang="en-US" dirty="0" smtClean="0"/>
              <a:t>A better, faster possibility, is to run the local improvement procedure, in order to find a point with a lower function value.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8792367" y="4319928"/>
            <a:ext cx="82013" cy="8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67600" y="5207113"/>
            <a:ext cx="2649535" cy="812687"/>
          </a:xfrm>
          <a:prstGeom prst="rect">
            <a:avLst/>
          </a:prstGeom>
          <a:ln/>
        </p:spPr>
        <p:style>
          <a:lnRef idx="1">
            <a:schemeClr val="accent4"/>
          </a:lnRef>
          <a:fillRef idx="1003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25966" y="4135520"/>
            <a:ext cx="1166389" cy="79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 flipV="1">
            <a:off x="8806506" y="42156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 flipV="1">
            <a:off x="8808400" y="43483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 flipV="1">
            <a:off x="8804915" y="44889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 flipV="1">
            <a:off x="8810513" y="46192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H="1" flipV="1">
            <a:off x="8804915" y="41114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 flipV="1">
            <a:off x="8806506" y="47575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 flipV="1">
            <a:off x="8810192" y="48957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flipH="1" flipV="1">
            <a:off x="9965488" y="42181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flipH="1" flipV="1">
            <a:off x="9967382" y="43508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flipH="1" flipV="1">
            <a:off x="9972982" y="44929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 flipV="1">
            <a:off x="9969495" y="46216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H="1" flipV="1">
            <a:off x="9963897" y="41138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 flipV="1">
            <a:off x="9972659" y="47576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 flipH="1" flipV="1">
            <a:off x="9969174" y="48982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flipH="1" flipV="1">
            <a:off x="8927681" y="41114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flipH="1" flipV="1">
            <a:off x="9034886" y="41126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 flipH="1" flipV="1">
            <a:off x="9142554" y="41099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 flipH="1" flipV="1">
            <a:off x="9265320" y="41099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flipH="1" flipV="1">
            <a:off x="9372525" y="41111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flipH="1" flipV="1">
            <a:off x="9496636" y="41073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H="1" flipV="1">
            <a:off x="9619402" y="41073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flipH="1" flipV="1">
            <a:off x="9726607" y="41085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flipH="1" flipV="1">
            <a:off x="9834275" y="41058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flipH="1" flipV="1">
            <a:off x="8927681" y="49088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flipH="1" flipV="1">
            <a:off x="9034886" y="49100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flipH="1" flipV="1">
            <a:off x="9142554" y="4907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flipH="1" flipV="1">
            <a:off x="9265320" y="4907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 flipH="1" flipV="1">
            <a:off x="9372525" y="49085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flipH="1" flipV="1">
            <a:off x="9496636" y="4904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flipH="1" flipV="1">
            <a:off x="9619402" y="4904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 flipH="1" flipV="1">
            <a:off x="9726607" y="49059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flipH="1" flipV="1">
            <a:off x="9834275" y="49032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3" y="4069065"/>
            <a:ext cx="665708" cy="31421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to Local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467600" y="3818468"/>
            <a:ext cx="2649536" cy="2201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54" y="4289042"/>
            <a:ext cx="211640" cy="19734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9350943" y="4469184"/>
            <a:ext cx="82013" cy="8006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91208"/>
                <a:ext cx="10972800" cy="4389120"/>
              </a:xfrm>
            </p:spPr>
            <p:txBody>
              <a:bodyPr/>
              <a:lstStyle/>
              <a:p>
                <a:r>
                  <a:rPr lang="en-US" dirty="0" smtClean="0"/>
                  <a:t>Working out all the details gives an algorithm which finds an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 stationary point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queries.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91208"/>
                <a:ext cx="10972800" cy="4389120"/>
              </a:xfrm>
              <a:blipFill>
                <a:blip r:embed="rId4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8792367" y="4319928"/>
            <a:ext cx="82013" cy="80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67600" y="5207113"/>
            <a:ext cx="2649535" cy="812687"/>
          </a:xfrm>
          <a:prstGeom prst="rect">
            <a:avLst/>
          </a:prstGeom>
          <a:ln/>
        </p:spPr>
        <p:style>
          <a:lnRef idx="1">
            <a:schemeClr val="accent4"/>
          </a:lnRef>
          <a:fillRef idx="1003">
            <a:schemeClr val="lt1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25966" y="4135520"/>
            <a:ext cx="1166389" cy="797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flipH="1" flipV="1">
            <a:off x="8806506" y="42156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 flipV="1">
            <a:off x="8808400" y="43483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 flipV="1">
            <a:off x="8804915" y="44889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flipH="1" flipV="1">
            <a:off x="8810513" y="46192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 flipH="1" flipV="1">
            <a:off x="8804915" y="41114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 flipH="1" flipV="1">
            <a:off x="8806506" y="47575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 flipH="1" flipV="1">
            <a:off x="8810192" y="48957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 flipH="1" flipV="1">
            <a:off x="9965488" y="42181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 flipH="1" flipV="1">
            <a:off x="9967382" y="43508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 flipH="1" flipV="1">
            <a:off x="9972982" y="44929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flipH="1" flipV="1">
            <a:off x="9969495" y="46216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 flipH="1" flipV="1">
            <a:off x="9963897" y="41138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 flipH="1" flipV="1">
            <a:off x="9972659" y="475761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 flipH="1" flipV="1">
            <a:off x="9969174" y="48982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 flipH="1" flipV="1">
            <a:off x="8927681" y="41114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 flipH="1" flipV="1">
            <a:off x="9034886" y="41126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 flipH="1" flipV="1">
            <a:off x="9142554" y="41099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 flipH="1" flipV="1">
            <a:off x="9265320" y="41099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flipH="1" flipV="1">
            <a:off x="9372525" y="41111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flipH="1" flipV="1">
            <a:off x="9496636" y="41073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 flipH="1" flipV="1">
            <a:off x="9619402" y="41073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 flipH="1" flipV="1">
            <a:off x="9726607" y="41085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 flipH="1" flipV="1">
            <a:off x="9834275" y="41058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flipH="1" flipV="1">
            <a:off x="8927681" y="49088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flipH="1" flipV="1">
            <a:off x="9034886" y="49100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 flipH="1" flipV="1">
            <a:off x="9142554" y="4907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flipH="1" flipV="1">
            <a:off x="9265320" y="49073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 flipH="1" flipV="1">
            <a:off x="9372525" y="490853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 flipH="1" flipV="1">
            <a:off x="9496636" y="4904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flipH="1" flipV="1">
            <a:off x="9619402" y="49047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 flipH="1" flipV="1">
            <a:off x="9726607" y="49059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flipH="1" flipV="1">
            <a:off x="9834275" y="49032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91208"/>
                <a:ext cx="10972800" cy="4389120"/>
              </a:xfrm>
            </p:spPr>
            <p:txBody>
              <a:bodyPr/>
              <a:lstStyle/>
              <a:p>
                <a:r>
                  <a:rPr lang="en-US" dirty="0" smtClean="0"/>
                  <a:t>In dimension 3, each computation will consist of querying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rad>
                  </m:oMath>
                </a14:m>
                <a:r>
                  <a:rPr lang="en-US" dirty="0" smtClean="0"/>
                  <a:t>-net of a square section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This would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queries and the entire algorithm would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queries.</a:t>
                </a:r>
              </a:p>
              <a:p>
                <a:r>
                  <a:rPr lang="en-US" dirty="0" smtClean="0"/>
                  <a:t>This is better than </a:t>
                </a:r>
                <a:r>
                  <a:rPr lang="en-US" dirty="0" err="1" smtClean="0"/>
                  <a:t>Vavasis</a:t>
                </a:r>
                <a:r>
                  <a:rPr lang="en-US" dirty="0" smtClean="0"/>
                  <a:t>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queries algorithm.</a:t>
                </a:r>
              </a:p>
              <a:p>
                <a:r>
                  <a:rPr lang="en-US" dirty="0" smtClean="0"/>
                  <a:t>But misses the known lower bound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91208"/>
                <a:ext cx="10972800" cy="4389120"/>
              </a:xfrm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9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91208"/>
                <a:ext cx="10972800" cy="4389120"/>
              </a:xfrm>
            </p:spPr>
            <p:txBody>
              <a:bodyPr/>
              <a:lstStyle/>
              <a:p>
                <a:r>
                  <a:rPr lang="en-US" dirty="0" smtClean="0"/>
                  <a:t>In higher dimensions the algorithm proposed by </a:t>
                </a:r>
                <a:r>
                  <a:rPr lang="en-US" dirty="0" err="1" smtClean="0"/>
                  <a:t>Vavasis</a:t>
                </a:r>
                <a:r>
                  <a:rPr lang="en-US" dirty="0" smtClean="0"/>
                  <a:t> is better.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number of queries required by the algorithm is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any fixed dimension the lower bound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91208"/>
                <a:ext cx="10972800" cy="4389120"/>
              </a:xfrm>
              <a:blipFill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99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91208"/>
                <a:ext cx="10972800" cy="4389120"/>
              </a:xfrm>
            </p:spPr>
            <p:txBody>
              <a:bodyPr/>
              <a:lstStyle/>
              <a:p>
                <a:r>
                  <a:rPr lang="en-US" dirty="0" smtClean="0"/>
                  <a:t>Is there an algorithm which finds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-stationary point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queries?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Or, can we find a fixed dimension in which any algorithm will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queries?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91208"/>
                <a:ext cx="10972800" cy="4389120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7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example, the second derivative might be very large. </a:t>
                </a:r>
              </a:p>
              <a:p>
                <a:endParaRPr lang="en-US" dirty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e impose the following (gradient-) Lipschitz condition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arbitrarily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Update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dirty="0" smtClean="0"/>
                  <a:t>If at any point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b="0" dirty="0" smtClean="0"/>
                  <a:t>, terminate.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Claim: the algorithm terminates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b="0" dirty="0" smtClean="0"/>
                  <a:t> queries.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2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argmin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Using the smoothness of the function, a second order approximation shows: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So, the algorithm terminates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b="0" dirty="0" smtClean="0"/>
                  <a:t> gradient steps.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28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high dimensions, gradient descent is optimal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Carmon, </a:t>
                </a:r>
                <a:r>
                  <a:rPr lang="en-US" dirty="0" err="1" smtClean="0"/>
                  <a:t>Duchi</a:t>
                </a:r>
                <a:r>
                  <a:rPr lang="en-US" dirty="0" smtClean="0"/>
                  <a:t>, Hinder, </a:t>
                </a:r>
                <a:r>
                  <a:rPr lang="en-US" dirty="0" err="1" smtClean="0"/>
                  <a:t>Sidford</a:t>
                </a:r>
                <a:r>
                  <a:rPr lang="en-US" dirty="0" smtClean="0"/>
                  <a:t>, 17’: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,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and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there exists a ‘smooth’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queries in order to find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-stationary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point.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26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Dimensions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situation is more mysterious in low dimensions.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91’ </a:t>
                </a:r>
                <a:r>
                  <a:rPr lang="en-US" dirty="0" err="1" smtClean="0"/>
                  <a:t>Vavasis</a:t>
                </a:r>
                <a:r>
                  <a:rPr lang="en-US" dirty="0" smtClean="0"/>
                  <a:t> gave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lower bound.</a:t>
                </a:r>
              </a:p>
              <a:p>
                <a:r>
                  <a:rPr lang="en-US" dirty="0" smtClean="0"/>
                  <a:t>The bound applies for deterministic algorithms in dimension 2.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4312</TotalTime>
  <Words>891</Words>
  <Application>Microsoft Office PowerPoint</Application>
  <PresentationFormat>Widescreen</PresentationFormat>
  <Paragraphs>268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Cambria Math</vt:lpstr>
      <vt:lpstr>Century Gothic</vt:lpstr>
      <vt:lpstr>Palatino Linotype</vt:lpstr>
      <vt:lpstr>Wingdings 2</vt:lpstr>
      <vt:lpstr>Presentation on brainstorming</vt:lpstr>
      <vt:lpstr>Global Arguments in Non-Convex Optimization: Finding Stationary Points in Low Dimensions</vt:lpstr>
      <vt:lpstr>The Problem</vt:lpstr>
      <vt:lpstr>The Problem</vt:lpstr>
      <vt:lpstr>The Problem</vt:lpstr>
      <vt:lpstr>The Problem</vt:lpstr>
      <vt:lpstr>Gradient Descent</vt:lpstr>
      <vt:lpstr>Gradient Descent</vt:lpstr>
      <vt:lpstr>Optimality of Gradient Descent</vt:lpstr>
      <vt:lpstr>Lower Dimensions</vt:lpstr>
      <vt:lpstr>Dimension 2</vt:lpstr>
      <vt:lpstr>Dimension 2 – Random Algorithms</vt:lpstr>
      <vt:lpstr>Going Up in the Dimension Scale</vt:lpstr>
      <vt:lpstr>Improving Gradient Descent</vt:lpstr>
      <vt:lpstr>A Global Argument</vt:lpstr>
      <vt:lpstr>A Global Argument</vt:lpstr>
      <vt:lpstr>A Global Argument - Analysis</vt:lpstr>
      <vt:lpstr>Further Improvement</vt:lpstr>
      <vt:lpstr>Key Observation</vt:lpstr>
      <vt:lpstr>Key Observation</vt:lpstr>
      <vt:lpstr>Key Observation</vt:lpstr>
      <vt:lpstr>Key Observation</vt:lpstr>
      <vt:lpstr>The ‘Net Lemma’</vt:lpstr>
      <vt:lpstr>A Local Improvement Procedure</vt:lpstr>
      <vt:lpstr>A Local Improvement Procedure</vt:lpstr>
      <vt:lpstr>A Local Improvement Procedure</vt:lpstr>
      <vt:lpstr>A Global Argument</vt:lpstr>
      <vt:lpstr>A Global Argument</vt:lpstr>
      <vt:lpstr>Parallel Plates Solution</vt:lpstr>
      <vt:lpstr>Parallel Plates Solution</vt:lpstr>
      <vt:lpstr>Parallel Plates Solution</vt:lpstr>
      <vt:lpstr>Parallel Plates Solution</vt:lpstr>
      <vt:lpstr>Parallel Plates Solution</vt:lpstr>
      <vt:lpstr>Parallel Plates Solution</vt:lpstr>
      <vt:lpstr>Further steps</vt:lpstr>
      <vt:lpstr>A Problem</vt:lpstr>
      <vt:lpstr>A Problem</vt:lpstr>
      <vt:lpstr>A Problem</vt:lpstr>
      <vt:lpstr>A Possible Solution</vt:lpstr>
      <vt:lpstr>A Possible Solution</vt:lpstr>
      <vt:lpstr>Parallel Plates Solution</vt:lpstr>
      <vt:lpstr>Global to Local</vt:lpstr>
      <vt:lpstr>Global to Local</vt:lpstr>
      <vt:lpstr>Open Questions</vt:lpstr>
      <vt:lpstr>Open Questions</vt:lpstr>
      <vt:lpstr>Open Questions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arguments in non-convex optimization: Finding stationary points in low dimension</dc:title>
  <dc:creator>Dan Mikulincer</dc:creator>
  <cp:lastModifiedBy>Windows User</cp:lastModifiedBy>
  <cp:revision>72</cp:revision>
  <dcterms:created xsi:type="dcterms:W3CDTF">2019-08-09T18:40:16Z</dcterms:created>
  <dcterms:modified xsi:type="dcterms:W3CDTF">2019-08-14T15:38:22Z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f42aa342-8706-4288-bd11-ebb85995028c_Enabled">
    <vt:lpwstr>True</vt:lpwstr>
  </property>
  <property fmtid="{D5CDD505-2E9C-101B-9397-08002B2CF9AE}" pid="13" name="MSIP_Label_f42aa342-8706-4288-bd11-ebb85995028c_SiteId">
    <vt:lpwstr>72f988bf-86f1-41af-91ab-2d7cd011db47</vt:lpwstr>
  </property>
  <property fmtid="{D5CDD505-2E9C-101B-9397-08002B2CF9AE}" pid="14" name="MSIP_Label_f42aa342-8706-4288-bd11-ebb85995028c_Owner">
    <vt:lpwstr>t-damiku@microsoft.com</vt:lpwstr>
  </property>
  <property fmtid="{D5CDD505-2E9C-101B-9397-08002B2CF9AE}" pid="15" name="MSIP_Label_f42aa342-8706-4288-bd11-ebb85995028c_SetDate">
    <vt:lpwstr>2019-08-09T19:08:09.7008021Z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ActionId">
    <vt:lpwstr>5f299107-f57b-474a-8d61-8d8b871f1418</vt:lpwstr>
  </property>
  <property fmtid="{D5CDD505-2E9C-101B-9397-08002B2CF9AE}" pid="19" name="MSIP_Label_f42aa342-8706-4288-bd11-ebb85995028c_Extended_MSFT_Method">
    <vt:lpwstr>Automatic</vt:lpwstr>
  </property>
  <property fmtid="{D5CDD505-2E9C-101B-9397-08002B2CF9AE}" pid="20" name="Sensitivity">
    <vt:lpwstr>General</vt:lpwstr>
  </property>
</Properties>
</file>