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15633-1CCF-DE46-8DDE-CF43940AF5DC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A319D-A68B-544A-9648-598553DC85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304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319D-A68B-544A-9648-598553DC854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36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A319D-A68B-544A-9648-598553DC8547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419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90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739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8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7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6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9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00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43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576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08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300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32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808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076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34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332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1445-B1B8-DC4D-87DB-10DD19129F5D}" type="datetimeFigureOut">
              <a:rPr lang="en-IL" smtClean="0"/>
              <a:t>27/04/2024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FB706D-728B-3340-85CC-9D0EF1F9B0A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542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032C-43BF-800B-F21F-49A8A15B0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L" dirty="0"/>
              <a:t>Sberbank Kaggle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DB393-DE5C-3C4C-B047-383C4E407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L" dirty="0"/>
              <a:t>Author: Dvir Rehavi, Daniel Mizrachi, Lidor Erez</a:t>
            </a:r>
          </a:p>
        </p:txBody>
      </p:sp>
    </p:spTree>
    <p:extLst>
      <p:ext uri="{BB962C8B-B14F-4D97-AF65-F5344CB8AC3E}">
        <p14:creationId xmlns:p14="http://schemas.microsoft.com/office/powerpoint/2010/main" val="3732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20AB-F1D8-188A-2D82-9FED44CF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Preparing Data For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215E-C996-91A5-24EE-3ABAA66E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We removed rows that the price for square meter was lower than 10000 and higher than 600000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We also “fixed” the distribution of the prices  of apartments for investment.</a:t>
            </a:r>
            <a:endParaRPr lang="he-IL" dirty="0"/>
          </a:p>
          <a:p>
            <a: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endParaRPr lang="he-IL" dirty="0"/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88442-28FF-5EBC-9CAB-AC3D4A25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4670298" cy="2072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BB95E-9B4A-10E9-CED4-98B06200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3" y="4100975"/>
            <a:ext cx="4670297" cy="20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18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EA6F-0736-07AE-18FE-DAA382A3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Model Building Hyperparameter Tuning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9A42-0812-19C3-3AE5-C15AF6443ED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XGBoost</a:t>
            </a:r>
            <a:r>
              <a:rPr lang="he-IL" dirty="0"/>
              <a:t>, </a:t>
            </a:r>
            <a:r>
              <a:rPr lang="en-US" dirty="0"/>
              <a:t>Random Forest</a:t>
            </a:r>
            <a:endParaRPr lang="he-IL" dirty="0"/>
          </a:p>
          <a:p>
            <a:pPr algn="l"/>
            <a:r>
              <a:rPr lang="en-US" dirty="0"/>
              <a:t>Log Price as a dependent variable.</a:t>
            </a:r>
          </a:p>
          <a:p>
            <a:pPr algn="l"/>
            <a:r>
              <a:rPr lang="en-US" dirty="0"/>
              <a:t>Bayesian Optimization</a:t>
            </a:r>
            <a:r>
              <a:rPr lang="he-IL" dirty="0"/>
              <a:t>: </a:t>
            </a:r>
          </a:p>
          <a:p>
            <a:pPr lvl="1" algn="l"/>
            <a:r>
              <a:rPr lang="en-US" dirty="0"/>
              <a:t>Great method for finding the right hyper parameters.</a:t>
            </a:r>
            <a:endParaRPr lang="he-IL" dirty="0"/>
          </a:p>
          <a:p>
            <a:pPr lvl="1" algn="l"/>
            <a:r>
              <a:rPr lang="en-US" dirty="0"/>
              <a:t>The method give you trained models.</a:t>
            </a:r>
            <a:endParaRPr lang="he-IL" dirty="0"/>
          </a:p>
          <a:p>
            <a:pPr lvl="1" algn="l"/>
            <a:r>
              <a:rPr lang="en-US" dirty="0"/>
              <a:t>Can be useful for ensemble.</a:t>
            </a:r>
            <a:endParaRPr lang="he-IL" dirty="0"/>
          </a:p>
          <a:p>
            <a:pPr lvl="1" algn="l"/>
            <a:r>
              <a:rPr lang="en-US" dirty="0"/>
              <a:t>Was used for each product type.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594080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2BC0-0FC8-8ED0-551A-90CF8DBE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Building Hyperparameter Tuning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ECA3-CFB8-BB28-BD12-98777B912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Results</a:t>
            </a:r>
            <a:endParaRPr lang="he-IL" dirty="0"/>
          </a:p>
          <a:p>
            <a:pPr lvl="1" indent="-342900" algn="l"/>
            <a:r>
              <a:rPr lang="en-US" dirty="0"/>
              <a:t>OwnerOcuppier: Both XGBOOST and RF were good.</a:t>
            </a:r>
            <a:endParaRPr lang="he-IL" dirty="0"/>
          </a:p>
          <a:p>
            <a:pPr lvl="1" indent="-342900" algn="l"/>
            <a:r>
              <a:rPr lang="en-US" dirty="0"/>
              <a:t>Investment: XGBoost was better than RF.</a:t>
            </a:r>
            <a:endParaRPr lang="he-IL" dirty="0"/>
          </a:p>
          <a:p>
            <a:pPr lvl="1" indent="-342900" algn="r" rtl="1"/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41BF6-5A41-740F-5073-D6BEA724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386336"/>
            <a:ext cx="4130040" cy="2655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45F57-D81A-98D5-F084-C7DB98E4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3429000"/>
            <a:ext cx="4130040" cy="26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604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35DE-92F5-8638-38AC-DFFD0350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Feature Importance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C67F-5126-733B-C551-5A8AC3D47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Target Encoded sub area was an important feature for our model.</a:t>
            </a:r>
            <a:endParaRPr lang="he-IL" dirty="0"/>
          </a:p>
          <a:p>
            <a:pPr algn="l"/>
            <a:r>
              <a:rPr lang="en-US" dirty="0"/>
              <a:t>The feature Full sq – Kitch sq was an important feature for our model.</a:t>
            </a:r>
            <a:endParaRPr lang="he-IL" dirty="0"/>
          </a:p>
          <a:p>
            <a:pPr algn="l"/>
            <a:r>
              <a:rPr lang="en-US" dirty="0"/>
              <a:t>Full sq was an important in general and for some models it was the most important.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224115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5F19-D79B-C964-DB3C-15985083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674"/>
          </a:xfrm>
        </p:spPr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Kaggle Submissions</a:t>
            </a:r>
            <a:endParaRPr lang="en-IL" dirty="0"/>
          </a:p>
        </p:txBody>
      </p:sp>
      <p:pic>
        <p:nvPicPr>
          <p:cNvPr id="6" name="Content Placeholder 5" descr="A black rectangular object with a grey stripe&#10;&#10;Description automatically generated">
            <a:extLst>
              <a:ext uri="{FF2B5EF4-FFF2-40B4-BE49-F238E27FC236}">
                <a16:creationId xmlns:a16="http://schemas.microsoft.com/office/drawing/2014/main" id="{1233E840-E112-5318-0712-74D78CFA8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358899" cy="16780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47D0D-4D7F-F161-1C28-04862128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892441"/>
            <a:ext cx="8358899" cy="156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11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4BDE-6651-CF2E-A612-9847C56D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Model Improvement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D536-2CA6-BEED-F47E-329EF551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We figured that conventional cross validation method won’t be representative enough so we instead analyzed the predictions of our </a:t>
            </a:r>
            <a:r>
              <a:rPr lang="en-US" dirty="0" err="1"/>
              <a:t>xgboost</a:t>
            </a:r>
            <a:r>
              <a:rPr lang="en-US" dirty="0"/>
              <a:t> models to figure out the right hyperparameter.</a:t>
            </a:r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Owner Ocuppier was easier to model</a:t>
            </a:r>
            <a:r>
              <a:rPr lang="he-IL" dirty="0"/>
              <a:t>.</a:t>
            </a:r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Investment  was harder to model. 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We decided to predict Log Price, Price, Price sq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Price sq</a:t>
            </a:r>
            <a:r>
              <a:rPr lang="he-IL" dirty="0"/>
              <a:t> </a:t>
            </a:r>
            <a:r>
              <a:rPr lang="en-US" dirty="0"/>
              <a:t> gave us the best result.</a:t>
            </a:r>
            <a:endParaRPr lang="he-IL" dirty="0"/>
          </a:p>
          <a:p>
            <a:r>
              <a:rPr lang="en-US" dirty="0"/>
              <a:t>We ended up having  3 XGB  for OwnerOcuppier, and 5 XGB for Investment</a:t>
            </a:r>
            <a:endParaRPr lang="he-IL" dirty="0"/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he-IL" dirty="0"/>
          </a:p>
          <a:p>
            <a: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75156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BCBA-2DD2-99EA-0101-B3ED3C85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02" y="167813"/>
            <a:ext cx="8596668" cy="1320800"/>
          </a:xfrm>
        </p:spPr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Process Summary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817D-82A2-57BD-DC24-A91C2AD1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206" y="1000933"/>
            <a:ext cx="8596668" cy="584027"/>
          </a:xfrm>
        </p:spPr>
        <p:txBody>
          <a:bodyPr/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Baseline Model</a:t>
            </a:r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6D3DA-2302-AB13-1202-6906C40CAEF9}"/>
              </a:ext>
            </a:extLst>
          </p:cNvPr>
          <p:cNvSpPr txBox="1"/>
          <p:nvPr/>
        </p:nvSpPr>
        <p:spPr>
          <a:xfrm>
            <a:off x="1094232" y="2732794"/>
            <a:ext cx="5001768" cy="376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Integrity and cleaning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Feature Engineering and Transformation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Data Analysis (EDA)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Correlation Analysis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PCA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Predicting Log Price using Bayesian Optimization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XGB and RF prediction analysis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Improving XGB and Predicting price per square meter.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B534C-366D-1917-A54E-9352A621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44" y="1528237"/>
            <a:ext cx="6473711" cy="1088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2FC07-C92D-E139-9FCE-3FEBE2121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968" y="4065294"/>
            <a:ext cx="7543800" cy="6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28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C8D8-E01E-6BEA-F3E5-C142402B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Data Integrity &amp; Cleaning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3294-277A-531C-853B-B1AAFE08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algn="l"/>
            <a:r>
              <a:rPr lang="he-IL" dirty="0"/>
              <a:t>„</a:t>
            </a:r>
            <a:r>
              <a:rPr lang="en-US" dirty="0"/>
              <a:t>Data Integrity of interior features such as full square meter, kitchen square meter etc.</a:t>
            </a:r>
            <a:endParaRPr lang="he-IL" dirty="0"/>
          </a:p>
          <a:p>
            <a:pPr algn="l"/>
            <a:r>
              <a:rPr lang="en-US" dirty="0"/>
              <a:t>Removed columns with at least 30% missing values and a correlation lower than 0.3 in abs value.</a:t>
            </a:r>
            <a:endParaRPr lang="he-IL" dirty="0"/>
          </a:p>
          <a:p>
            <a:pPr algn="l"/>
            <a:r>
              <a:rPr lang="en-US" dirty="0"/>
              <a:t>Separated features into groups according to the data dictionary.</a:t>
            </a:r>
            <a:endParaRPr lang="he-IL" dirty="0"/>
          </a:p>
          <a:p>
            <a:pPr algn="l"/>
            <a:r>
              <a:rPr lang="en-US" dirty="0"/>
              <a:t>Modeling missingness of Interior features</a:t>
            </a:r>
            <a:endParaRPr lang="he-IL" dirty="0"/>
          </a:p>
          <a:p>
            <a:pPr algn="l"/>
            <a:r>
              <a:rPr lang="en-US" dirty="0"/>
              <a:t>Missing Values in Full sq and Life sq:</a:t>
            </a:r>
            <a:endParaRPr lang="he-IL" dirty="0"/>
          </a:p>
          <a:p>
            <a:pPr lvl="1" algn="l"/>
            <a:r>
              <a:rPr lang="en-US" dirty="0"/>
              <a:t>Avg ratio </a:t>
            </a:r>
            <a:r>
              <a:rPr lang="en-US" dirty="0" err="1"/>
              <a:t>fullsq</a:t>
            </a:r>
            <a:r>
              <a:rPr lang="en-US" dirty="0"/>
              <a:t>/</a:t>
            </a:r>
            <a:r>
              <a:rPr lang="en-US" dirty="0" err="1"/>
              <a:t>lifesq</a:t>
            </a:r>
            <a:r>
              <a:rPr lang="en-US" dirty="0"/>
              <a:t> for each sub area</a:t>
            </a:r>
            <a:endParaRPr lang="he-IL" dirty="0"/>
          </a:p>
          <a:p>
            <a:pPr lvl="1" algn="l"/>
            <a:r>
              <a:rPr lang="en-US" dirty="0"/>
              <a:t>Filling missing values using the ratio.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172655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AFDE-40FC-1EA7-5E3C-0D7A0050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IL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314F6-1695-59AA-BA39-3C192D1C5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Seasonality Features: Year, Month, Quarter etc.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Discrete features to Continuous features:</a:t>
            </a:r>
            <a:endParaRPr lang="he-IL" dirty="0"/>
          </a:p>
          <a:p>
            <a:pPr lvl="1" indent="-342900" algn="l"/>
            <a:r>
              <a:rPr lang="en-US" dirty="0"/>
              <a:t>Population to Density</a:t>
            </a:r>
            <a:endParaRPr lang="he-IL" dirty="0"/>
          </a:p>
          <a:p>
            <a:pPr lvl="1" indent="-342900" algn="l"/>
            <a:r>
              <a:rPr lang="en-US" dirty="0"/>
              <a:t>Education features to Education per capita</a:t>
            </a:r>
            <a:endParaRPr lang="he-IL" dirty="0"/>
          </a:p>
          <a:p>
            <a:pPr algn="l"/>
            <a:r>
              <a:rPr lang="en-US" dirty="0"/>
              <a:t>We’ve also calculated ratios and differences between features.</a:t>
            </a:r>
            <a:endParaRPr lang="he-IL" dirty="0"/>
          </a:p>
          <a:p>
            <a:pPr algn="l"/>
            <a:r>
              <a:rPr lang="en-US" dirty="0"/>
              <a:t>Among the features we’ve added full sq – </a:t>
            </a:r>
            <a:r>
              <a:rPr lang="en-US" dirty="0" err="1"/>
              <a:t>kitch</a:t>
            </a:r>
            <a:r>
              <a:rPr lang="en-US" dirty="0"/>
              <a:t> sq has a huge influence on our model.</a:t>
            </a:r>
            <a:endParaRPr lang="he-IL" dirty="0"/>
          </a:p>
          <a:p>
            <a:pPr marL="0" indent="0" algn="l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753022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2C3D-E846-946B-D2CA-7B4FDD92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/>
              <a:t>EDA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33E1-F46A-56CE-BEB9-665EDF7F7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8253"/>
            <a:ext cx="8596668" cy="3880773"/>
          </a:xfrm>
        </p:spPr>
        <p:txBody>
          <a:bodyPr/>
          <a:lstStyle/>
          <a:p>
            <a:pPr algn="l"/>
            <a:r>
              <a:rPr lang="en-US" dirty="0"/>
              <a:t>Price distribution (Log price, Price)</a:t>
            </a:r>
            <a:endParaRPr lang="he-IL" dirty="0"/>
          </a:p>
          <a:p>
            <a:pPr algn="l"/>
            <a:r>
              <a:rPr lang="en-US" dirty="0"/>
              <a:t>Price Distribution by product type</a:t>
            </a:r>
            <a:endParaRPr lang="he-IL" dirty="0"/>
          </a:p>
          <a:p>
            <a:pPr algn="l"/>
            <a:r>
              <a:rPr lang="en-US" dirty="0"/>
              <a:t>Prices behavior by build year (Is Vintage)</a:t>
            </a:r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B0883-C95D-1DEF-7D20-FB679093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334" y="3079053"/>
            <a:ext cx="6438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52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5697-D06B-B28D-A9F1-499C53D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989C-371C-0D7D-D472-D61576737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Distribution of prices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319AF-8266-5195-B31C-E60DBBF9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630" y="2923028"/>
            <a:ext cx="3692071" cy="2626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D9C55-8B22-E9C0-A960-3762CE42C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5" r="2447" b="-1"/>
          <a:stretch/>
        </p:blipFill>
        <p:spPr>
          <a:xfrm>
            <a:off x="5536423" y="2898211"/>
            <a:ext cx="4336240" cy="28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C56D-F8BC-D233-B08A-8EE5F713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B35B-DACB-EADF-91ED-2D297307E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Sparsity analysis for the discrete features (Count columns)</a:t>
            </a:r>
            <a:endParaRPr lang="he-IL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Sparse columns were changed to binary columns.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208D4-1FD6-B1EB-F458-CE2E70AC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26" y="2979562"/>
            <a:ext cx="7442538" cy="288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80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714E-8804-FCB2-1EFE-183BB89D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Categorical Features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D6557-0DBD-A336-0475-477E80534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algn="l" defTabSz="45720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dirty="0"/>
                  <a:t>Categorical features with 2 values turned into binary columns.</a:t>
                </a:r>
                <a:endParaRPr lang="he-IL" dirty="0"/>
              </a:p>
              <a:p>
                <a:pPr marL="342900" indent="-342900" algn="l" defTabSz="45720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dirty="0"/>
                  <a:t>Ordinal features were encoded according to the values of the features.</a:t>
                </a:r>
                <a:endParaRPr lang="he-IL" dirty="0"/>
              </a:p>
              <a:p>
                <a:pPr marL="342900" indent="-342900" algn="l" defTabSz="45720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dirty="0"/>
                  <a:t>Sub Area</a:t>
                </a:r>
                <a:r>
                  <a:rPr lang="he-IL" dirty="0"/>
                  <a:t>:</a:t>
                </a:r>
              </a:p>
              <a:p>
                <a:pPr lvl="1" indent="-342900" algn="l"/>
                <a:r>
                  <a:rPr lang="en-US" dirty="0"/>
                  <a:t>First try - Dummies</a:t>
                </a:r>
                <a:endParaRPr lang="he-IL" dirty="0"/>
              </a:p>
              <a:p>
                <a:pPr lvl="1" indent="-342900" algn="l"/>
                <a:r>
                  <a:rPr lang="en-US" dirty="0"/>
                  <a:t>Second try - Target Encoding: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𝑠𝑞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</m:oMath>
                </a14:m>
                <a:endParaRPr lang="en-US" dirty="0"/>
              </a:p>
              <a:p>
                <a:pPr marL="400050" lvl="1" indent="0" algn="l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8D6557-0DBD-A336-0475-477E80534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5438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734E-3E33-4F15-15E4-86729A31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Correlation Analysis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92CCD-0EEA-5C63-0BF5-9436B2B9D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Correlation within each group.</a:t>
            </a:r>
            <a:endParaRPr lang="he-IL" dirty="0"/>
          </a:p>
          <a:p>
            <a:pPr marL="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D57D6-43AD-3398-2459-60B7E89E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2666707"/>
            <a:ext cx="3386328" cy="3581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53105-0BE4-0DC5-A0D1-DFC44E5A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214" y="2733252"/>
            <a:ext cx="3252788" cy="341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330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2614-9B8A-BB7F-10C5-1831D6CC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Principal Component Analysis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E04F6-EF58-5722-E110-E3A4AD75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9766"/>
            <a:ext cx="4691677" cy="38823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7161E-2F92-8368-7968-1AA05A33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589" y="1930400"/>
            <a:ext cx="4389693" cy="2325736"/>
          </a:xfrm>
        </p:spPr>
        <p:txBody>
          <a:bodyPr>
            <a:normAutofit/>
          </a:bodyPr>
          <a:lstStyle/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/>
              <a:t>We used to PCA to reduce the number of features and correlation.</a:t>
            </a:r>
            <a:endParaRPr lang="he-IL" sz="1500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/>
              <a:t>PCA </a:t>
            </a:r>
            <a:r>
              <a:rPr lang="en-US" sz="1500" dirty="0"/>
              <a:t>is a method that finds linear combination of the given features while also preserving an amount of variance.</a:t>
            </a:r>
            <a:endParaRPr lang="he-IL" sz="1500" dirty="0"/>
          </a:p>
          <a:p>
            <a:pPr marL="342900" indent="-342900" algn="l" defTabSz="45720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/>
              <a:t>Goal: </a:t>
            </a:r>
            <a:r>
              <a:rPr lang="en-US" sz="1500" dirty="0"/>
              <a:t>reduce the number of features and correlation while preserving 95% of the variance.</a:t>
            </a:r>
            <a:endParaRPr lang="he-IL" sz="1500" dirty="0"/>
          </a:p>
        </p:txBody>
      </p:sp>
    </p:spTree>
    <p:extLst>
      <p:ext uri="{BB962C8B-B14F-4D97-AF65-F5344CB8AC3E}">
        <p14:creationId xmlns:p14="http://schemas.microsoft.com/office/powerpoint/2010/main" val="9813830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</TotalTime>
  <Words>581</Words>
  <Application>Microsoft Macintosh PowerPoint</Application>
  <PresentationFormat>Widescreen</PresentationFormat>
  <Paragraphs>77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Cambria Math</vt:lpstr>
      <vt:lpstr>Trebuchet MS</vt:lpstr>
      <vt:lpstr>Wingdings 3</vt:lpstr>
      <vt:lpstr>Facet</vt:lpstr>
      <vt:lpstr>Sberbank Kaggle Project</vt:lpstr>
      <vt:lpstr>Data Integrity &amp; Cleaning </vt:lpstr>
      <vt:lpstr>Feature Engineering</vt:lpstr>
      <vt:lpstr>EDA</vt:lpstr>
      <vt:lpstr>EDA</vt:lpstr>
      <vt:lpstr>EDA</vt:lpstr>
      <vt:lpstr>Categorical Features</vt:lpstr>
      <vt:lpstr>Correlation Analysis</vt:lpstr>
      <vt:lpstr>Principal Component Analysis</vt:lpstr>
      <vt:lpstr>Preparing Data For Model</vt:lpstr>
      <vt:lpstr>Model Building Hyperparameter Tuning</vt:lpstr>
      <vt:lpstr>Model Building Hyperparameter Tuning</vt:lpstr>
      <vt:lpstr>Feature Importance</vt:lpstr>
      <vt:lpstr>Kaggle Submissions</vt:lpstr>
      <vt:lpstr>Model Improvement</vt:lpstr>
      <vt:lpstr>Process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Sberbank Kaggle Project</dc:title>
  <dc:creator>Lidor Erez</dc:creator>
  <cp:lastModifiedBy>Lidor Erez</cp:lastModifiedBy>
  <cp:revision>88</cp:revision>
  <dcterms:created xsi:type="dcterms:W3CDTF">2024-04-22T12:17:51Z</dcterms:created>
  <dcterms:modified xsi:type="dcterms:W3CDTF">2024-04-27T14:07:09Z</dcterms:modified>
</cp:coreProperties>
</file>