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9"/>
  </p:notesMasterIdLst>
  <p:handoutMasterIdLst>
    <p:handoutMasterId r:id="rId10"/>
  </p:handoutMasterIdLst>
  <p:sldIdLst>
    <p:sldId id="256" r:id="rId3"/>
    <p:sldId id="264" r:id="rId4"/>
    <p:sldId id="257" r:id="rId5"/>
    <p:sldId id="259" r:id="rId6"/>
    <p:sldId id="265" r:id="rId7"/>
    <p:sldId id="263" r:id="rId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fld id="{5E9DE451-09C2-9046-889D-64B2DB211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charset="0"/>
              </a:defRPr>
            </a:lvl1pPr>
          </a:lstStyle>
          <a:p>
            <a:fld id="{D36EDE0C-0331-CE45-8073-AC4D4F690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8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CF500-71F8-7A44-A0EC-BED0033036C0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F2CD24B8-82F1-F94F-A51B-77E0607DB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6E950-58AD-D445-8F7D-954C95F425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CD5A3-0A75-4C46-9A72-ED6E004B9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F2E89-6F00-E84F-9975-86F2B07368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8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D482F-0717-E840-BEF2-BDA22C1A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FF75C-ED3C-0247-99A1-6069E73903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D816D-C019-024D-9F47-97CAFBEEBD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46F90-899A-2943-89E1-8898859998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63EB3-6B23-7A4D-9A05-9C7960256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0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B870E-27A5-3444-A856-0D089915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0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11C9E-F43C-0A42-932C-18212B908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7FA85-8C80-A94E-843A-743E03AFA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4A674-A1DE-D94E-B84E-773A85A16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7A7F3-A312-E949-A3C3-A6F22BB5CF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9D444-E7F4-444F-96C2-87D2C588E4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4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8929F4-237A-574E-BDB2-86B8DC49ED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15FB5-ACD2-AE4C-B3E0-D3CE5C10C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CAD51-1012-3E45-AC81-393FB249A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6AD1-893A-2F47-ACC3-7BEEB80C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138A-64A8-424E-8A99-474182C53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9EB51-B1C0-1248-A9B4-A8FE801BF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F7FE-90AB-244C-AD4A-94FA10F51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5F453-812C-6D4C-A78A-440D3B608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6601BC28-FC19-9643-A2CF-54ABB0ADF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DE01A032-38FD-7041-9792-D7E1E7D3058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nation.com/how-much-money-does-the-ncaa-make/" TargetMode="External"/><Relationship Id="rId4" Type="http://schemas.openxmlformats.org/officeDocument/2006/relationships/hyperlink" Target="http://buildingthepride.com/jobie/uploads/JOBIEV19B31.pdf" TargetMode="External"/><Relationship Id="rId5" Type="http://schemas.openxmlformats.org/officeDocument/2006/relationships/hyperlink" Target="http://epublications.marquette.edu/cgi/viewcontent.cgi?article=1052&amp;context=cps_professiona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marquettewire.org/3950304/sports/mu-basketball-attendance-team-value-dro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066800"/>
            <a:ext cx="8991600" cy="1470025"/>
          </a:xfrm>
        </p:spPr>
        <p:txBody>
          <a:bodyPr/>
          <a:lstStyle/>
          <a:p>
            <a:r>
              <a:rPr lang="en-US" sz="4400" dirty="0" smtClean="0"/>
              <a:t>NCAA Basketball Attendance</a:t>
            </a:r>
            <a:endParaRPr lang="en-US" sz="4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5181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Daniel Moeller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143000"/>
            <a:ext cx="6781800" cy="960438"/>
          </a:xfrm>
        </p:spPr>
        <p:txBody>
          <a:bodyPr/>
          <a:lstStyle/>
          <a:p>
            <a:r>
              <a:rPr lang="en-US" dirty="0" smtClean="0"/>
              <a:t>Overview of NCAA Basketball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981200"/>
            <a:ext cx="6781800" cy="3306763"/>
          </a:xfrm>
        </p:spPr>
        <p:txBody>
          <a:bodyPr/>
          <a:lstStyle/>
          <a:p>
            <a:r>
              <a:rPr lang="en-US" dirty="0" smtClean="0"/>
              <a:t>Six</a:t>
            </a:r>
            <a:r>
              <a:rPr lang="en-US" dirty="0" smtClean="0"/>
              <a:t> billion dollar earning from </a:t>
            </a:r>
            <a:r>
              <a:rPr lang="en-US" dirty="0" smtClean="0"/>
              <a:t>tickets</a:t>
            </a:r>
            <a:r>
              <a:rPr lang="en-US" dirty="0"/>
              <a:t> </a:t>
            </a:r>
            <a:r>
              <a:rPr lang="en-US" dirty="0" smtClean="0"/>
              <a:t>and merchandise alone.</a:t>
            </a:r>
          </a:p>
          <a:p>
            <a:r>
              <a:rPr lang="en-US" dirty="0" smtClean="0"/>
              <a:t>Marquette </a:t>
            </a:r>
            <a:r>
              <a:rPr lang="en-US" dirty="0" smtClean="0"/>
              <a:t>basketball </a:t>
            </a:r>
            <a:r>
              <a:rPr lang="en-US" dirty="0" smtClean="0"/>
              <a:t>is evaluated at $11.4 million.</a:t>
            </a:r>
          </a:p>
          <a:p>
            <a:r>
              <a:rPr lang="en-US" dirty="0" smtClean="0"/>
              <a:t>Ticket sales </a:t>
            </a:r>
            <a:r>
              <a:rPr lang="en-US" dirty="0" smtClean="0"/>
              <a:t>on </a:t>
            </a:r>
            <a:r>
              <a:rPr lang="en-US" dirty="0" smtClean="0"/>
              <a:t>the </a:t>
            </a:r>
            <a:r>
              <a:rPr lang="en-US" dirty="0" smtClean="0"/>
              <a:t>decline nationally</a:t>
            </a:r>
          </a:p>
          <a:p>
            <a:r>
              <a:rPr lang="en-US" dirty="0" smtClean="0"/>
              <a:t>Marquette 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429000"/>
            <a:ext cx="3767667" cy="2942985"/>
          </a:xfrm>
          <a:prstGeom prst="rect">
            <a:avLst/>
          </a:prstGeom>
        </p:spPr>
      </p:pic>
      <p:pic>
        <p:nvPicPr>
          <p:cNvPr id="6" name="Picture 5" descr="attendance_del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1803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9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52600" y="1524000"/>
            <a:ext cx="2895600" cy="639762"/>
          </a:xfrm>
        </p:spPr>
        <p:txBody>
          <a:bodyPr/>
          <a:lstStyle/>
          <a:p>
            <a:r>
              <a:rPr lang="en-US" dirty="0" smtClean="0"/>
              <a:t>Available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09800"/>
            <a:ext cx="4040188" cy="395128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600" dirty="0" smtClean="0"/>
              <a:t>ESPN (‘01-16’)</a:t>
            </a:r>
          </a:p>
          <a:p>
            <a:pPr lvl="1">
              <a:lnSpc>
                <a:spcPct val="140000"/>
              </a:lnSpc>
            </a:pPr>
            <a:r>
              <a:rPr lang="en-US" sz="1600" dirty="0" smtClean="0"/>
              <a:t>Game-by-game information</a:t>
            </a:r>
            <a:endParaRPr lang="en-US" sz="1600" dirty="0" smtClean="0"/>
          </a:p>
          <a:p>
            <a:pPr marL="342900" lvl="1" indent="-342900">
              <a:lnSpc>
                <a:spcPct val="140000"/>
              </a:lnSpc>
              <a:buFontTx/>
              <a:buChar char="•"/>
            </a:pPr>
            <a:r>
              <a:rPr lang="en-US" sz="1600" dirty="0"/>
              <a:t>NCAA(‘80-16’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>
              <a:lnSpc>
                <a:spcPct val="140000"/>
              </a:lnSpc>
            </a:pPr>
            <a:r>
              <a:rPr lang="en-US" sz="1600" dirty="0" smtClean="0"/>
              <a:t>Full attendance</a:t>
            </a:r>
          </a:p>
          <a:p>
            <a:pPr>
              <a:lnSpc>
                <a:spcPct val="140000"/>
              </a:lnSpc>
            </a:pPr>
            <a:r>
              <a:rPr lang="en-US" sz="1600" dirty="0" err="1" smtClean="0"/>
              <a:t>Sportsbook</a:t>
            </a:r>
            <a:r>
              <a:rPr lang="en-US" sz="1600" dirty="0" smtClean="0"/>
              <a:t> Review (‘05-’16’)</a:t>
            </a:r>
          </a:p>
          <a:p>
            <a:pPr lvl="1">
              <a:lnSpc>
                <a:spcPct val="140000"/>
              </a:lnSpc>
            </a:pPr>
            <a:r>
              <a:rPr lang="en-US" sz="1600" dirty="0" smtClean="0"/>
              <a:t>Betting lines</a:t>
            </a:r>
          </a:p>
          <a:p>
            <a:pPr>
              <a:lnSpc>
                <a:spcPct val="140000"/>
              </a:lnSpc>
            </a:pPr>
            <a:r>
              <a:rPr lang="en-US" sz="1600" dirty="0" smtClean="0"/>
              <a:t>World Weather Online (‘08-`16)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35625" y="1524000"/>
            <a:ext cx="3508375" cy="639762"/>
          </a:xfrm>
        </p:spPr>
        <p:txBody>
          <a:bodyPr/>
          <a:lstStyle/>
          <a:p>
            <a:r>
              <a:rPr lang="en-US" dirty="0" smtClean="0"/>
              <a:t>Possible Future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638800" y="2286000"/>
            <a:ext cx="4498975" cy="395128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600" dirty="0" smtClean="0"/>
              <a:t>TV Ratings/Availability</a:t>
            </a:r>
          </a:p>
          <a:p>
            <a:pPr>
              <a:lnSpc>
                <a:spcPct val="140000"/>
              </a:lnSpc>
            </a:pPr>
            <a:r>
              <a:rPr lang="en-US" sz="1600" dirty="0" smtClean="0"/>
              <a:t>Enrollment Numbers</a:t>
            </a:r>
          </a:p>
          <a:p>
            <a:pPr>
              <a:lnSpc>
                <a:spcPct val="140000"/>
              </a:lnSpc>
            </a:pPr>
            <a:r>
              <a:rPr lang="en-US" sz="1600" dirty="0" smtClean="0"/>
              <a:t>Population Demographics</a:t>
            </a:r>
          </a:p>
          <a:p>
            <a:pPr>
              <a:lnSpc>
                <a:spcPct val="140000"/>
              </a:lnSpc>
            </a:pPr>
            <a:r>
              <a:rPr lang="en-US" sz="1600" dirty="0" smtClean="0"/>
              <a:t>Distance between teams</a:t>
            </a:r>
          </a:p>
          <a:p>
            <a:pPr>
              <a:lnSpc>
                <a:spcPct val="140000"/>
              </a:lnSpc>
            </a:pPr>
            <a:r>
              <a:rPr lang="en-US" sz="1600" dirty="0" smtClean="0"/>
              <a:t>State popularity rank</a:t>
            </a:r>
          </a:p>
          <a:p>
            <a:pPr>
              <a:lnSpc>
                <a:spcPct val="140000"/>
              </a:lnSpc>
            </a:pPr>
            <a:r>
              <a:rPr lang="en-US" sz="1600" dirty="0" smtClean="0"/>
              <a:t>Rivalry games</a:t>
            </a:r>
            <a:endParaRPr lang="en-US" sz="1000" dirty="0" smtClean="0"/>
          </a:p>
          <a:p>
            <a:pPr>
              <a:lnSpc>
                <a:spcPct val="140000"/>
              </a:lnSpc>
            </a:pPr>
            <a:endParaRPr lang="en-US" sz="1600" dirty="0" smtClean="0"/>
          </a:p>
          <a:p>
            <a:pPr>
              <a:lnSpc>
                <a:spcPct val="140000"/>
              </a:lnSpc>
            </a:pPr>
            <a:endParaRPr lang="en-US" sz="1600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Uncertainty of Outcome Hypothesis</a:t>
            </a:r>
          </a:p>
          <a:p>
            <a:r>
              <a:rPr lang="en-US" dirty="0" smtClean="0"/>
              <a:t>Do teams within the same conference or same </a:t>
            </a:r>
            <a:r>
              <a:rPr lang="en-US" smtClean="0"/>
              <a:t>geographic area </a:t>
            </a:r>
            <a:r>
              <a:rPr lang="en-US" dirty="0" smtClean="0"/>
              <a:t>have similar attendance models?</a:t>
            </a:r>
          </a:p>
          <a:p>
            <a:r>
              <a:rPr lang="en-US" dirty="0" smtClean="0"/>
              <a:t>How does weather and time of day/week impact attendance numbers?</a:t>
            </a:r>
          </a:p>
          <a:p>
            <a:r>
              <a:rPr lang="en-US" dirty="0" smtClean="0"/>
              <a:t>How important is winning to attendance?</a:t>
            </a:r>
          </a:p>
          <a:p>
            <a:r>
              <a:rPr lang="en-US" dirty="0" smtClean="0"/>
              <a:t>Stretch:</a:t>
            </a:r>
          </a:p>
          <a:p>
            <a:pPr lvl="1"/>
            <a:r>
              <a:rPr lang="en-US" dirty="0" smtClean="0"/>
              <a:t>Investigate the relationship between ticket sales and television ratings.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Potential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Attendance based on tickets sold</a:t>
            </a:r>
          </a:p>
          <a:p>
            <a:r>
              <a:rPr lang="en-US" sz="2000" dirty="0" smtClean="0"/>
              <a:t>Ignoring other high profile events in the area</a:t>
            </a:r>
          </a:p>
          <a:p>
            <a:r>
              <a:rPr lang="en-US" sz="2000" dirty="0" smtClean="0"/>
              <a:t>March Madness attendance will not be considered</a:t>
            </a:r>
          </a:p>
          <a:p>
            <a:r>
              <a:rPr lang="en-US" sz="2000" dirty="0" smtClean="0"/>
              <a:t>Ignoring promotional events (lack of data)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Team matching</a:t>
            </a:r>
          </a:p>
          <a:p>
            <a:r>
              <a:rPr lang="en-US" sz="2000" dirty="0" smtClean="0"/>
              <a:t>Data volume</a:t>
            </a:r>
          </a:p>
          <a:p>
            <a:r>
              <a:rPr lang="en-US" sz="2000" dirty="0" smtClean="0"/>
              <a:t>Data quality and verification concern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https://marquettewire.org/3950304/sports/mu-basketball-attendance-team-value-drops/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http://moneynation.com/how-much-money-does-the-ncaa-make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http://buildingthepride.com/jobie/uploads/JOBIEV19B31.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http://epublications.marquette.edu/cgi/viewcontent.cgi?article=1052&amp;context=</a:t>
            </a:r>
            <a:r>
              <a:rPr lang="en-US" dirty="0" smtClean="0">
                <a:hlinkClick r:id="rId5"/>
              </a:rPr>
              <a:t>cps_professional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17531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005A58"/>
        </a:dk1>
        <a:lt1>
          <a:srgbClr val="3366CC"/>
        </a:lt1>
        <a:dk2>
          <a:srgbClr val="008080"/>
        </a:dk2>
        <a:lt2>
          <a:srgbClr val="3399FF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TM01017531</Template>
  <TotalTime>1036</TotalTime>
  <Words>271</Words>
  <Application>Microsoft Macintosh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TM01017531</vt:lpstr>
      <vt:lpstr>1_Custom Design</vt:lpstr>
      <vt:lpstr>NCAA Basketball Attendance</vt:lpstr>
      <vt:lpstr>Overview of NCAA Basketball</vt:lpstr>
      <vt:lpstr>PowerPoint Presentation</vt:lpstr>
      <vt:lpstr>Research Questions </vt:lpstr>
      <vt:lpstr>Assumptions &amp; Potential Pitfalls</vt:lpstr>
      <vt:lpstr>Resources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Basketball Attendance</dc:title>
  <dc:subject/>
  <dc:creator/>
  <cp:keywords/>
  <dc:description/>
  <cp:lastModifiedBy>Dan Moeller</cp:lastModifiedBy>
  <cp:revision>37</cp:revision>
  <cp:lastPrinted>1601-01-01T00:00:00Z</cp:lastPrinted>
  <dcterms:created xsi:type="dcterms:W3CDTF">2004-01-28T16:42:57Z</dcterms:created>
  <dcterms:modified xsi:type="dcterms:W3CDTF">2017-02-20T14:06:56Z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