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1549-D46A-08B7-7984-C2EB1877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92AA1-8B88-0584-2043-FEE4E4CE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7CAC-A259-4E13-F373-DE2CCE34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BFA7-3CBB-3A2E-7987-C712BA0D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B413-8957-26DE-5DBD-ED272534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969F-2C30-B1FB-C009-982FA4D4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B6BB-451F-3D5D-CB8A-0E2D67D33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92C2-9C8A-9724-7CA7-8599877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F06A-6E74-D33A-335B-61CFC276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077-E809-A62E-CC56-A3B0D9B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237D5-F742-F772-EF42-6F327E277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C8735-73CA-F6F2-FD6C-02A1F3BD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CAB0-63A4-4936-A2C0-5835194A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34B4-9283-A75E-9335-AABABD4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4F4C-DADA-5197-5A59-09FFC1B2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C39-09F8-0A65-412B-F1B5CB7C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BCE5-797B-9921-63F8-A5CE4076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EA95-A479-B64B-0B7E-051162DA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72A7-462D-42C7-0CDC-04AEC3DF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3051-B8F1-4EA6-C9E5-EBF7E26A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6D6B-2417-C736-E58B-3A0ECA77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0F85-2E07-1C77-BD7B-9DEC6D01C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65BE9-C5F9-921B-1300-14641DFD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B3EE-CF5C-F53E-7207-B23B1AF5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3BB8-9EB5-E4BD-6E7C-9E53F3A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553E-1437-893B-98C2-DCE8F76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663-4BB6-75E6-7181-EB8959622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1485F-D425-A253-2D4A-4525CE7BF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01AA-5E45-16A2-79F8-0B3DEC2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7A872-5BA6-EA31-E100-8A89906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213E9-2F8A-0EB2-1913-882F9661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A02-4729-FBD2-D278-56D314BA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79C37-2700-BE4A-6633-78DA161F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7DE39-9362-4397-78E0-9A6E9ADC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1AC23-648F-D5E6-34FD-FE92E99C8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C3299-9F98-97F8-E898-69FC44806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64378-2DE8-79DF-2650-97C88A4F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EBD1F-D332-028B-52A5-422D0F33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7C91A-D709-5056-CE9B-D43BCBE2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0C40-889C-2846-30F1-8B2E75E0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A5864-0DAC-23F0-90A4-5B6360E2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982C8-635F-6798-9E95-8544254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8717C-74B3-017F-4E53-1C406A46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0F277-B78E-F5C7-2DBA-B8D31B34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041F6-8EF9-B358-B3C1-4FC6304A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8E46B-C28D-D21D-4F01-145EE489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1B49-847B-E5F8-747B-04E16CBB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136F-677A-2E5E-4368-3D8718C5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F7AD9-1DF3-3BB6-43F9-DADD6780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F581-9634-CB2F-CE21-24982BBF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FACB-9CA8-AC50-403A-05487FC0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7C93-1D11-1556-19EB-42B78F8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10DF-EE5B-2900-6133-77A92FCA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C52AA-473E-D632-E4A1-5DC8B8546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638E-C6DC-CB8F-ED67-6F462F7A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E57C-CC31-3263-7F79-44D3E934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D58C-4ED0-26AD-1B3E-8BC39C96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ABF0-903A-7FA3-E400-473DDE0B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124EE-DD76-5F94-7FE2-D29396B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B2DC-CDDD-6BBF-89A5-52A41F19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A547-0B6A-20BB-47CD-880448DE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32C7-B620-4E68-B00E-92821042714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8583-A85B-7F93-8F1F-A22572035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3A6-80B2-1D2F-2EC2-9566767E3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1523-C7CE-4D11-A2F0-B2D7507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E2A6-E11F-C808-5432-C936C8A7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1870"/>
            <a:ext cx="9144000" cy="951589"/>
          </a:xfrm>
        </p:spPr>
        <p:txBody>
          <a:bodyPr>
            <a:noAutofit/>
          </a:bodyPr>
          <a:lstStyle/>
          <a:p>
            <a:r>
              <a:rPr lang="ro-RO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 REȚELELOR NEURONALE ÎN PROCESAREA LIMBAJULUI NATURAL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0B512-6D2B-6FBB-C85A-F2EABC001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Absolvent: Motoc Dan-Adrian</a:t>
            </a:r>
          </a:p>
        </p:txBody>
      </p:sp>
    </p:spTree>
    <p:extLst>
      <p:ext uri="{BB962C8B-B14F-4D97-AF65-F5344CB8AC3E}">
        <p14:creationId xmlns:p14="http://schemas.microsoft.com/office/powerpoint/2010/main" val="324345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1">
            <a:extLst>
              <a:ext uri="{FF2B5EF4-FFF2-40B4-BE49-F238E27FC236}">
                <a16:creationId xmlns:a16="http://schemas.microsoft.com/office/drawing/2014/main" id="{F80C5D7E-BF68-36C1-B02A-599A87BD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18" y="402650"/>
            <a:ext cx="7883937" cy="4661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CEF79-E791-5939-FB2C-27ED1AE173DB}"/>
                  </a:ext>
                </a:extLst>
              </p:cNvPr>
              <p:cNvSpPr txBox="1"/>
              <p:nvPr/>
            </p:nvSpPr>
            <p:spPr>
              <a:xfrm>
                <a:off x="6135886" y="5520447"/>
                <a:ext cx="5211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CEF79-E791-5939-FB2C-27ED1AE1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886" y="5520447"/>
                <a:ext cx="52115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A26ED2-AB7D-5525-DE94-3BDBBD37A615}"/>
              </a:ext>
            </a:extLst>
          </p:cNvPr>
          <p:cNvSpPr txBox="1"/>
          <p:nvPr/>
        </p:nvSpPr>
        <p:spPr>
          <a:xfrm>
            <a:off x="1670726" y="5520447"/>
            <a:ext cx="6279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Exemplu</a:t>
            </a:r>
            <a:r>
              <a:rPr lang="en-US" sz="2400" dirty="0"/>
              <a:t> </a:t>
            </a:r>
            <a:r>
              <a:rPr lang="en-US" sz="2400" dirty="0" err="1"/>
              <a:t>funcție</a:t>
            </a:r>
            <a:r>
              <a:rPr lang="en-US" sz="2400" dirty="0"/>
              <a:t> </a:t>
            </a:r>
            <a:r>
              <a:rPr lang="en-US" sz="2400" dirty="0" err="1"/>
              <a:t>cuadratică</a:t>
            </a:r>
            <a:r>
              <a:rPr lang="en-US" sz="2400" dirty="0"/>
              <a:t> </a:t>
            </a:r>
            <a:r>
              <a:rPr lang="en-US" sz="2400" dirty="0" err="1"/>
              <a:t>bidimensională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4960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9B01428-F6B7-5291-2682-8AC1CBB24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589"/>
            <a:ext cx="114300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7BF8E2-E773-0EA2-13DC-4F88E43EBC88}"/>
              </a:ext>
            </a:extLst>
          </p:cNvPr>
          <p:cNvSpPr txBox="1"/>
          <p:nvPr/>
        </p:nvSpPr>
        <p:spPr>
          <a:xfrm>
            <a:off x="2704289" y="5914417"/>
            <a:ext cx="713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Problema gradientului infinit</a:t>
            </a:r>
            <a:r>
              <a:rPr lang="en-US" sz="2400" dirty="0"/>
              <a:t> -</a:t>
            </a:r>
            <a:r>
              <a:rPr lang="ro-RO" sz="2400" dirty="0"/>
              <a:t> RNN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90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A6842-CD86-7BBB-B76F-34185D1D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61" y="77821"/>
            <a:ext cx="5221953" cy="5816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B249E-81A6-AF62-83C9-1CFE2339D722}"/>
              </a:ext>
            </a:extLst>
          </p:cNvPr>
          <p:cNvSpPr txBox="1"/>
          <p:nvPr/>
        </p:nvSpPr>
        <p:spPr>
          <a:xfrm>
            <a:off x="0" y="601671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Attention Is All You Need – 2017, Vaswani et. al.</a:t>
            </a:r>
          </a:p>
        </p:txBody>
      </p:sp>
    </p:spTree>
    <p:extLst>
      <p:ext uri="{BB962C8B-B14F-4D97-AF65-F5344CB8AC3E}">
        <p14:creationId xmlns:p14="http://schemas.microsoft.com/office/powerpoint/2010/main" val="1744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257D-C833-0458-8E05-26915019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429"/>
            <a:ext cx="10515600" cy="451353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Model bigram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MLP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RNN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LSTM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Transformer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53E54-0D17-4BB8-F898-C522B3D43292}"/>
              </a:ext>
            </a:extLst>
          </p:cNvPr>
          <p:cNvSpPr txBox="1"/>
          <p:nvPr/>
        </p:nvSpPr>
        <p:spPr>
          <a:xfrm>
            <a:off x="2928026" y="398834"/>
            <a:ext cx="678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</a:t>
            </a:r>
            <a:r>
              <a:rPr lang="ro-RO" sz="2800" dirty="0" err="1"/>
              <a:t>voluţia</a:t>
            </a:r>
            <a:r>
              <a:rPr lang="ro-RO" sz="2800" dirty="0"/>
              <a:t> </a:t>
            </a:r>
            <a:r>
              <a:rPr lang="ro-RO" sz="2800" dirty="0" err="1"/>
              <a:t>reţelelor</a:t>
            </a:r>
            <a:r>
              <a:rPr lang="ro-RO" sz="2800" dirty="0"/>
              <a:t> in NLP: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56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47244A-1379-EA8C-5DDE-778A04E8AEED}"/>
              </a:ext>
            </a:extLst>
          </p:cNvPr>
          <p:cNvSpPr txBox="1"/>
          <p:nvPr/>
        </p:nvSpPr>
        <p:spPr>
          <a:xfrm>
            <a:off x="5984942" y="519285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Perceptronului</a:t>
            </a:r>
            <a:r>
              <a:rPr lang="en-US" dirty="0"/>
              <a:t> - </a:t>
            </a:r>
            <a:r>
              <a:rPr lang="en-US" dirty="0" err="1"/>
              <a:t>descris</a:t>
            </a:r>
            <a:r>
              <a:rPr lang="en-US" dirty="0"/>
              <a:t> de Rosenblatt (1957)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BA489-2CA6-F53F-D3CD-35BC3CC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417"/>
            <a:ext cx="5654203" cy="3219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5D6B6-94D2-F98F-8772-1116FF53C5F6}"/>
              </a:ext>
            </a:extLst>
          </p:cNvPr>
          <p:cNvSpPr txBox="1"/>
          <p:nvPr/>
        </p:nvSpPr>
        <p:spPr>
          <a:xfrm>
            <a:off x="1245139" y="5208917"/>
            <a:ext cx="3589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Neuron Biologic</a:t>
            </a:r>
          </a:p>
        </p:txBody>
      </p:sp>
      <p:pic>
        <p:nvPicPr>
          <p:cNvPr id="2050" name="Picture 2" descr="Structure Of A Neuron In A Neural Network (Sánchez et al. 2022)">
            <a:extLst>
              <a:ext uri="{FF2B5EF4-FFF2-40B4-BE49-F238E27FC236}">
                <a16:creationId xmlns:a16="http://schemas.microsoft.com/office/drawing/2014/main" id="{DA6CC5FB-C08B-9368-9FF7-A7F6A949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802" y="1079770"/>
            <a:ext cx="6023853" cy="3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0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CBC70-EDA3-B703-FF05-3914A595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57770"/>
            <a:ext cx="8362950" cy="61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78E554-711F-95A9-368F-40A63A674B0E}"/>
              </a:ext>
            </a:extLst>
          </p:cNvPr>
          <p:cNvSpPr txBox="1"/>
          <p:nvPr/>
        </p:nvSpPr>
        <p:spPr>
          <a:xfrm>
            <a:off x="6407083" y="5418704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definită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ca f(x) = max(0, x).</a:t>
            </a:r>
          </a:p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x </a:t>
            </a:r>
            <a:r>
              <a:rPr lang="en-US" dirty="0" err="1"/>
              <a:t>dacă</a:t>
            </a:r>
            <a:r>
              <a:rPr lang="en-US" dirty="0"/>
              <a:t> x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pozitivă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zero </a:t>
            </a:r>
            <a:r>
              <a:rPr lang="en-US" dirty="0" err="1"/>
              <a:t>dacă</a:t>
            </a:r>
            <a:r>
              <a:rPr lang="en-US" dirty="0"/>
              <a:t> x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negativă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92154D-D65E-E649-95EE-A2EC19CE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3" y="800057"/>
            <a:ext cx="6200775" cy="444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ED268-6CDF-5949-0ACC-14F8C9FC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64" y="697654"/>
            <a:ext cx="5230645" cy="39229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7D424A-9CCB-039A-EA7F-33215E6E0BF6}"/>
              </a:ext>
            </a:extLst>
          </p:cNvPr>
          <p:cNvSpPr txBox="1"/>
          <p:nvPr/>
        </p:nvSpPr>
        <p:spPr>
          <a:xfrm>
            <a:off x="141863" y="5557204"/>
            <a:ext cx="6366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sigmoidă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definită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ca f(x) = 1 / (1 + e^(-x)).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mapează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 la un interval </a:t>
            </a:r>
            <a:r>
              <a:rPr lang="en-US" dirty="0" err="1"/>
              <a:t>între</a:t>
            </a:r>
            <a:r>
              <a:rPr lang="en-US" dirty="0"/>
              <a:t> 0 </a:t>
            </a:r>
            <a:r>
              <a:rPr lang="en-US" dirty="0" err="1"/>
              <a:t>și</a:t>
            </a:r>
            <a:r>
              <a:rPr lang="en-U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24863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1">
            <a:extLst>
              <a:ext uri="{FF2B5EF4-FFF2-40B4-BE49-F238E27FC236}">
                <a16:creationId xmlns:a16="http://schemas.microsoft.com/office/drawing/2014/main" id="{DE51151E-D8CE-2AEB-1895-5BEC2E07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33" y="0"/>
            <a:ext cx="6298579" cy="4974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71C0F-A8C7-55D8-E23C-E4466CE907D3}"/>
                  </a:ext>
                </a:extLst>
              </p:cNvPr>
              <p:cNvSpPr txBox="1"/>
              <p:nvPr/>
            </p:nvSpPr>
            <p:spPr>
              <a:xfrm>
                <a:off x="3086912" y="5024266"/>
                <a:ext cx="6094378" cy="648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71C0F-A8C7-55D8-E23C-E4466CE90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12" y="5024266"/>
                <a:ext cx="6094378" cy="648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6664EC-8BC6-9224-6C55-F8B6C120C3B7}"/>
              </a:ext>
            </a:extLst>
          </p:cNvPr>
          <p:cNvSpPr txBox="1"/>
          <p:nvPr/>
        </p:nvSpPr>
        <p:spPr>
          <a:xfrm>
            <a:off x="2269788" y="5975495"/>
            <a:ext cx="7370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funcție de cost comună este eroarea medie pătratică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70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A2B6D-C86E-F7D1-D2FF-5A5B63CDB12B}"/>
              </a:ext>
            </a:extLst>
          </p:cNvPr>
          <p:cNvSpPr txBox="1"/>
          <p:nvPr/>
        </p:nvSpPr>
        <p:spPr>
          <a:xfrm>
            <a:off x="936287" y="844394"/>
            <a:ext cx="1068826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Func</a:t>
            </a:r>
            <a:r>
              <a:rPr lang="ro-RO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ţia</a:t>
            </a:r>
            <a:r>
              <a:rPr lang="ro-RO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 cost: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uncția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cost servește ca un indicator al performanței modelului, măsurând discrepanța dintre predicțiile modelului și valorile reale.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ceastă discrepanță, sau eroare, orientează ajustarea parametrilor modelului în direcția optimă.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o-R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uncția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cost servește ca un indicator al performanței modelului, măsurând discrepanța dintre predicțiile modelului și valorile reale.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ceastă discrepanță, sau eroare, orientează ajustarea parametrilor modelului în direcția optimă.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69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49DC7C-4243-76ED-B99A-D41E9EC6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54" y="0"/>
            <a:ext cx="8433881" cy="4533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4FD6E-D71A-B198-D573-B2EAD4F8F857}"/>
              </a:ext>
            </a:extLst>
          </p:cNvPr>
          <p:cNvSpPr txBox="1"/>
          <p:nvPr/>
        </p:nvSpPr>
        <p:spPr>
          <a:xfrm>
            <a:off x="749028" y="4533089"/>
            <a:ext cx="110700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     </a:t>
            </a:r>
            <a:r>
              <a:rPr lang="en-US" sz="2400" b="1" dirty="0" err="1"/>
              <a:t>Scopul</a:t>
            </a:r>
            <a:r>
              <a:rPr lang="en-US" sz="2400" b="1" dirty="0"/>
              <a:t> </a:t>
            </a:r>
            <a:r>
              <a:rPr lang="en-US" sz="2400" b="1" dirty="0" err="1"/>
              <a:t>Algoritmului</a:t>
            </a:r>
            <a:r>
              <a:rPr lang="en-US" sz="2400" dirty="0"/>
              <a:t>:</a:t>
            </a:r>
            <a:endParaRPr lang="ro-R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Gradient Descent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</a:t>
            </a:r>
            <a:r>
              <a:rPr lang="en-US" sz="2400" dirty="0"/>
              <a:t> pentru a </a:t>
            </a:r>
            <a:r>
              <a:rPr lang="en-US" sz="2400" dirty="0" err="1"/>
              <a:t>minimiza</a:t>
            </a:r>
            <a:r>
              <a:rPr lang="en-US" sz="2400" dirty="0"/>
              <a:t> </a:t>
            </a:r>
            <a:r>
              <a:rPr lang="en-US" sz="2400" dirty="0" err="1"/>
              <a:t>funcția</a:t>
            </a:r>
            <a:r>
              <a:rPr lang="en-US" sz="2400" dirty="0"/>
              <a:t> de cost.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Scopul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de a </a:t>
            </a:r>
            <a:r>
              <a:rPr lang="en-US" sz="2400" dirty="0" err="1"/>
              <a:t>găsi</a:t>
            </a: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parametrilor</a:t>
            </a:r>
            <a:r>
              <a:rPr lang="en-US" sz="2400" dirty="0"/>
              <a:t> care </a:t>
            </a:r>
            <a:r>
              <a:rPr lang="en-US" sz="2400" dirty="0" err="1"/>
              <a:t>reduc</a:t>
            </a:r>
            <a:r>
              <a:rPr lang="en-US" sz="2400" dirty="0"/>
              <a:t>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mult </a:t>
            </a:r>
            <a:r>
              <a:rPr lang="en-US" sz="2400" dirty="0" err="1"/>
              <a:t>posibil</a:t>
            </a:r>
            <a:r>
              <a:rPr lang="en-US" sz="2400" dirty="0"/>
              <a:t> </a:t>
            </a:r>
            <a:r>
              <a:rPr lang="en-US" sz="2400" dirty="0" err="1"/>
              <a:t>eroarea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predicții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reale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3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9791-9445-48D9-6D5B-E6F501AC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632298"/>
            <a:ext cx="10614498" cy="20330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   </a:t>
            </a:r>
            <a:r>
              <a:rPr lang="en-US" sz="3100" b="1" dirty="0" err="1"/>
              <a:t>Pașii</a:t>
            </a:r>
            <a:r>
              <a:rPr lang="en-US" sz="3100" b="1" dirty="0"/>
              <a:t> </a:t>
            </a:r>
            <a:r>
              <a:rPr lang="en-US" sz="3100" b="1" dirty="0" err="1"/>
              <a:t>Algoritmului</a:t>
            </a:r>
            <a:r>
              <a:rPr lang="en-US" sz="3100" dirty="0"/>
              <a:t>:</a:t>
            </a:r>
          </a:p>
          <a:p>
            <a:pPr marL="0" indent="0">
              <a:buNone/>
            </a:pPr>
            <a:endParaRPr lang="en-US" sz="3100" dirty="0"/>
          </a:p>
          <a:p>
            <a:pPr algn="just"/>
            <a:r>
              <a:rPr lang="en-US" sz="3100" dirty="0" err="1"/>
              <a:t>Calculează</a:t>
            </a:r>
            <a:r>
              <a:rPr lang="en-US" sz="3100" dirty="0"/>
              <a:t> </a:t>
            </a:r>
            <a:r>
              <a:rPr lang="en-US" sz="3100" dirty="0" err="1"/>
              <a:t>gradientul</a:t>
            </a:r>
            <a:r>
              <a:rPr lang="en-US" sz="3100" dirty="0"/>
              <a:t> (slope), care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dirty="0" err="1"/>
              <a:t>derivata</a:t>
            </a:r>
            <a:r>
              <a:rPr lang="en-US" sz="3100" dirty="0"/>
              <a:t> de </a:t>
            </a:r>
            <a:r>
              <a:rPr lang="en-US" sz="3100" dirty="0" err="1"/>
              <a:t>ordinul</a:t>
            </a:r>
            <a:r>
              <a:rPr lang="en-US" sz="3100" dirty="0"/>
              <a:t> </a:t>
            </a:r>
            <a:r>
              <a:rPr lang="en-US" sz="3100" dirty="0" err="1"/>
              <a:t>întâi</a:t>
            </a:r>
            <a:r>
              <a:rPr lang="en-US" sz="3100" dirty="0"/>
              <a:t> a </a:t>
            </a:r>
            <a:r>
              <a:rPr lang="en-US" sz="3100" dirty="0" err="1"/>
              <a:t>funcției</a:t>
            </a:r>
            <a:r>
              <a:rPr lang="en-US" sz="3100" dirty="0"/>
              <a:t> de cost în </a:t>
            </a:r>
            <a:r>
              <a:rPr lang="en-US" sz="3100" dirty="0" err="1"/>
              <a:t>punctul</a:t>
            </a:r>
            <a:r>
              <a:rPr lang="en-US" sz="3100" dirty="0"/>
              <a:t> </a:t>
            </a:r>
            <a:r>
              <a:rPr lang="en-US" sz="3100" dirty="0" err="1"/>
              <a:t>curent</a:t>
            </a:r>
            <a:r>
              <a:rPr lang="en-US" sz="3100" dirty="0"/>
              <a:t>.</a:t>
            </a:r>
          </a:p>
          <a:p>
            <a:pPr algn="just"/>
            <a:r>
              <a:rPr lang="en-US" sz="3100" dirty="0"/>
              <a:t>Face un pas în </a:t>
            </a:r>
            <a:r>
              <a:rPr lang="en-US" sz="3100" dirty="0" err="1"/>
              <a:t>direcția</a:t>
            </a:r>
            <a:r>
              <a:rPr lang="en-US" sz="3100" dirty="0"/>
              <a:t> </a:t>
            </a:r>
            <a:r>
              <a:rPr lang="en-US" sz="3100" dirty="0" err="1"/>
              <a:t>opusă</a:t>
            </a:r>
            <a:r>
              <a:rPr lang="en-US" sz="3100" dirty="0"/>
              <a:t> </a:t>
            </a:r>
            <a:r>
              <a:rPr lang="en-US" sz="3100" dirty="0" err="1"/>
              <a:t>gradientului</a:t>
            </a:r>
            <a:r>
              <a:rPr lang="en-US" sz="3100" dirty="0"/>
              <a:t> pentru a reduce </a:t>
            </a:r>
            <a:r>
              <a:rPr lang="en-US" sz="3100" dirty="0" err="1"/>
              <a:t>valoarea</a:t>
            </a:r>
            <a:r>
              <a:rPr lang="en-US" sz="3100" dirty="0"/>
              <a:t> </a:t>
            </a:r>
            <a:r>
              <a:rPr lang="en-US" sz="3100" dirty="0" err="1"/>
              <a:t>funcției</a:t>
            </a:r>
            <a:r>
              <a:rPr lang="en-US" sz="3100" dirty="0"/>
              <a:t> de cost.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9E732-FA44-5D4B-89AB-DECA938D0F99}"/>
              </a:ext>
            </a:extLst>
          </p:cNvPr>
          <p:cNvSpPr txBox="1"/>
          <p:nvPr/>
        </p:nvSpPr>
        <p:spPr>
          <a:xfrm>
            <a:off x="739302" y="2989580"/>
            <a:ext cx="1061449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    </a:t>
            </a:r>
            <a:r>
              <a:rPr lang="en-US" sz="2400" b="1" dirty="0"/>
              <a:t>Rata de </a:t>
            </a:r>
            <a:r>
              <a:rPr lang="en-US" sz="2400" b="1" dirty="0" err="1"/>
              <a:t>Învățare</a:t>
            </a:r>
            <a:r>
              <a:rPr lang="en-US" sz="2400" b="1" dirty="0"/>
              <a:t> (</a:t>
            </a:r>
            <a:r>
              <a:rPr lang="el-GR" sz="2400" b="1" dirty="0"/>
              <a:t>α)</a:t>
            </a:r>
            <a:r>
              <a:rPr lang="el-GR" sz="2400" dirty="0"/>
              <a:t>:</a:t>
            </a:r>
            <a:endParaRPr lang="en-US" sz="2400" dirty="0"/>
          </a:p>
          <a:p>
            <a:endParaRPr lang="el-G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Rata de </a:t>
            </a:r>
            <a:r>
              <a:rPr lang="en-US" sz="2400" dirty="0" err="1"/>
              <a:t>învățare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parametru</a:t>
            </a:r>
            <a:r>
              <a:rPr lang="en-US" sz="2400" dirty="0"/>
              <a:t> important care </a:t>
            </a:r>
            <a:r>
              <a:rPr lang="en-US" sz="2400" dirty="0" err="1"/>
              <a:t>determină</a:t>
            </a:r>
            <a:r>
              <a:rPr lang="en-US" sz="2400" dirty="0"/>
              <a:t> </a:t>
            </a:r>
            <a:r>
              <a:rPr lang="en-US" sz="2400" dirty="0" err="1"/>
              <a:t>mărimea</a:t>
            </a:r>
            <a:r>
              <a:rPr lang="en-US" sz="2400" dirty="0"/>
              <a:t> </a:t>
            </a:r>
            <a:r>
              <a:rPr lang="en-US" sz="2400" dirty="0" err="1"/>
              <a:t>pasului</a:t>
            </a:r>
            <a:r>
              <a:rPr lang="en-US" sz="2400" dirty="0"/>
              <a:t> </a:t>
            </a:r>
            <a:r>
              <a:rPr lang="en-US" sz="2400" dirty="0" err="1"/>
              <a:t>făcut</a:t>
            </a:r>
            <a:r>
              <a:rPr lang="en-US" sz="2400" dirty="0"/>
              <a:t> în </a:t>
            </a:r>
            <a:r>
              <a:rPr lang="en-US" sz="2400" dirty="0" err="1"/>
              <a:t>direcția</a:t>
            </a:r>
            <a:r>
              <a:rPr lang="en-US" sz="2400" dirty="0"/>
              <a:t> </a:t>
            </a:r>
            <a:r>
              <a:rPr lang="en-US" sz="2400" dirty="0" err="1"/>
              <a:t>opusă</a:t>
            </a:r>
            <a:r>
              <a:rPr lang="en-US" sz="2400" dirty="0"/>
              <a:t> </a:t>
            </a:r>
            <a:r>
              <a:rPr lang="en-US" sz="2400" dirty="0" err="1"/>
              <a:t>gradientului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 </a:t>
            </a:r>
            <a:r>
              <a:rPr lang="en-US" sz="2400" dirty="0" err="1"/>
              <a:t>rată</a:t>
            </a:r>
            <a:r>
              <a:rPr lang="en-US" sz="2400" dirty="0"/>
              <a:t> de </a:t>
            </a:r>
            <a:r>
              <a:rPr lang="en-US" sz="2400" dirty="0" err="1"/>
              <a:t>învățare</a:t>
            </a:r>
            <a:r>
              <a:rPr lang="en-US" sz="2400" dirty="0"/>
              <a:t> prea mare poate </a:t>
            </a:r>
            <a:r>
              <a:rPr lang="en-US" sz="2400" dirty="0" err="1"/>
              <a:t>cauza</a:t>
            </a:r>
            <a:r>
              <a:rPr lang="en-US" sz="2400" dirty="0"/>
              <a:t> </a:t>
            </a:r>
            <a:r>
              <a:rPr lang="en-US" sz="2400" dirty="0" err="1"/>
              <a:t>sărituri</a:t>
            </a:r>
            <a:r>
              <a:rPr lang="en-US" sz="2400" dirty="0"/>
              <a:t> </a:t>
            </a:r>
            <a:r>
              <a:rPr lang="en-US" sz="2400" dirty="0" err="1"/>
              <a:t>peste</a:t>
            </a:r>
            <a:r>
              <a:rPr lang="en-US" sz="2400" dirty="0"/>
              <a:t> </a:t>
            </a:r>
            <a:r>
              <a:rPr lang="en-US" sz="2400" dirty="0" err="1"/>
              <a:t>minimul</a:t>
            </a:r>
            <a:r>
              <a:rPr lang="en-US" sz="2400" dirty="0"/>
              <a:t> </a:t>
            </a:r>
            <a:r>
              <a:rPr lang="en-US" sz="2400" dirty="0" err="1"/>
              <a:t>funcției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 </a:t>
            </a:r>
            <a:r>
              <a:rPr lang="en-US" sz="2400" dirty="0" err="1"/>
              <a:t>rată</a:t>
            </a:r>
            <a:r>
              <a:rPr lang="en-US" sz="2400" dirty="0"/>
              <a:t> de </a:t>
            </a:r>
            <a:r>
              <a:rPr lang="en-US" sz="2400" dirty="0" err="1"/>
              <a:t>învățare</a:t>
            </a:r>
            <a:r>
              <a:rPr lang="en-US" sz="2400" dirty="0"/>
              <a:t> prea </a:t>
            </a:r>
            <a:r>
              <a:rPr lang="en-US" sz="2400" dirty="0" err="1"/>
              <a:t>mică</a:t>
            </a:r>
            <a:r>
              <a:rPr lang="en-US" sz="2400" dirty="0"/>
              <a:t> poate face </a:t>
            </a:r>
            <a:r>
              <a:rPr lang="en-US" sz="2400" dirty="0" err="1"/>
              <a:t>algoritmul</a:t>
            </a:r>
            <a:r>
              <a:rPr lang="en-US" sz="2400" dirty="0"/>
              <a:t> prea lent.</a:t>
            </a:r>
          </a:p>
        </p:txBody>
      </p:sp>
    </p:spTree>
    <p:extLst>
      <p:ext uri="{BB962C8B-B14F-4D97-AF65-F5344CB8AC3E}">
        <p14:creationId xmlns:p14="http://schemas.microsoft.com/office/powerpoint/2010/main" val="159313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DEZVOLTAREA REȚELELOR NEURONALE ÎN PROCESAREA LIMBAJULUI NATURAL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ionu leonte</dc:creator>
  <cp:lastModifiedBy>ionu leonte</cp:lastModifiedBy>
  <cp:revision>22</cp:revision>
  <dcterms:created xsi:type="dcterms:W3CDTF">2024-06-10T05:44:55Z</dcterms:created>
  <dcterms:modified xsi:type="dcterms:W3CDTF">2024-06-11T18:56:20Z</dcterms:modified>
</cp:coreProperties>
</file>