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Vazão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Throughput (Mb/s)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8"/>
                <c:pt idx="0">
                  <c:v>60</c:v>
                </c:pt>
                <c:pt idx="1">
                  <c:v>130</c:v>
                </c:pt>
                <c:pt idx="2">
                  <c:v>260</c:v>
                </c:pt>
                <c:pt idx="3">
                  <c:v>510</c:v>
                </c:pt>
                <c:pt idx="4">
                  <c:v>770</c:v>
                </c:pt>
                <c:pt idx="5">
                  <c:v>1020</c:v>
                </c:pt>
                <c:pt idx="6">
                  <c:v>1280</c:v>
                </c:pt>
                <c:pt idx="7">
                  <c:v>1520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761.90509</c:v>
                </c:pt>
                <c:pt idx="1">
                  <c:v>864.865479</c:v>
                </c:pt>
                <c:pt idx="2">
                  <c:v>927.536865</c:v>
                </c:pt>
                <c:pt idx="3">
                  <c:v>962.406799</c:v>
                </c:pt>
                <c:pt idx="4">
                  <c:v>973.631653</c:v>
                </c:pt>
                <c:pt idx="5">
                  <c:v>980.84375</c:v>
                </c:pt>
                <c:pt idx="6">
                  <c:v>984.010742</c:v>
                </c:pt>
                <c:pt idx="7">
                  <c:v>985.71521</c:v>
                </c:pt>
              </c:numCache>
            </c:numRef>
          </c:val>
        </c:ser>
        <c:marker val="1"/>
        <c:axId val="12448047"/>
        <c:axId val="29243200"/>
      </c:lineChart>
      <c:catAx>
        <c:axId val="12448047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Packet size (Bytes)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9243200"/>
        <c:crossesAt val="0"/>
        <c:auto val="1"/>
        <c:lblAlgn val="ctr"/>
        <c:lblOffset val="100"/>
      </c:catAx>
      <c:valAx>
        <c:axId val="2924320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Throughput (MB/s)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448047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prstGeom prst="straightConnector1">
            <a:avLst/>
          </a:prstGeom>
          <a:noFill/>
          <a:ln w="19080">
            <a:solidFill>
              <a:srgbClr val="63d297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A382738-3962-4DD3-8B12-7DA1915B7CC2}" type="slidenum">
              <a:rPr lang="en-US" sz="1400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rgbClr val="63d297"/>
          </a:solidFill>
          <a:ln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E16403F-8577-4DB1-BE2C-E6E57743EF50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Proxima Nova"/>
                <a:ea typeface="Proxima Nova"/>
              </a:rPr>
              <a:t>RFC 2544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Cálculo da Taxa de Vazão</a:t>
            </a:r>
            <a:r>
              <a:rPr lang="en-US" sz="2800">
                <a:solidFill>
                  <a:srgbClr val="202729"/>
                </a:solidFill>
                <a:latin typeface="Proxima Nova"/>
                <a:ea typeface="Proxima Nova"/>
              </a:rPr>
              <a:t>
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Calcular a taxa de recebimento do throughput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Leitura de um registrador gerado em hardware que conta os ciclos entre os pacotes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Cálculo da taxa propriamente dita é feito em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roxima Nova"/>
                <a:ea typeface="Proxima Nova"/>
              </a:rPr>
              <a:t>Trabalhos Futuros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RFC 2544 Controlado por Tempo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Verificar a norma para ver quais testes são controlados por tempo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Implementar controle por tempo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"/>
          <p:cNvGraphicFramePr/>
          <p:nvPr/>
        </p:nvGraphicFramePr>
        <p:xfrm>
          <a:off x="5852160" y="889560"/>
          <a:ext cx="2926080" cy="185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Controle e Resultados em HTML</a:t>
            </a:r>
            <a:r>
              <a:rPr lang="en-US" sz="2800">
                <a:solidFill>
                  <a:srgbClr val="202729"/>
                </a:solidFill>
                <a:latin typeface="Proxima Nova"/>
                <a:ea typeface="Proxima Nova"/>
              </a:rPr>
              <a:t>
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Definir layout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Definir interface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3474720" y="2377440"/>
            <a:ext cx="2103120" cy="653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22222"/>
                </a:solidFill>
                <a:latin typeface="Arial"/>
                <a:ea typeface="Arial"/>
              </a:rPr>
              <a:t>Interface atual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98720" y="2996280"/>
            <a:ext cx="3256560" cy="19414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360" y="3283560"/>
            <a:ext cx="4139640" cy="14713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Step Dinâmico</a:t>
            </a:r>
            <a:r>
              <a:rPr lang="en-US" sz="2800">
                <a:solidFill>
                  <a:srgbClr val="202729"/>
                </a:solidFill>
                <a:latin typeface="Proxima Nova"/>
                <a:ea typeface="Proxima Nova"/>
              </a:rPr>
              <a:t>
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Diminuir o step do throughput a cada iteração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Objetivo: Atingir taxa máxima independentemente do step inicial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Possível solução: pesquisa binária do throughput máximo possível para o DUT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roxima Nova"/>
                <a:ea typeface="Proxima Nova"/>
              </a:rPr>
              <a:t>Desenvolvido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Interface Atual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4880" y="1094760"/>
            <a:ext cx="3681360" cy="21945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3368520"/>
            <a:ext cx="4572000" cy="1569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46320" y="596160"/>
            <a:ext cx="3828240" cy="2238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3095640"/>
            <a:ext cx="3749040" cy="1842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Interface web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2320" y="952920"/>
            <a:ext cx="8014680" cy="3893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Interface Atual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040" y="1155240"/>
            <a:ext cx="5055480" cy="1587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Nova estrutura de projeto por scripts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12120" y="10767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LM Mono 10"/>
                <a:ea typeface="Proxima Nova"/>
              </a:rPr>
              <a:t>make all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Proxima Nova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Proxima Nova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Proxima Nova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Proxima Nova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Proxima Nova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Proxima Nova"/>
              </a:rPr>
              <a:t>-síntese e implementação (gerar o .bit)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make synthesis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Proxima Nova"/>
              </a:rPr>
              <a:t>-síntese lógica e placement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make implementation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Proxima Nova"/>
              </a:rPr>
              <a:t>-ímplementação e gerar o .bit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make debug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Proxima Nova"/>
              </a:rPr>
              <a:t>-síntese, implementação e injeção do bit (abre o trigger setup)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Macros de MARK_DEBUG no RTL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Proxima Nova"/>
              </a:rPr>
              <a:t>-garante que sinais serão exibidos no chipscope ao executar 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make debug</a:t>
            </a:r>
            <a:r>
              <a:rPr b="1" lang="en-US" sz="2000">
                <a:solidFill>
                  <a:srgbClr val="000000"/>
                </a:solidFill>
                <a:latin typeface="LM Mono 10"/>
                <a:ea typeface="Arial"/>
              </a:rPr>
              <a:t>	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CRC no Payload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CRC de 32 bits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Adicionado ao final do payload para verificação dos dados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4560" y="2834640"/>
            <a:ext cx="7837920" cy="699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Teste de Vazão por Tempo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Controla teste de vazão por tempo (--timed-throughput)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Tempo de duração é um parâmetro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Unidade de tempo: segundos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93600" y="1653120"/>
            <a:ext cx="4238280" cy="1900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2729"/>
                </a:solidFill>
                <a:latin typeface="Proxima Nova"/>
                <a:ea typeface="Proxima Nova"/>
              </a:rPr>
              <a:t>Loopback 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Teste que ativa uma porta em loopback permanentemente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</a:rPr>
              <a:t>Disparado via software (--loopback)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0680" y="1995480"/>
            <a:ext cx="5851800" cy="2942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53120"/>
            <a:ext cx="2266560" cy="1900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