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eague Spartan" charset="1" panose="00000800000000000000"/>
      <p:regular r:id="rId12"/>
    </p:embeddedFont>
    <p:embeddedFont>
      <p:font typeface="Poppins" charset="1" panose="00000500000000000000"/>
      <p:regular r:id="rId13"/>
    </p:embeddedFont>
    <p:embeddedFont>
      <p:font typeface="Canva Sans Bold" charset="1" panose="020B0803030501040103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0957" y="4000600"/>
            <a:ext cx="9846085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INTEGRASI OWASP ZAP DAN GEMINI UNTUK OTOMATISASI ANALISIS KERENTANAN WEBSITE BERDASARKAN STANDAR OWASP TOP 10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80587" y="6510586"/>
            <a:ext cx="8526827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Muhammad Fattah Ziidan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22081010149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93399" y="2195170"/>
            <a:ext cx="47840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Latar Belakang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93399" y="3722053"/>
            <a:ext cx="11901202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Dunia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berkembang pesat, namun banyak developer mengabaikan keamanan aplikasi web. Akibatnya, serangan siber seperti SQL Injection dan kebocoran data masih marak terjadi, mengacu pada daftar kerentanan kritis OWASP Top 10.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855489" y="-925370"/>
            <a:ext cx="2915460" cy="2874511"/>
            <a:chOff x="0" y="0"/>
            <a:chExt cx="3887280" cy="3832681"/>
          </a:xfrm>
        </p:grpSpPr>
        <p:grpSp>
          <p:nvGrpSpPr>
            <p:cNvPr name="Group 5" id="5"/>
            <p:cNvGrpSpPr/>
            <p:nvPr/>
          </p:nvGrpSpPr>
          <p:grpSpPr>
            <a:xfrm rot="-5400000">
              <a:off x="-48754" y="993889"/>
              <a:ext cx="2359649" cy="2262141"/>
              <a:chOff x="0" y="0"/>
              <a:chExt cx="466104" cy="44684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5400000">
              <a:off x="1082316" y="48754"/>
              <a:ext cx="2359649" cy="2262141"/>
              <a:chOff x="0" y="0"/>
              <a:chExt cx="466104" cy="44684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1576385" y="1521786"/>
              <a:ext cx="2359649" cy="2262141"/>
              <a:chOff x="0" y="0"/>
              <a:chExt cx="466104" cy="44684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-10800000">
            <a:off x="16220843" y="8189817"/>
            <a:ext cx="2915460" cy="2874511"/>
            <a:chOff x="0" y="0"/>
            <a:chExt cx="3887280" cy="3832681"/>
          </a:xfrm>
        </p:grpSpPr>
        <p:grpSp>
          <p:nvGrpSpPr>
            <p:cNvPr name="Group 15" id="15"/>
            <p:cNvGrpSpPr/>
            <p:nvPr/>
          </p:nvGrpSpPr>
          <p:grpSpPr>
            <a:xfrm rot="-5400000">
              <a:off x="-48754" y="993889"/>
              <a:ext cx="2359649" cy="2262141"/>
              <a:chOff x="0" y="0"/>
              <a:chExt cx="466104" cy="44684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2316" y="48754"/>
              <a:ext cx="2359649" cy="2262141"/>
              <a:chOff x="0" y="0"/>
              <a:chExt cx="466104" cy="44684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-5400000">
              <a:off x="1576385" y="1521786"/>
              <a:ext cx="2359649" cy="2262141"/>
              <a:chOff x="0" y="0"/>
              <a:chExt cx="466104" cy="44684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466104" cy="446843"/>
              </a:xfrm>
              <a:custGeom>
                <a:avLst/>
                <a:gdLst/>
                <a:ahLst/>
                <a:cxnLst/>
                <a:rect r="r" b="b" t="t" l="l"/>
                <a:pathLst>
                  <a:path h="446843" w="466104">
                    <a:moveTo>
                      <a:pt x="223105" y="0"/>
                    </a:moveTo>
                    <a:lnTo>
                      <a:pt x="242998" y="0"/>
                    </a:lnTo>
                    <a:cubicBezTo>
                      <a:pt x="302169" y="0"/>
                      <a:pt x="358917" y="23506"/>
                      <a:pt x="400758" y="65346"/>
                    </a:cubicBezTo>
                    <a:cubicBezTo>
                      <a:pt x="442598" y="107186"/>
                      <a:pt x="466104" y="163934"/>
                      <a:pt x="466104" y="223105"/>
                    </a:cubicBezTo>
                    <a:lnTo>
                      <a:pt x="466104" y="223737"/>
                    </a:lnTo>
                    <a:cubicBezTo>
                      <a:pt x="466104" y="346955"/>
                      <a:pt x="366216" y="446843"/>
                      <a:pt x="242998" y="446843"/>
                    </a:cubicBezTo>
                    <a:lnTo>
                      <a:pt x="223105" y="446843"/>
                    </a:lnTo>
                    <a:cubicBezTo>
                      <a:pt x="163934" y="446843"/>
                      <a:pt x="107186" y="423337"/>
                      <a:pt x="65346" y="381497"/>
                    </a:cubicBezTo>
                    <a:cubicBezTo>
                      <a:pt x="23506" y="339656"/>
                      <a:pt x="0" y="282909"/>
                      <a:pt x="0" y="223737"/>
                    </a:cubicBezTo>
                    <a:lnTo>
                      <a:pt x="0" y="223105"/>
                    </a:lnTo>
                    <a:cubicBezTo>
                      <a:pt x="0" y="163934"/>
                      <a:pt x="23506" y="107186"/>
                      <a:pt x="65346" y="65346"/>
                    </a:cubicBezTo>
                    <a:cubicBezTo>
                      <a:pt x="107186" y="23506"/>
                      <a:pt x="163934" y="0"/>
                      <a:pt x="223105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66675"/>
                <a:ext cx="466104" cy="5135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8575" y="2412155"/>
            <a:ext cx="13490851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Bagaimana merancang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dan mengimplementasikan arsitektur sistem yang mengintegrasikan OWASP ZAP dan Gemini untuk melakukan analisis keamanan website secara otomatis?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Bagaimana hasil pemindaian OWASP ZAP dapat dipetakan secara sistematis ke dalam kategori OWASP Top 10 dan diinterpretasikan oleh Gemini untuk memberikan rekomendasi perbaikan keamanan web?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Bagaimana efektivitas prototype yang dikembangkan dalam membantu pengguna memahami hasil analisis keamanan website berdasarkan hasil pengujian dan evaluasi sistem?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43050" y="874395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98575" y="1051877"/>
            <a:ext cx="583644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Rumusan Masalah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744950" y="-15430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44950" y="8743950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006042"/>
            <a:ext cx="36967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Metodologi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8575" y="4219892"/>
            <a:ext cx="1349085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Research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Development (R&amp;D) dengan ta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hapan studi literatur, perancangan sistem, implementasi, pengujian, dan evaluasi.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543050" y="-154305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0730" y="3363424"/>
            <a:ext cx="17226541" cy="3535775"/>
          </a:xfrm>
          <a:custGeom>
            <a:avLst/>
            <a:gdLst/>
            <a:ahLst/>
            <a:cxnLst/>
            <a:rect r="r" b="b" t="t" l="l"/>
            <a:pathLst>
              <a:path h="3535775" w="17226541">
                <a:moveTo>
                  <a:pt x="0" y="0"/>
                </a:moveTo>
                <a:lnTo>
                  <a:pt x="17226540" y="0"/>
                </a:lnTo>
                <a:lnTo>
                  <a:pt x="17226540" y="3535775"/>
                </a:lnTo>
                <a:lnTo>
                  <a:pt x="0" y="3535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8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3076" y="2006042"/>
            <a:ext cx="320802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Mind Map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1583" y="4274503"/>
            <a:ext cx="72448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DAG2DmkBbVI</dc:identifier>
  <dcterms:modified xsi:type="dcterms:W3CDTF">2011-08-01T06:04:30Z</dcterms:modified>
  <cp:revision>1</cp:revision>
  <dc:title>Your paragraph text</dc:title>
</cp:coreProperties>
</file>