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3"/>
  </p:notesMasterIdLst>
  <p:sldIdLst>
    <p:sldId id="278" r:id="rId2"/>
    <p:sldId id="323" r:id="rId3"/>
    <p:sldId id="324" r:id="rId4"/>
    <p:sldId id="280" r:id="rId5"/>
    <p:sldId id="281" r:id="rId6"/>
    <p:sldId id="301" r:id="rId7"/>
    <p:sldId id="302" r:id="rId8"/>
    <p:sldId id="256" r:id="rId9"/>
    <p:sldId id="257" r:id="rId10"/>
    <p:sldId id="258" r:id="rId11"/>
    <p:sldId id="303" r:id="rId12"/>
    <p:sldId id="259" r:id="rId13"/>
    <p:sldId id="260" r:id="rId14"/>
    <p:sldId id="261" r:id="rId15"/>
    <p:sldId id="263" r:id="rId16"/>
    <p:sldId id="264" r:id="rId17"/>
    <p:sldId id="304" r:id="rId18"/>
    <p:sldId id="267" r:id="rId19"/>
    <p:sldId id="268" r:id="rId20"/>
    <p:sldId id="270" r:id="rId21"/>
    <p:sldId id="271" r:id="rId22"/>
    <p:sldId id="274" r:id="rId23"/>
    <p:sldId id="297" r:id="rId24"/>
    <p:sldId id="307" r:id="rId25"/>
    <p:sldId id="299" r:id="rId26"/>
    <p:sldId id="305" r:id="rId27"/>
    <p:sldId id="306" r:id="rId28"/>
    <p:sldId id="30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  <p:sldId id="298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2" r:id="rId51"/>
    <p:sldId id="320" r:id="rId52"/>
  </p:sldIdLst>
  <p:sldSz cx="9906000" cy="6858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0" autoAdjust="0"/>
    <p:restoredTop sz="86429" autoAdjust="0"/>
  </p:normalViewPr>
  <p:slideViewPr>
    <p:cSldViewPr>
      <p:cViewPr varScale="1">
        <p:scale>
          <a:sx n="91" d="100"/>
          <a:sy n="91" d="100"/>
        </p:scale>
        <p:origin x="-120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7E3F-417D-4330-A81D-A55C38EEC650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3C39-DBFD-4505-BBC6-86674FB7F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03C39-DBFD-4505-BBC6-86674FB7F2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03C39-DBFD-4505-BBC6-86674FB7F2E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03C39-DBFD-4505-BBC6-86674FB7F2E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FF6-739B-40E9-8CF5-096BD7A4E70C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A984-D36A-4F26-A32B-4B139D0D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FF6-739B-40E9-8CF5-096BD7A4E70C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A984-D36A-4F26-A32B-4B139D0D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19600" y="1524000"/>
            <a:ext cx="32766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FF6-739B-40E9-8CF5-096BD7A4E70C}" type="datetimeFigureOut">
              <a:rPr lang="en-US" smtClean="0"/>
              <a:pPr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A984-D36A-4F26-A32B-4B139D0D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60325" y="61913"/>
            <a:ext cx="9791700" cy="6734175"/>
          </a:xfrm>
          <a:prstGeom prst="rect">
            <a:avLst/>
          </a:prstGeom>
          <a:noFill/>
          <a:ln w="254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107950" y="114300"/>
            <a:ext cx="9690100" cy="6627813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21"/>
          <p:cNvPicPr>
            <a:picLocks noChangeAspect="1" noChangeArrowheads="1"/>
          </p:cNvPicPr>
          <p:nvPr userDrawn="1"/>
        </p:nvPicPr>
        <p:blipFill>
          <a:blip r:embed="rId32" cstate="print"/>
          <a:srcRect l="78111" t="75754" r="6265" b="5850"/>
          <a:stretch>
            <a:fillRect/>
          </a:stretch>
        </p:blipFill>
        <p:spPr bwMode="auto">
          <a:xfrm>
            <a:off x="8102600" y="1447800"/>
            <a:ext cx="10207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158750" y="6397625"/>
            <a:ext cx="9123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i="1"/>
              <a:t>Note:  Boundaries are not considered authoritative.</a:t>
            </a:r>
            <a:br>
              <a:rPr lang="en-US" sz="800" i="1"/>
            </a:br>
            <a:r>
              <a:rPr lang="en-US" sz="800" i="1"/>
              <a:t>Map prepared by the National Statistical Coordination </a:t>
            </a:r>
            <a:r>
              <a:rPr lang="en-US" sz="800" i="1" smtClean="0"/>
              <a:t>Board, Regional Statistical Coordinaton Unit – CAR using Quantum GIS.</a:t>
            </a:r>
            <a:endParaRPr lang="en-US" sz="800" i="1"/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8237538" y="4343400"/>
            <a:ext cx="12954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/>
              <a:t>Province = 100</a:t>
            </a:r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32763" y="2787650"/>
            <a:ext cx="1143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/>
              <a:t>LEGEND:</a:t>
            </a:r>
          </a:p>
        </p:txBody>
      </p:sp>
      <p:sp>
        <p:nvSpPr>
          <p:cNvPr id="16" name="Text Box 33"/>
          <p:cNvSpPr txBox="1">
            <a:spLocks noChangeArrowheads="1"/>
          </p:cNvSpPr>
          <p:nvPr userDrawn="1"/>
        </p:nvSpPr>
        <p:spPr bwMode="auto">
          <a:xfrm>
            <a:off x="1371600" y="592772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/>
              <a:t>CY </a:t>
            </a:r>
            <a:r>
              <a:rPr lang="en-US" sz="1600" b="1" smtClean="0"/>
              <a:t>2010</a:t>
            </a:r>
            <a:endParaRPr lang="en-US" sz="1600" b="1" dirty="0"/>
          </a:p>
        </p:txBody>
      </p:sp>
      <p:sp>
        <p:nvSpPr>
          <p:cNvPr id="17" name="Text Box 34"/>
          <p:cNvSpPr txBox="1">
            <a:spLocks noChangeArrowheads="1"/>
          </p:cNvSpPr>
          <p:nvPr userDrawn="1"/>
        </p:nvSpPr>
        <p:spPr bwMode="auto">
          <a:xfrm>
            <a:off x="5105400" y="592772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/>
              <a:t>CY </a:t>
            </a:r>
            <a:r>
              <a:rPr lang="en-US" sz="1600" b="1" smtClean="0"/>
              <a:t>2012</a:t>
            </a:r>
            <a:endParaRPr lang="en-US" sz="1600" b="1" dirty="0"/>
          </a:p>
        </p:txBody>
      </p:sp>
      <p:grpSp>
        <p:nvGrpSpPr>
          <p:cNvPr id="127" name="Group 126"/>
          <p:cNvGrpSpPr/>
          <p:nvPr userDrawn="1"/>
        </p:nvGrpSpPr>
        <p:grpSpPr>
          <a:xfrm>
            <a:off x="8196263" y="3043246"/>
            <a:ext cx="1308100" cy="1234345"/>
            <a:chOff x="8196263" y="3043246"/>
            <a:chExt cx="1308100" cy="1234345"/>
          </a:xfrm>
        </p:grpSpPr>
        <p:sp>
          <p:nvSpPr>
            <p:cNvPr id="15" name="Text Box 28"/>
            <p:cNvSpPr txBox="1">
              <a:spLocks noChangeArrowheads="1"/>
            </p:cNvSpPr>
            <p:nvPr userDrawn="1"/>
          </p:nvSpPr>
          <p:spPr bwMode="auto">
            <a:xfrm>
              <a:off x="8791575" y="4117254"/>
              <a:ext cx="712788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000" b="0" smtClean="0"/>
                <a:t>and </a:t>
              </a:r>
              <a:r>
                <a:rPr lang="en-US" sz="1000" b="0" dirty="0"/>
                <a:t>above</a:t>
              </a:r>
            </a:p>
          </p:txBody>
        </p:sp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8196263" y="3063883"/>
              <a:ext cx="1062038" cy="1163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7"/>
            <p:cNvSpPr>
              <a:spLocks noChangeArrowheads="1"/>
            </p:cNvSpPr>
            <p:nvPr userDrawn="1"/>
          </p:nvSpPr>
          <p:spPr bwMode="auto">
            <a:xfrm>
              <a:off x="8226426" y="3070233"/>
              <a:ext cx="263525" cy="139700"/>
            </a:xfrm>
            <a:prstGeom prst="rect">
              <a:avLst/>
            </a:prstGeom>
            <a:solidFill>
              <a:srgbClr val="018200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5" name="Group 124"/>
            <p:cNvGrpSpPr/>
            <p:nvPr userDrawn="1"/>
          </p:nvGrpSpPr>
          <p:grpSpPr>
            <a:xfrm>
              <a:off x="8537576" y="3043246"/>
              <a:ext cx="424623" cy="169277"/>
              <a:chOff x="6970713" y="3221037"/>
              <a:chExt cx="424623" cy="169277"/>
            </a:xfrm>
          </p:grpSpPr>
          <p:sp>
            <p:nvSpPr>
              <p:cNvPr id="43" name="Rectangle 28"/>
              <p:cNvSpPr>
                <a:spLocks noChangeArrowheads="1"/>
              </p:cNvSpPr>
              <p:nvPr userDrawn="1"/>
            </p:nvSpPr>
            <p:spPr bwMode="auto">
              <a:xfrm>
                <a:off x="6970713" y="3221037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29"/>
              <p:cNvSpPr>
                <a:spLocks noChangeArrowheads="1"/>
              </p:cNvSpPr>
              <p:nvPr userDrawn="1"/>
            </p:nvSpPr>
            <p:spPr bwMode="auto">
              <a:xfrm>
                <a:off x="7035800" y="3221037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 userDrawn="1"/>
            </p:nvSpPr>
            <p:spPr bwMode="auto">
              <a:xfrm>
                <a:off x="7072313" y="3221037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 userDrawn="1"/>
            </p:nvSpPr>
            <p:spPr bwMode="auto">
              <a:xfrm>
                <a:off x="7113588" y="3221037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 userDrawn="1"/>
            </p:nvSpPr>
            <p:spPr bwMode="auto">
              <a:xfrm>
                <a:off x="7150100" y="3221037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 userDrawn="1"/>
            </p:nvSpPr>
            <p:spPr bwMode="auto">
              <a:xfrm>
                <a:off x="7215188" y="3221037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 userDrawn="1"/>
            </p:nvSpPr>
            <p:spPr bwMode="auto">
              <a:xfrm>
                <a:off x="7288213" y="3221037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 userDrawn="1"/>
            </p:nvSpPr>
            <p:spPr bwMode="auto">
              <a:xfrm>
                <a:off x="7316788" y="3221037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1" name="Rectangle 36"/>
            <p:cNvSpPr>
              <a:spLocks noChangeArrowheads="1"/>
            </p:cNvSpPr>
            <p:nvPr userDrawn="1"/>
          </p:nvSpPr>
          <p:spPr bwMode="auto">
            <a:xfrm>
              <a:off x="8226426" y="3230570"/>
              <a:ext cx="263525" cy="146050"/>
            </a:xfrm>
            <a:prstGeom prst="rect">
              <a:avLst/>
            </a:prstGeom>
            <a:solidFill>
              <a:srgbClr val="02DC00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4" name="Group 123"/>
            <p:cNvGrpSpPr/>
            <p:nvPr userDrawn="1"/>
          </p:nvGrpSpPr>
          <p:grpSpPr>
            <a:xfrm>
              <a:off x="8537576" y="3209933"/>
              <a:ext cx="497648" cy="169277"/>
              <a:chOff x="6970713" y="3387724"/>
              <a:chExt cx="497648" cy="169277"/>
            </a:xfrm>
          </p:grpSpPr>
          <p:sp>
            <p:nvSpPr>
              <p:cNvPr id="52" name="Rectangle 37"/>
              <p:cNvSpPr>
                <a:spLocks noChangeArrowheads="1"/>
              </p:cNvSpPr>
              <p:nvPr userDrawn="1"/>
            </p:nvSpPr>
            <p:spPr bwMode="auto">
              <a:xfrm>
                <a:off x="6970713" y="338772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 userDrawn="1"/>
            </p:nvSpPr>
            <p:spPr bwMode="auto">
              <a:xfrm>
                <a:off x="7035800" y="338772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 userDrawn="1"/>
            </p:nvSpPr>
            <p:spPr bwMode="auto">
              <a:xfrm>
                <a:off x="7108825" y="338772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 userDrawn="1"/>
            </p:nvSpPr>
            <p:spPr bwMode="auto">
              <a:xfrm>
                <a:off x="7137400" y="3387724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 userDrawn="1"/>
            </p:nvSpPr>
            <p:spPr bwMode="auto">
              <a:xfrm>
                <a:off x="7180263" y="338772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 userDrawn="1"/>
            </p:nvSpPr>
            <p:spPr bwMode="auto">
              <a:xfrm>
                <a:off x="7215188" y="338772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 userDrawn="1"/>
            </p:nvSpPr>
            <p:spPr bwMode="auto">
              <a:xfrm>
                <a:off x="7288213" y="338772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 userDrawn="1"/>
            </p:nvSpPr>
            <p:spPr bwMode="auto">
              <a:xfrm>
                <a:off x="7353300" y="338772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45"/>
              <p:cNvSpPr>
                <a:spLocks noChangeArrowheads="1"/>
              </p:cNvSpPr>
              <p:nvPr userDrawn="1"/>
            </p:nvSpPr>
            <p:spPr bwMode="auto">
              <a:xfrm>
                <a:off x="7389813" y="338772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1" name="Rectangle 46"/>
            <p:cNvSpPr>
              <a:spLocks noChangeArrowheads="1"/>
            </p:cNvSpPr>
            <p:nvPr userDrawn="1"/>
          </p:nvSpPr>
          <p:spPr bwMode="auto">
            <a:xfrm>
              <a:off x="8226426" y="3411690"/>
              <a:ext cx="263525" cy="146050"/>
            </a:xfrm>
            <a:prstGeom prst="rect">
              <a:avLst/>
            </a:prstGeom>
            <a:solidFill>
              <a:srgbClr val="A6FFA5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 userDrawn="1"/>
          </p:nvGrpSpPr>
          <p:grpSpPr>
            <a:xfrm>
              <a:off x="8537576" y="3391052"/>
              <a:ext cx="497648" cy="169277"/>
              <a:chOff x="6970713" y="3568843"/>
              <a:chExt cx="497648" cy="169277"/>
            </a:xfrm>
          </p:grpSpPr>
          <p:sp>
            <p:nvSpPr>
              <p:cNvPr id="62" name="Rectangle 47"/>
              <p:cNvSpPr>
                <a:spLocks noChangeArrowheads="1"/>
              </p:cNvSpPr>
              <p:nvPr userDrawn="1"/>
            </p:nvSpPr>
            <p:spPr bwMode="auto">
              <a:xfrm>
                <a:off x="6970713" y="356884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 userDrawn="1"/>
            </p:nvSpPr>
            <p:spPr bwMode="auto">
              <a:xfrm>
                <a:off x="7035800" y="356884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 userDrawn="1"/>
            </p:nvSpPr>
            <p:spPr bwMode="auto">
              <a:xfrm>
                <a:off x="7108825" y="356884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 userDrawn="1"/>
            </p:nvSpPr>
            <p:spPr bwMode="auto">
              <a:xfrm>
                <a:off x="7137400" y="3568843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 userDrawn="1"/>
            </p:nvSpPr>
            <p:spPr bwMode="auto">
              <a:xfrm>
                <a:off x="7180263" y="356884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52"/>
              <p:cNvSpPr>
                <a:spLocks noChangeArrowheads="1"/>
              </p:cNvSpPr>
              <p:nvPr userDrawn="1"/>
            </p:nvSpPr>
            <p:spPr bwMode="auto">
              <a:xfrm>
                <a:off x="7215188" y="356884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53"/>
              <p:cNvSpPr>
                <a:spLocks noChangeArrowheads="1"/>
              </p:cNvSpPr>
              <p:nvPr userDrawn="1"/>
            </p:nvSpPr>
            <p:spPr bwMode="auto">
              <a:xfrm>
                <a:off x="7288213" y="356884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 userDrawn="1"/>
            </p:nvSpPr>
            <p:spPr bwMode="auto">
              <a:xfrm>
                <a:off x="7353300" y="356884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 userDrawn="1"/>
            </p:nvSpPr>
            <p:spPr bwMode="auto">
              <a:xfrm>
                <a:off x="7389813" y="356884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8226426" y="3587181"/>
              <a:ext cx="263525" cy="139700"/>
            </a:xfrm>
            <a:prstGeom prst="rect">
              <a:avLst/>
            </a:prstGeom>
            <a:solidFill>
              <a:srgbClr val="FFFBC3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2" name="Group 121"/>
            <p:cNvGrpSpPr/>
            <p:nvPr userDrawn="1"/>
          </p:nvGrpSpPr>
          <p:grpSpPr>
            <a:xfrm>
              <a:off x="8537576" y="3560193"/>
              <a:ext cx="634173" cy="169277"/>
              <a:chOff x="6970713" y="3737984"/>
              <a:chExt cx="634173" cy="169277"/>
            </a:xfrm>
          </p:grpSpPr>
          <p:sp>
            <p:nvSpPr>
              <p:cNvPr id="72" name="Rectangle 57"/>
              <p:cNvSpPr>
                <a:spLocks noChangeArrowheads="1"/>
              </p:cNvSpPr>
              <p:nvPr userDrawn="1"/>
            </p:nvSpPr>
            <p:spPr bwMode="auto">
              <a:xfrm>
                <a:off x="6970713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58"/>
              <p:cNvSpPr>
                <a:spLocks noChangeArrowheads="1"/>
              </p:cNvSpPr>
              <p:nvPr userDrawn="1"/>
            </p:nvSpPr>
            <p:spPr bwMode="auto">
              <a:xfrm>
                <a:off x="7035800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59"/>
              <p:cNvSpPr>
                <a:spLocks noChangeArrowheads="1"/>
              </p:cNvSpPr>
              <p:nvPr userDrawn="1"/>
            </p:nvSpPr>
            <p:spPr bwMode="auto">
              <a:xfrm>
                <a:off x="7108825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60"/>
              <p:cNvSpPr>
                <a:spLocks noChangeArrowheads="1"/>
              </p:cNvSpPr>
              <p:nvPr userDrawn="1"/>
            </p:nvSpPr>
            <p:spPr bwMode="auto">
              <a:xfrm>
                <a:off x="7173913" y="373798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61"/>
              <p:cNvSpPr>
                <a:spLocks noChangeArrowheads="1"/>
              </p:cNvSpPr>
              <p:nvPr userDrawn="1"/>
            </p:nvSpPr>
            <p:spPr bwMode="auto">
              <a:xfrm>
                <a:off x="7210425" y="3737984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62"/>
              <p:cNvSpPr>
                <a:spLocks noChangeArrowheads="1"/>
              </p:cNvSpPr>
              <p:nvPr userDrawn="1"/>
            </p:nvSpPr>
            <p:spPr bwMode="auto">
              <a:xfrm>
                <a:off x="7251700" y="373798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63"/>
              <p:cNvSpPr>
                <a:spLocks noChangeArrowheads="1"/>
              </p:cNvSpPr>
              <p:nvPr userDrawn="1"/>
            </p:nvSpPr>
            <p:spPr bwMode="auto">
              <a:xfrm>
                <a:off x="7288213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64"/>
              <p:cNvSpPr>
                <a:spLocks noChangeArrowheads="1"/>
              </p:cNvSpPr>
              <p:nvPr userDrawn="1"/>
            </p:nvSpPr>
            <p:spPr bwMode="auto">
              <a:xfrm>
                <a:off x="7353300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65"/>
              <p:cNvSpPr>
                <a:spLocks noChangeArrowheads="1"/>
              </p:cNvSpPr>
              <p:nvPr userDrawn="1"/>
            </p:nvSpPr>
            <p:spPr bwMode="auto">
              <a:xfrm>
                <a:off x="7424738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66"/>
              <p:cNvSpPr>
                <a:spLocks noChangeArrowheads="1"/>
              </p:cNvSpPr>
              <p:nvPr userDrawn="1"/>
            </p:nvSpPr>
            <p:spPr bwMode="auto">
              <a:xfrm>
                <a:off x="7491413" y="373798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67"/>
              <p:cNvSpPr>
                <a:spLocks noChangeArrowheads="1"/>
              </p:cNvSpPr>
              <p:nvPr userDrawn="1"/>
            </p:nvSpPr>
            <p:spPr bwMode="auto">
              <a:xfrm>
                <a:off x="7526338" y="373798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3" name="Rectangle 68"/>
            <p:cNvSpPr>
              <a:spLocks noChangeArrowheads="1"/>
            </p:cNvSpPr>
            <p:nvPr userDrawn="1"/>
          </p:nvSpPr>
          <p:spPr bwMode="auto">
            <a:xfrm>
              <a:off x="8226426" y="3757909"/>
              <a:ext cx="263525" cy="1460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1" name="Group 120"/>
            <p:cNvGrpSpPr/>
            <p:nvPr userDrawn="1"/>
          </p:nvGrpSpPr>
          <p:grpSpPr>
            <a:xfrm>
              <a:off x="8537576" y="3737272"/>
              <a:ext cx="634173" cy="169277"/>
              <a:chOff x="6970713" y="3915063"/>
              <a:chExt cx="634173" cy="169277"/>
            </a:xfrm>
          </p:grpSpPr>
          <p:sp>
            <p:nvSpPr>
              <p:cNvPr id="84" name="Rectangle 69"/>
              <p:cNvSpPr>
                <a:spLocks noChangeArrowheads="1"/>
              </p:cNvSpPr>
              <p:nvPr userDrawn="1"/>
            </p:nvSpPr>
            <p:spPr bwMode="auto">
              <a:xfrm>
                <a:off x="6970713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70"/>
              <p:cNvSpPr>
                <a:spLocks noChangeArrowheads="1"/>
              </p:cNvSpPr>
              <p:nvPr userDrawn="1"/>
            </p:nvSpPr>
            <p:spPr bwMode="auto">
              <a:xfrm>
                <a:off x="7035800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71"/>
              <p:cNvSpPr>
                <a:spLocks noChangeArrowheads="1"/>
              </p:cNvSpPr>
              <p:nvPr userDrawn="1"/>
            </p:nvSpPr>
            <p:spPr bwMode="auto">
              <a:xfrm>
                <a:off x="7108825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72"/>
              <p:cNvSpPr>
                <a:spLocks noChangeArrowheads="1"/>
              </p:cNvSpPr>
              <p:nvPr userDrawn="1"/>
            </p:nvSpPr>
            <p:spPr bwMode="auto">
              <a:xfrm>
                <a:off x="7173913" y="391506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73"/>
              <p:cNvSpPr>
                <a:spLocks noChangeArrowheads="1"/>
              </p:cNvSpPr>
              <p:nvPr userDrawn="1"/>
            </p:nvSpPr>
            <p:spPr bwMode="auto">
              <a:xfrm>
                <a:off x="7210425" y="3915063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74"/>
              <p:cNvSpPr>
                <a:spLocks noChangeArrowheads="1"/>
              </p:cNvSpPr>
              <p:nvPr userDrawn="1"/>
            </p:nvSpPr>
            <p:spPr bwMode="auto">
              <a:xfrm>
                <a:off x="7251700" y="391506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75"/>
              <p:cNvSpPr>
                <a:spLocks noChangeArrowheads="1"/>
              </p:cNvSpPr>
              <p:nvPr userDrawn="1"/>
            </p:nvSpPr>
            <p:spPr bwMode="auto">
              <a:xfrm>
                <a:off x="7288213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76"/>
              <p:cNvSpPr>
                <a:spLocks noChangeArrowheads="1"/>
              </p:cNvSpPr>
              <p:nvPr userDrawn="1"/>
            </p:nvSpPr>
            <p:spPr bwMode="auto">
              <a:xfrm>
                <a:off x="7353300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77"/>
              <p:cNvSpPr>
                <a:spLocks noChangeArrowheads="1"/>
              </p:cNvSpPr>
              <p:nvPr userDrawn="1"/>
            </p:nvSpPr>
            <p:spPr bwMode="auto">
              <a:xfrm>
                <a:off x="7424738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78"/>
              <p:cNvSpPr>
                <a:spLocks noChangeArrowheads="1"/>
              </p:cNvSpPr>
              <p:nvPr userDrawn="1"/>
            </p:nvSpPr>
            <p:spPr bwMode="auto">
              <a:xfrm>
                <a:off x="7491413" y="3915063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79"/>
              <p:cNvSpPr>
                <a:spLocks noChangeArrowheads="1"/>
              </p:cNvSpPr>
              <p:nvPr userDrawn="1"/>
            </p:nvSpPr>
            <p:spPr bwMode="auto">
              <a:xfrm>
                <a:off x="7526338" y="3915063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Rectangle 80"/>
            <p:cNvSpPr>
              <a:spLocks noChangeArrowheads="1"/>
            </p:cNvSpPr>
            <p:nvPr userDrawn="1"/>
          </p:nvSpPr>
          <p:spPr bwMode="auto">
            <a:xfrm>
              <a:off x="8226426" y="3939029"/>
              <a:ext cx="263525" cy="14605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0" name="Group 119"/>
            <p:cNvGrpSpPr/>
            <p:nvPr userDrawn="1"/>
          </p:nvGrpSpPr>
          <p:grpSpPr>
            <a:xfrm>
              <a:off x="8537576" y="3928782"/>
              <a:ext cx="634173" cy="169277"/>
              <a:chOff x="6970713" y="4096182"/>
              <a:chExt cx="634173" cy="169277"/>
            </a:xfrm>
          </p:grpSpPr>
          <p:sp>
            <p:nvSpPr>
              <p:cNvPr id="96" name="Rectangle 81"/>
              <p:cNvSpPr>
                <a:spLocks noChangeArrowheads="1"/>
              </p:cNvSpPr>
              <p:nvPr userDrawn="1"/>
            </p:nvSpPr>
            <p:spPr bwMode="auto">
              <a:xfrm>
                <a:off x="6970713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 userDrawn="1"/>
            </p:nvSpPr>
            <p:spPr bwMode="auto">
              <a:xfrm>
                <a:off x="7035800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83"/>
              <p:cNvSpPr>
                <a:spLocks noChangeArrowheads="1"/>
              </p:cNvSpPr>
              <p:nvPr userDrawn="1"/>
            </p:nvSpPr>
            <p:spPr bwMode="auto">
              <a:xfrm>
                <a:off x="7108825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 userDrawn="1"/>
            </p:nvSpPr>
            <p:spPr bwMode="auto">
              <a:xfrm>
                <a:off x="7173913" y="4096182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85"/>
              <p:cNvSpPr>
                <a:spLocks noChangeArrowheads="1"/>
              </p:cNvSpPr>
              <p:nvPr userDrawn="1"/>
            </p:nvSpPr>
            <p:spPr bwMode="auto">
              <a:xfrm>
                <a:off x="7210425" y="4096182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 userDrawn="1"/>
            </p:nvSpPr>
            <p:spPr bwMode="auto">
              <a:xfrm>
                <a:off x="7251700" y="4096182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 userDrawn="1"/>
            </p:nvSpPr>
            <p:spPr bwMode="auto">
              <a:xfrm>
                <a:off x="7288213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88"/>
              <p:cNvSpPr>
                <a:spLocks noChangeArrowheads="1"/>
              </p:cNvSpPr>
              <p:nvPr userDrawn="1"/>
            </p:nvSpPr>
            <p:spPr bwMode="auto">
              <a:xfrm>
                <a:off x="7353300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89"/>
              <p:cNvSpPr>
                <a:spLocks noChangeArrowheads="1"/>
              </p:cNvSpPr>
              <p:nvPr userDrawn="1"/>
            </p:nvSpPr>
            <p:spPr bwMode="auto">
              <a:xfrm>
                <a:off x="7424738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90"/>
              <p:cNvSpPr>
                <a:spLocks noChangeArrowheads="1"/>
              </p:cNvSpPr>
              <p:nvPr userDrawn="1"/>
            </p:nvSpPr>
            <p:spPr bwMode="auto">
              <a:xfrm>
                <a:off x="7491413" y="4096182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.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 userDrawn="1"/>
            </p:nvSpPr>
            <p:spPr bwMode="auto">
              <a:xfrm>
                <a:off x="7526338" y="4096182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7" name="Rectangle 92"/>
            <p:cNvSpPr>
              <a:spLocks noChangeArrowheads="1"/>
            </p:cNvSpPr>
            <p:nvPr userDrawn="1"/>
          </p:nvSpPr>
          <p:spPr bwMode="auto">
            <a:xfrm>
              <a:off x="8226426" y="4116107"/>
              <a:ext cx="263525" cy="1397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19" name="Group 118"/>
            <p:cNvGrpSpPr/>
            <p:nvPr userDrawn="1"/>
          </p:nvGrpSpPr>
          <p:grpSpPr>
            <a:xfrm>
              <a:off x="8537576" y="4108314"/>
              <a:ext cx="286200" cy="169277"/>
              <a:chOff x="6970713" y="4275714"/>
              <a:chExt cx="286200" cy="169277"/>
            </a:xfrm>
          </p:grpSpPr>
          <p:sp>
            <p:nvSpPr>
              <p:cNvPr id="108" name="Rectangle 93"/>
              <p:cNvSpPr>
                <a:spLocks noChangeArrowheads="1"/>
              </p:cNvSpPr>
              <p:nvPr userDrawn="1"/>
            </p:nvSpPr>
            <p:spPr bwMode="auto">
              <a:xfrm>
                <a:off x="6970713" y="427571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 userDrawn="1"/>
            </p:nvSpPr>
            <p:spPr bwMode="auto">
              <a:xfrm>
                <a:off x="7035800" y="427571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95"/>
              <p:cNvSpPr>
                <a:spLocks noChangeArrowheads="1"/>
              </p:cNvSpPr>
              <p:nvPr userDrawn="1"/>
            </p:nvSpPr>
            <p:spPr bwMode="auto">
              <a:xfrm>
                <a:off x="7108825" y="4275714"/>
                <a:ext cx="7854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96"/>
              <p:cNvSpPr>
                <a:spLocks noChangeArrowheads="1"/>
              </p:cNvSpPr>
              <p:nvPr userDrawn="1"/>
            </p:nvSpPr>
            <p:spPr bwMode="auto">
              <a:xfrm>
                <a:off x="7173913" y="4275714"/>
                <a:ext cx="3847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 userDrawn="1"/>
            </p:nvSpPr>
            <p:spPr bwMode="auto">
              <a:xfrm>
                <a:off x="7210425" y="4275714"/>
                <a:ext cx="464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</a:t>
                </a:r>
                <a:endPara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3" r:id="rId29"/>
    <p:sldLayoutId id="2147483694" r:id="rId3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1.xml"/><Relationship Id="rId7" Type="http://schemas.openxmlformats.org/officeDocument/2006/relationships/slide" Target="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png"/><Relationship Id="rId5" Type="http://schemas.openxmlformats.org/officeDocument/2006/relationships/oleObject" Target="../embeddings/Microsoft_Word_97_-_2003_Document1.doc"/><Relationship Id="rId10" Type="http://schemas.openxmlformats.org/officeDocument/2006/relationships/image" Target="../media/image1.wmf"/><Relationship Id="rId4" Type="http://schemas.openxmlformats.org/officeDocument/2006/relationships/image" Target="../media/image3.jpe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4.png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" Target="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scbcar@yahoo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0.xml"/><Relationship Id="rId4" Type="http://schemas.openxmlformats.org/officeDocument/2006/relationships/slide" Target="slid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30.xml"/><Relationship Id="rId4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0.xml"/><Relationship Id="rId4" Type="http://schemas.openxmlformats.org/officeDocument/2006/relationships/slide" Target="slide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1.png"/><Relationship Id="rId4" Type="http://schemas.openxmlformats.org/officeDocument/2006/relationships/slide" Target="slide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jpeg"/><Relationship Id="rId7" Type="http://schemas.openxmlformats.org/officeDocument/2006/relationships/slide" Target="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slide" Target="slide7.xml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Word_97_-_2003_Document2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1.xml"/><Relationship Id="rId3" Type="http://schemas.openxmlformats.org/officeDocument/2006/relationships/slide" Target="slide7.xml"/><Relationship Id="rId21" Type="http://schemas.openxmlformats.org/officeDocument/2006/relationships/slide" Target="slide2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0.xml"/><Relationship Id="rId25" Type="http://schemas.openxmlformats.org/officeDocument/2006/relationships/slide" Target="slide28.xml"/><Relationship Id="rId2" Type="http://schemas.openxmlformats.org/officeDocument/2006/relationships/slide" Target="slide8.xml"/><Relationship Id="rId16" Type="http://schemas.openxmlformats.org/officeDocument/2006/relationships/slide" Target="slide19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24" Type="http://schemas.openxmlformats.org/officeDocument/2006/relationships/slide" Target="slide27.xml"/><Relationship Id="rId5" Type="http://schemas.openxmlformats.org/officeDocument/2006/relationships/slide" Target="slide5.xml"/><Relationship Id="rId15" Type="http://schemas.openxmlformats.org/officeDocument/2006/relationships/slide" Target="slide18.xml"/><Relationship Id="rId23" Type="http://schemas.openxmlformats.org/officeDocument/2006/relationships/slide" Target="slide26.xml"/><Relationship Id="rId10" Type="http://schemas.openxmlformats.org/officeDocument/2006/relationships/slide" Target="slide13.xml"/><Relationship Id="rId19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7.xml"/><Relationship Id="rId22" Type="http://schemas.openxmlformats.org/officeDocument/2006/relationships/slide" Target="slide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37.xml"/><Relationship Id="rId18" Type="http://schemas.openxmlformats.org/officeDocument/2006/relationships/slide" Target="slide42.xml"/><Relationship Id="rId3" Type="http://schemas.openxmlformats.org/officeDocument/2006/relationships/slide" Target="slide6.xml"/><Relationship Id="rId21" Type="http://schemas.openxmlformats.org/officeDocument/2006/relationships/slide" Target="slide45.xml"/><Relationship Id="rId7" Type="http://schemas.openxmlformats.org/officeDocument/2006/relationships/slide" Target="slide31.xml"/><Relationship Id="rId12" Type="http://schemas.openxmlformats.org/officeDocument/2006/relationships/slide" Target="slide36.xml"/><Relationship Id="rId17" Type="http://schemas.openxmlformats.org/officeDocument/2006/relationships/slide" Target="slide41.xml"/><Relationship Id="rId25" Type="http://schemas.openxmlformats.org/officeDocument/2006/relationships/slide" Target="slide49.xml"/><Relationship Id="rId2" Type="http://schemas.openxmlformats.org/officeDocument/2006/relationships/slide" Target="slide7.xml"/><Relationship Id="rId16" Type="http://schemas.openxmlformats.org/officeDocument/2006/relationships/slide" Target="slide40.xml"/><Relationship Id="rId20" Type="http://schemas.openxmlformats.org/officeDocument/2006/relationships/slide" Target="slide4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0.xml"/><Relationship Id="rId11" Type="http://schemas.openxmlformats.org/officeDocument/2006/relationships/slide" Target="slide35.xml"/><Relationship Id="rId24" Type="http://schemas.openxmlformats.org/officeDocument/2006/relationships/slide" Target="slide48.xml"/><Relationship Id="rId5" Type="http://schemas.openxmlformats.org/officeDocument/2006/relationships/slide" Target="slide29.xml"/><Relationship Id="rId15" Type="http://schemas.openxmlformats.org/officeDocument/2006/relationships/slide" Target="slide39.xml"/><Relationship Id="rId23" Type="http://schemas.openxmlformats.org/officeDocument/2006/relationships/slide" Target="slide47.xml"/><Relationship Id="rId10" Type="http://schemas.openxmlformats.org/officeDocument/2006/relationships/slide" Target="slide34.xml"/><Relationship Id="rId19" Type="http://schemas.openxmlformats.org/officeDocument/2006/relationships/slide" Target="slide43.xml"/><Relationship Id="rId4" Type="http://schemas.openxmlformats.org/officeDocument/2006/relationships/slide" Target="slide5.xml"/><Relationship Id="rId9" Type="http://schemas.openxmlformats.org/officeDocument/2006/relationships/slide" Target="slide33.xml"/><Relationship Id="rId14" Type="http://schemas.openxmlformats.org/officeDocument/2006/relationships/slide" Target="slide38.xml"/><Relationship Id="rId22" Type="http://schemas.openxmlformats.org/officeDocument/2006/relationships/slide" Target="slide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 flipV="1">
            <a:off x="2217738" y="1985963"/>
            <a:ext cx="6248400" cy="152400"/>
            <a:chOff x="144" y="1488"/>
            <a:chExt cx="5280" cy="288"/>
          </a:xfrm>
        </p:grpSpPr>
        <p:sp>
          <p:nvSpPr>
            <p:cNvPr id="1043" name="Rectangle 5"/>
            <p:cNvSpPr>
              <a:spLocks noChangeArrowheads="1"/>
            </p:cNvSpPr>
            <p:nvPr/>
          </p:nvSpPr>
          <p:spPr bwMode="auto">
            <a:xfrm>
              <a:off x="144" y="1488"/>
              <a:ext cx="1056" cy="288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6"/>
            <p:cNvSpPr>
              <a:spLocks noChangeArrowheads="1"/>
            </p:cNvSpPr>
            <p:nvPr/>
          </p:nvSpPr>
          <p:spPr bwMode="auto">
            <a:xfrm>
              <a:off x="1200" y="1488"/>
              <a:ext cx="1056" cy="288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7"/>
            <p:cNvSpPr>
              <a:spLocks noChangeArrowheads="1"/>
            </p:cNvSpPr>
            <p:nvPr/>
          </p:nvSpPr>
          <p:spPr bwMode="auto">
            <a:xfrm>
              <a:off x="2256" y="1488"/>
              <a:ext cx="1056" cy="288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8"/>
            <p:cNvSpPr>
              <a:spLocks noChangeArrowheads="1"/>
            </p:cNvSpPr>
            <p:nvPr/>
          </p:nvSpPr>
          <p:spPr bwMode="auto">
            <a:xfrm>
              <a:off x="3312" y="1488"/>
              <a:ext cx="1056" cy="288"/>
            </a:xfrm>
            <a:prstGeom prst="rect">
              <a:avLst/>
            </a:pr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9"/>
            <p:cNvSpPr>
              <a:spLocks noChangeArrowheads="1"/>
            </p:cNvSpPr>
            <p:nvPr/>
          </p:nvSpPr>
          <p:spPr bwMode="auto">
            <a:xfrm>
              <a:off x="4368" y="1488"/>
              <a:ext cx="1056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9" name="Picture 10" descr="templ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/>
          </p:cNvGraphicFramePr>
          <p:nvPr/>
        </p:nvGraphicFramePr>
        <p:xfrm>
          <a:off x="1447800" y="5562600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5" imgW="813137" imgH="818120" progId="Word.Document.8">
                  <p:embed/>
                </p:oleObj>
              </mc:Choice>
              <mc:Fallback>
                <p:oleObj name="Document" r:id="rId5" imgW="813137" imgH="818120" progId="Word.Document.8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76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751138" y="1398588"/>
            <a:ext cx="5715000" cy="5540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/>
            <a:r>
              <a:rPr lang="en-US" sz="3000" dirty="0">
                <a:latin typeface="Impact" pitchFamily="34" charset="0"/>
              </a:rPr>
              <a:t>POVERTY INDEX MAPS</a:t>
            </a:r>
            <a:r>
              <a:rPr lang="en-US" sz="3000">
                <a:latin typeface="Impact" pitchFamily="34" charset="0"/>
              </a:rPr>
              <a:t>, </a:t>
            </a:r>
            <a:r>
              <a:rPr lang="en-US" sz="3000" smtClean="0">
                <a:latin typeface="Impact" pitchFamily="34" charset="0"/>
              </a:rPr>
              <a:t>2010 </a:t>
            </a:r>
            <a:r>
              <a:rPr lang="en-US" sz="3000">
                <a:latin typeface="Impact" pitchFamily="34" charset="0"/>
              </a:rPr>
              <a:t>&amp; </a:t>
            </a:r>
            <a:r>
              <a:rPr lang="en-US" sz="3000" smtClean="0">
                <a:latin typeface="Impact" pitchFamily="34" charset="0"/>
              </a:rPr>
              <a:t>2012 </a:t>
            </a:r>
            <a:endParaRPr lang="en-US" sz="3000" dirty="0">
              <a:latin typeface="Impact" pitchFamily="34" charset="0"/>
            </a:endParaRPr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2362200" y="5486400"/>
            <a:ext cx="4683975" cy="86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Republika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Pilipinas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PAMBANSANG LUPON SA UGNAYANG PANG-ESTADISTIKA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(NATIONAL STATISTICAL COORDINATION BOARD)</a:t>
            </a:r>
          </a:p>
          <a:p>
            <a:r>
              <a:rPr lang="en-US" sz="1000" b="1" smtClean="0">
                <a:solidFill>
                  <a:schemeClr val="tx2">
                    <a:lumMod val="75000"/>
                  </a:schemeClr>
                </a:solidFill>
              </a:rPr>
              <a:t>Regional Statistical Coordinaktion Unit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– Cordillera Administrative Region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http://www.nscb.gov.ph/rucar</a:t>
            </a:r>
          </a:p>
        </p:txBody>
      </p:sp>
      <p:sp>
        <p:nvSpPr>
          <p:cNvPr id="20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1" name="AutoShape 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2" name="AutoShape 1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0"/>
          </a:blip>
          <a:srcRect l="78111" t="75754" r="6265" b="5850"/>
          <a:stretch>
            <a:fillRect/>
          </a:stretch>
        </p:blipFill>
        <p:spPr bwMode="auto">
          <a:xfrm>
            <a:off x="7334953" y="2908966"/>
            <a:ext cx="1451418" cy="136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0" t="22338" r="10623" b="19134"/>
          <a:stretch/>
        </p:blipFill>
        <p:spPr>
          <a:xfrm>
            <a:off x="5341938" y="2164288"/>
            <a:ext cx="2718724" cy="21024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91783" y="2228614"/>
            <a:ext cx="4042617" cy="492443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600" dirty="0" smtClean="0">
                <a:solidFill>
                  <a:schemeClr val="bg1"/>
                </a:solidFill>
                <a:effectLst>
                  <a:glow rad="88900">
                    <a:srgbClr val="7030A0"/>
                  </a:glow>
                </a:effectLst>
                <a:latin typeface="Edo" panose="02000000000000000000" pitchFamily="2" charset="0"/>
                <a:ea typeface="DFKai-SB" pitchFamily="65" charset="-120"/>
              </a:rPr>
              <a:t>Province </a:t>
            </a:r>
            <a:r>
              <a:rPr lang="en-US" sz="2600" smtClean="0">
                <a:solidFill>
                  <a:schemeClr val="bg1"/>
                </a:solidFill>
                <a:effectLst>
                  <a:glow rad="88900">
                    <a:srgbClr val="7030A0"/>
                  </a:glow>
                </a:effectLst>
                <a:latin typeface="Edo" panose="02000000000000000000" pitchFamily="2" charset="0"/>
                <a:ea typeface="DFKai-SB" pitchFamily="65" charset="-120"/>
              </a:rPr>
              <a:t>of BENGUET</a:t>
            </a:r>
            <a:endParaRPr lang="en-US" sz="2600" dirty="0">
              <a:solidFill>
                <a:schemeClr val="bg1"/>
              </a:solidFill>
              <a:effectLst>
                <a:glow rad="88900">
                  <a:srgbClr val="7030A0"/>
                </a:glow>
              </a:effectLst>
              <a:latin typeface="Edo" panose="02000000000000000000" pitchFamily="2" charset="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983291" y="22778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/>
              <a:t>Map 3</a:t>
            </a:r>
            <a:r>
              <a:rPr lang="en-US" sz="2000" b="1"/>
              <a:t>.  </a:t>
            </a:r>
            <a:r>
              <a:rPr lang="en-US" sz="2000" b="1" smtClean="0"/>
              <a:t>Underweight School Children,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Province </a:t>
            </a:r>
            <a:r>
              <a:rPr lang="en-US" sz="2000" b="1" smtClean="0"/>
              <a:t>of Benguet: 2010 </a:t>
            </a:r>
            <a:r>
              <a:rPr lang="en-US" sz="2000" b="1"/>
              <a:t>&amp; </a:t>
            </a:r>
            <a:r>
              <a:rPr lang="en-US" sz="2000" b="1" smtClean="0"/>
              <a:t>2012</a:t>
            </a:r>
            <a:endParaRPr lang="en-US" sz="2000" b="1" dirty="0"/>
          </a:p>
        </p:txBody>
      </p:sp>
      <p:sp>
        <p:nvSpPr>
          <p:cNvPr id="1127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1271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127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4098" name="Picture 2" descr="D:\Users\user\Documents\_ NSCB Documents  01-12-2012\Stat Programs &amp; Activities\Poverty Mapping\Benguet\2013 Poverty Mapping Benguet\maps_images\03-School Children Underweight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user\Documents\_ NSCB Documents  01-12-2012\Stat Programs &amp; Activities\Poverty Mapping\Benguet\2013 Poverty Mapping Benguet\maps_images\03-School Children Underweight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962025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4</a:t>
            </a:r>
            <a:r>
              <a:rPr lang="en-US" sz="2000" b="1" smtClean="0"/>
              <a:t>.  </a:t>
            </a:r>
            <a:r>
              <a:rPr lang="en-US" sz="2000" b="1" dirty="0"/>
              <a:t>Nutrition </a:t>
            </a:r>
            <a:r>
              <a:rPr lang="en-US" sz="2000" b="1" dirty="0" smtClean="0"/>
              <a:t>Index,</a:t>
            </a:r>
            <a:br>
              <a:rPr lang="en-US" sz="2000" b="1" dirty="0" smtClean="0"/>
            </a:br>
            <a:r>
              <a:rPr lang="en-US" sz="2000" b="1" smtClean="0"/>
              <a:t> </a:t>
            </a: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1127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1271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127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5122" name="Picture 2" descr="D:\Users\user\Documents\_ NSCB Documents  01-12-2012\Stat Programs &amp; Activities\Poverty Mapping\Benguet\2013 Poverty Mapping Benguet\maps_images\04-Nutrition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2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Users\user\Documents\_ NSCB Documents  01-12-2012\Stat Programs &amp; Activities\Poverty Mapping\Benguet\2013 Poverty Mapping Benguet\maps_images\04-Nutrition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5</a:t>
            </a:r>
            <a:r>
              <a:rPr lang="en-US" sz="2000" b="1" smtClean="0"/>
              <a:t>.  </a:t>
            </a:r>
            <a:r>
              <a:rPr lang="en-US" sz="2000" b="1" dirty="0" smtClean="0"/>
              <a:t>Infant Deaths (Below 1 Year Old), 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1331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331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3320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6146" name="Picture 2" descr="D:\Users\user\Documents\_ NSCB Documents  01-12-2012\Stat Programs &amp; Activities\Poverty Mapping\Benguet\2013 Poverty Mapping Benguet\maps_images\05-Infant Mortality Rat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Users\user\Documents\_ NSCB Documents  01-12-2012\Stat Programs &amp; Activities\Poverty Mapping\Benguet\2013 Poverty Mapping Benguet\maps_images\05-Infant Mortality Rate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6</a:t>
            </a:r>
            <a:r>
              <a:rPr lang="en-US" sz="2000" b="1" smtClean="0"/>
              <a:t>.  </a:t>
            </a:r>
            <a:r>
              <a:rPr lang="en-US" sz="2000" b="1" dirty="0" smtClean="0"/>
              <a:t>Child Deaths (Under 5 Years Old),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15364" name="Picture 7" descr="child mortality rate 2009.bmp"/>
          <p:cNvSpPr>
            <a:spLocks noChangeAspect="1"/>
          </p:cNvSpPr>
          <p:nvPr/>
        </p:nvSpPr>
        <p:spPr bwMode="auto">
          <a:xfrm>
            <a:off x="4656138" y="1143000"/>
            <a:ext cx="26590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Picture 8" descr="child mortality rate 2007.bmp"/>
          <p:cNvSpPr>
            <a:spLocks noChangeAspect="1"/>
          </p:cNvSpPr>
          <p:nvPr/>
        </p:nvSpPr>
        <p:spPr bwMode="auto">
          <a:xfrm>
            <a:off x="914400" y="1143000"/>
            <a:ext cx="26590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536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5370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7170" name="Picture 2" descr="D:\Users\user\Documents\_ NSCB Documents  01-12-2012\Stat Programs &amp; Activities\Poverty Mapping\Benguet\2013 Poverty Mapping Benguet\maps_images\06-Child Mortality Rat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user\Documents\_ NSCB Documents  01-12-2012\Stat Programs &amp; Activities\Poverty Mapping\Benguet\2013 Poverty Mapping Benguet\maps_images\06-Child Mortality Rate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22499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7</a:t>
            </a:r>
            <a:r>
              <a:rPr lang="en-US" sz="2000" b="1" smtClean="0"/>
              <a:t>.  </a:t>
            </a:r>
            <a:r>
              <a:rPr lang="en-US" sz="2000" b="1" dirty="0"/>
              <a:t>Population to Health Workers </a:t>
            </a:r>
            <a:r>
              <a:rPr lang="en-US" sz="2000" b="1" dirty="0" smtClean="0"/>
              <a:t>Ratio,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</a:t>
            </a:r>
            <a:r>
              <a:rPr lang="en-US" sz="2000" b="1" smtClean="0"/>
              <a:t>2012</a:t>
            </a:r>
            <a:endParaRPr lang="en-US" sz="2000" b="1" dirty="0"/>
          </a:p>
        </p:txBody>
      </p:sp>
      <p:sp>
        <p:nvSpPr>
          <p:cNvPr id="17413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7414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7415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8194" name="Picture 2" descr="D:\Users\user\Documents\_ NSCB Documents  01-12-2012\Stat Programs &amp; Activities\Poverty Mapping\Benguet\2013 Poverty Mapping Benguet\maps_images\07-Health Workers_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Users\user\Documents\_ NSCB Documents  01-12-2012\Stat Programs &amp; Activities\Poverty Mapping\Benguet\2013 Poverty Mapping Benguet\maps_images\07-Health Workers_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8</a:t>
            </a:r>
            <a:r>
              <a:rPr lang="en-US" sz="2000" b="1" smtClean="0"/>
              <a:t>.  </a:t>
            </a:r>
            <a:r>
              <a:rPr lang="en-US" sz="2000" b="1" dirty="0"/>
              <a:t>Health </a:t>
            </a:r>
            <a:r>
              <a:rPr lang="en-US" sz="2000" b="1" dirty="0" smtClean="0"/>
              <a:t>Index,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</a:t>
            </a:r>
            <a:r>
              <a:rPr lang="en-US" sz="2000" b="1" smtClean="0"/>
              <a:t>2012</a:t>
            </a:r>
            <a:endParaRPr lang="en-US" sz="2000" b="1"/>
          </a:p>
        </p:txBody>
      </p:sp>
      <p:sp>
        <p:nvSpPr>
          <p:cNvPr id="1946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94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9464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9218" name="Picture 2" descr="D:\Users\user\Documents\_ NSCB Documents  01-12-2012\Stat Programs &amp; Activities\Poverty Mapping\Benguet\2013 Poverty Mapping Benguet\maps_images\08-Health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Users\user\Documents\_ NSCB Documents  01-12-2012\Stat Programs &amp; Activities\Poverty Mapping\Benguet\2013 Poverty Mapping Benguet\maps_images\08-Health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8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9</a:t>
            </a:r>
            <a:r>
              <a:rPr lang="en-US" sz="2000" b="1" smtClean="0"/>
              <a:t>.  </a:t>
            </a:r>
            <a:r>
              <a:rPr lang="en-US" sz="2000" b="1" dirty="0"/>
              <a:t>Households </a:t>
            </a:r>
            <a:r>
              <a:rPr lang="en-US" sz="2000" b="1" dirty="0" smtClean="0"/>
              <a:t>With No Access </a:t>
            </a:r>
            <a:r>
              <a:rPr lang="en-US" sz="2000" b="1" dirty="0"/>
              <a:t>to Safe </a:t>
            </a:r>
            <a:r>
              <a:rPr lang="en-US" sz="2000" b="1" dirty="0" smtClean="0"/>
              <a:t>Water,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509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151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1511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0242" name="Picture 2" descr="D:\Users\user\Documents\_ NSCB Documents  01-12-2012\Stat Programs &amp; Activities\Poverty Mapping\Benguet\2013 Poverty Mapping Benguet\maps_images\09-Access to Water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Users\user\Documents\_ NSCB Documents  01-12-2012\Stat Programs &amp; Activities\Poverty Mapping\Benguet\2013 Poverty Mapping Benguet\maps_images\09Access to Water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8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10</a:t>
            </a:r>
            <a:r>
              <a:rPr lang="en-US" sz="2000" b="1" smtClean="0"/>
              <a:t>.  </a:t>
            </a:r>
            <a:r>
              <a:rPr lang="en-US" sz="2000" b="1" dirty="0"/>
              <a:t>Households </a:t>
            </a:r>
            <a:r>
              <a:rPr lang="en-US" sz="2000" b="1" dirty="0" smtClean="0"/>
              <a:t>With No Access </a:t>
            </a:r>
            <a:r>
              <a:rPr lang="en-US" sz="2000" b="1"/>
              <a:t>to </a:t>
            </a:r>
            <a:r>
              <a:rPr lang="en-US" sz="2000" b="1" smtClean="0"/>
              <a:t>Sanitary Toilet,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509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151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1511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1266" name="Picture 2" descr="D:\Users\user\Documents\_ NSCB Documents  01-12-2012\Stat Programs &amp; Activities\Poverty Mapping\Benguet\2013 Poverty Mapping Benguet\maps_images\10-Access to Toilet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Users\user\Documents\_ NSCB Documents  01-12-2012\Stat Programs &amp; Activities\Poverty Mapping\Benguet\2013 Poverty Mapping Benguet\maps_images\10-Access to Toilet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1"/>
          <p:cNvSpPr txBox="1">
            <a:spLocks noChangeArrowheads="1"/>
          </p:cNvSpPr>
          <p:nvPr/>
        </p:nvSpPr>
        <p:spPr bwMode="auto">
          <a:xfrm>
            <a:off x="577701" y="2286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11</a:t>
            </a:r>
            <a:r>
              <a:rPr lang="en-US" sz="2000" b="1" smtClean="0"/>
              <a:t>.  Water &amp; Sanitation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355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355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560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0" name="Picture 2" descr="D:\Users\user\Documents\_ NSCB Documents  01-12-2012\Stat Programs &amp; Activities\Poverty Mapping\Benguet\2013 Poverty Mapping Benguet\maps_images\10-Access to Toilet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Users\user\Documents\_ NSCB Documents  01-12-2012\Stat Programs &amp; Activities\Poverty Mapping\Benguet\2013 Poverty Mapping Benguet\maps_images\10-Access to Toilet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12</a:t>
            </a:r>
            <a:r>
              <a:rPr lang="en-US" sz="2000" b="1" smtClean="0"/>
              <a:t>.  Crime Against Person,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560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560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560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3314" name="Picture 2" descr="D:\Users\user\Documents\_ NSCB Documents  01-12-2012\Stat Programs &amp; Activities\Poverty Mapping\Benguet\2013 Poverty Mapping Benguet\maps_images\12-Crimes Against Person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sers\user\Documents\_ NSCB Documents  01-12-2012\Stat Programs &amp; Activities\Poverty Mapping\Benguet\2013 Poverty Mapping Benguet\maps_images\12-Crimes Against Person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 flipV="1">
            <a:off x="1905000" y="1806575"/>
            <a:ext cx="6743700" cy="98425"/>
            <a:chOff x="144" y="1488"/>
            <a:chExt cx="5280" cy="288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44" y="1488"/>
              <a:ext cx="1056" cy="288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1200" y="1488"/>
              <a:ext cx="1056" cy="288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256" y="1488"/>
              <a:ext cx="1056" cy="2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312" y="1488"/>
              <a:ext cx="1056" cy="288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368" y="1488"/>
              <a:ext cx="1056" cy="28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419350" y="1219200"/>
            <a:ext cx="5715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000" smtClean="0">
                <a:latin typeface="Impact" pitchFamily="34" charset="0"/>
              </a:rPr>
              <a:t>POVERTY INDEX MAPS, </a:t>
            </a:r>
            <a:r>
              <a:rPr lang="en-US" sz="3000" dirty="0">
                <a:latin typeface="Impact" pitchFamily="34" charset="0"/>
              </a:rPr>
              <a:t>2 </a:t>
            </a:r>
            <a:r>
              <a:rPr lang="en-US" sz="3000">
                <a:latin typeface="Impact" pitchFamily="34" charset="0"/>
              </a:rPr>
              <a:t>0 </a:t>
            </a:r>
            <a:r>
              <a:rPr lang="en-US" sz="3000" smtClean="0">
                <a:latin typeface="Impact" pitchFamily="34" charset="0"/>
              </a:rPr>
              <a:t>10 &amp; 2012 </a:t>
            </a:r>
            <a:endParaRPr lang="en-US" sz="3000" dirty="0">
              <a:latin typeface="Impact" pitchFamily="34" charset="0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2350" y="2057400"/>
            <a:ext cx="3429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000" dirty="0" smtClean="0">
                <a:latin typeface="Impact" pitchFamily="34" charset="0"/>
              </a:rPr>
              <a:t>Province </a:t>
            </a:r>
            <a:r>
              <a:rPr lang="en-US" sz="3000" smtClean="0">
                <a:latin typeface="Impact" pitchFamily="34" charset="0"/>
              </a:rPr>
              <a:t>of Benguet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13" name="Object 4"/>
          <p:cNvGraphicFramePr>
            <a:graphicFrameLocks/>
          </p:cNvGraphicFramePr>
          <p:nvPr/>
        </p:nvGraphicFramePr>
        <p:xfrm>
          <a:off x="5010150" y="4800600"/>
          <a:ext cx="83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Document" r:id="rId3" imgW="813137" imgH="818120" progId="Word.Document.8">
                  <p:embed/>
                </p:oleObj>
              </mc:Choice>
              <mc:Fallback>
                <p:oleObj name="Document" r:id="rId3" imgW="813137" imgH="8181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4800600"/>
                        <a:ext cx="83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87264" y="5565775"/>
            <a:ext cx="4683975" cy="84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Republika ng Pilipinas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PAMBANSANG LUPON SA UGNAYANG PANG-ESTADISTIKA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(NATIONAL STATISTICAL COORDINATION BOARD)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Regional Statistical Coordinaktion Unit  – Cordillera Administrative Region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http://www.nscb.gov.ph/rucar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8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9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</p:spTree>
    <p:extLst>
      <p:ext uri="{BB962C8B-B14F-4D97-AF65-F5344CB8AC3E}">
        <p14:creationId xmlns:p14="http://schemas.microsoft.com/office/powerpoint/2010/main" val="26988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13</a:t>
            </a:r>
            <a:r>
              <a:rPr lang="en-US" sz="2000" b="1" smtClean="0"/>
              <a:t>.  </a:t>
            </a:r>
            <a:r>
              <a:rPr lang="en-US" sz="2000" b="1" dirty="0" smtClean="0"/>
              <a:t>Crime </a:t>
            </a:r>
            <a:r>
              <a:rPr lang="en-US" sz="2000" b="1" smtClean="0"/>
              <a:t>Against Property,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7651" name="Text Box 12"/>
          <p:cNvSpPr txBox="1">
            <a:spLocks noChangeArrowheads="1"/>
          </p:cNvSpPr>
          <p:nvPr/>
        </p:nvSpPr>
        <p:spPr bwMode="auto">
          <a:xfrm>
            <a:off x="228600" y="6019800"/>
            <a:ext cx="8001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indent="-114300">
              <a:spcBef>
                <a:spcPct val="50000"/>
              </a:spcBef>
            </a:pPr>
            <a:endParaRPr lang="en-US" sz="1100" dirty="0"/>
          </a:p>
        </p:txBody>
      </p:sp>
      <p:sp>
        <p:nvSpPr>
          <p:cNvPr id="2765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765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7656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4338" name="Picture 2" descr="D:\Users\user\Documents\_ NSCB Documents  01-12-2012\Stat Programs &amp; Activities\Poverty Mapping\Benguet\2013 Poverty Mapping Benguet\maps_images\13-Crimes Against Property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Users\user\Documents\_ NSCB Documents  01-12-2012\Stat Programs &amp; Activities\Poverty Mapping\Benguet\2013 Poverty Mapping Benguet\maps_images\13-Crimes Against Property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14</a:t>
            </a:r>
            <a:r>
              <a:rPr lang="en-US" sz="2000" b="1" smtClean="0"/>
              <a:t>.  Crime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5362" name="Picture 2" descr="D:\Users\user\Documents\_ NSCB Documents  01-12-2012\Stat Programs &amp; Activities\Poverty Mapping\Benguet\2013 Poverty Mapping Benguet\maps_images\14-Crimes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Users\user\Documents\_ NSCB Documents  01-12-2012\Stat Programs &amp; Activities\Poverty Mapping\Benguet\2013 Poverty Mapping Benguet\maps_images\14-Crimes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15</a:t>
            </a:r>
            <a:r>
              <a:rPr lang="en-US" sz="2000" b="1" smtClean="0"/>
              <a:t>.  Cohort Non-survival Rate,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3379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3379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3800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16386" name="Picture 2" descr="D:\Users\user\Documents\_ NSCB Documents  01-12-2012\Stat Programs &amp; Activities\Poverty Mapping\Benguet\2013 Poverty Mapping Benguet\maps_images\15-Cohort Survival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Users\user\Documents\_ NSCB Documents  01-12-2012\Stat Programs &amp; Activities\Poverty Mapping\Benguet\2013 Poverty Mapping Benguet\maps_images\15-Cohort Survival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16</a:t>
            </a:r>
            <a:r>
              <a:rPr lang="en-US" sz="2000" b="1" smtClean="0"/>
              <a:t>.  Education </a:t>
            </a:r>
            <a:r>
              <a:rPr lang="en-US" sz="2000" b="1" dirty="0" smtClean="0"/>
              <a:t>Index,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17410" name="Picture 2" descr="D:\Users\user\Documents\_ NSCB Documents  01-12-2012\Stat Programs &amp; Activities\Poverty Mapping\Benguet\2013 Poverty Mapping Benguet\maps_images\16-Education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Users\user\Documents\_ NSCB Documents  01-12-2012\Stat Programs &amp; Activities\Poverty Mapping\Benguet\2013 Poverty Mapping Benguet\maps_images\16-Education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4"/>
            <a:ext cx="2809875" cy="48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17</a:t>
            </a:r>
            <a:r>
              <a:rPr lang="en-US" sz="2000" b="1" smtClean="0"/>
              <a:t>.  Domestic Violence Reported to the Police,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18434" name="Picture 2" descr="D:\Users\user\Documents\_ NSCB Documents  01-12-2012\Stat Programs &amp; Activities\Poverty Mapping\Benguet\2013 Poverty Mapping Benguet\maps_images\17-Family Care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D:\Users\user\Documents\_ NSCB Documents  01-12-2012\Stat Programs &amp; Activities\Poverty Mapping\Benguet\2013 Poverty Mapping Benguet\maps_images\17-Family Care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18</a:t>
            </a:r>
            <a:r>
              <a:rPr lang="en-US" sz="2000" b="1" smtClean="0"/>
              <a:t>.  Enabling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18436" name="Picture 4" descr="D:\Users\user\Documents\_ NSCB Documents  01-12-2012\Stat Programs &amp; Activities\Poverty Mapping\Benguet\2013 Poverty Mapping Benguet\maps_images\18-Enabling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D:\Users\user\Documents\_ NSCB Documents  01-12-2012\Stat Programs &amp; Activities\Poverty Mapping\Benguet\2013 Poverty Mapping Benguet\maps_images\18-Enabling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19</a:t>
            </a:r>
            <a:r>
              <a:rPr lang="en-US" sz="2000" b="1" smtClean="0"/>
              <a:t>.  Survival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19458" name="Picture 2" descr="D:\Users\user\Documents\_ NSCB Documents  01-12-2012\Stat Programs &amp; Activities\Poverty Mapping\Benguet\2013 Poverty Mapping Benguet\maps_images\19-Survival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D:\Users\user\Documents\_ NSCB Documents  01-12-2012\Stat Programs &amp; Activities\Poverty Mapping\Benguet\2013 Poverty Mapping Benguet\maps_images\19-Survival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20</a:t>
            </a:r>
            <a:r>
              <a:rPr lang="en-US" sz="2000" b="1" smtClean="0"/>
              <a:t>.  Security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20482" name="Picture 2" descr="D:\Users\user\Documents\_ NSCB Documents  01-12-2012\Stat Programs &amp; Activities\Poverty Mapping\Benguet\2013 Poverty Mapping Benguet\maps_images\20-Security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D:\Users\user\Documents\_ NSCB Documents  01-12-2012\Stat Programs &amp; Activities\Poverty Mapping\Benguet\2013 Poverty Mapping Benguet\maps_images\20-Security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33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Map </a:t>
            </a:r>
            <a:r>
              <a:rPr lang="en-US" sz="2000" b="1" i="1" smtClean="0"/>
              <a:t>21</a:t>
            </a:r>
            <a:r>
              <a:rPr lang="en-US" sz="2000" b="1" smtClean="0"/>
              <a:t>.  Poverty Index,</a:t>
            </a:r>
            <a:br>
              <a:rPr lang="en-US" sz="2000" b="1" smtClean="0"/>
            </a:br>
            <a:r>
              <a:rPr lang="en-US" sz="2000" b="1"/>
              <a:t>Province of Benguet: 2010 &amp; 2012</a:t>
            </a:r>
            <a:endParaRPr lang="en-US" sz="2000" b="1" dirty="0"/>
          </a:p>
        </p:txBody>
      </p:sp>
      <p:sp>
        <p:nvSpPr>
          <p:cNvPr id="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pic>
        <p:nvPicPr>
          <p:cNvPr id="21506" name="Picture 2" descr="D:\Users\user\Documents\_ NSCB Documents  01-12-2012\Stat Programs &amp; Activities\Poverty Mapping\Benguet\2013 Poverty Mapping Benguet\maps_images\21-Poverty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D:\Users\user\Documents\_ NSCB Documents  01-12-2012\Stat Programs &amp; Activities\Poverty Mapping\Benguet\2013 Poverty Mapping Benguet\maps_images\21-Poverty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17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831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8319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75223"/>
              </p:ext>
            </p:extLst>
          </p:nvPr>
        </p:nvGraphicFramePr>
        <p:xfrm>
          <a:off x="1676400" y="1447800"/>
          <a:ext cx="6553200" cy="3886200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NEWBORN WITH BIRTHWEIGHT LESS THAN 2.5 KILOGRAMS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112.73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391.77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176.61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71.31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671.10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52.95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107.19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119.80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47.71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265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981200" y="914400"/>
            <a:ext cx="6019800" cy="979488"/>
            <a:chOff x="1104" y="1440"/>
            <a:chExt cx="3792" cy="617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104" y="1440"/>
              <a:ext cx="3792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latin typeface="Arial" charset="0"/>
                </a:rPr>
                <a:t>TERMS OF USE OF NSCB PUBLICATIONS</a:t>
              </a:r>
              <a:endParaRPr lang="en-US" sz="900">
                <a:latin typeface="Arial" charset="0"/>
              </a:endParaRPr>
            </a:p>
            <a:p>
              <a:pPr algn="ctr"/>
              <a:r>
                <a:rPr lang="en-US" sz="900">
                  <a:latin typeface="Arial" charset="0"/>
                </a:rPr>
                <a:t>The NSCB reserves its exclusive right to reproduce all of its publications in whatever form.    The recipient of complimentary copy has no right to reproduce the publication/data, recopy, lend or repackage for other parties for any commercial purposes without written permission from the NSCB.    The customer may reproduce the publication only for internal use of his/her company.    Should the recipient wish to show some portions of the data in his/her report/article, the title of the publication and the NSCB as publisher should always be cited.</a:t>
              </a:r>
              <a:endParaRPr lang="en-US" sz="900" b="1">
                <a:latin typeface="Arial" charset="0"/>
              </a:endParaRPr>
            </a:p>
          </p:txBody>
        </p:sp>
        <p:pic>
          <p:nvPicPr>
            <p:cNvPr id="17" name="Picture 10" descr="j01158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63" y="1570"/>
              <a:ext cx="47" cy="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j01158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2" y="1742"/>
              <a:ext cx="47" cy="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j01158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4" y="1831"/>
              <a:ext cx="47" cy="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981200" y="2743200"/>
            <a:ext cx="6019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latin typeface="Arial" charset="0"/>
              </a:rPr>
              <a:t>Published by the</a:t>
            </a:r>
            <a:br>
              <a:rPr lang="en-US" sz="900" dirty="0">
                <a:latin typeface="Arial" charset="0"/>
              </a:rPr>
            </a:br>
            <a:r>
              <a:rPr lang="en-US" sz="900" dirty="0">
                <a:latin typeface="Arial" charset="0"/>
              </a:rPr>
              <a:t>National Statistical Coordination Board</a:t>
            </a:r>
            <a:r>
              <a:rPr lang="en-US" sz="900">
                <a:latin typeface="Arial" charset="0"/>
              </a:rPr>
              <a:t/>
            </a:r>
            <a:br>
              <a:rPr lang="en-US" sz="900">
                <a:latin typeface="Arial" charset="0"/>
              </a:rPr>
            </a:br>
            <a:r>
              <a:rPr lang="en-US" sz="900" smtClean="0">
                <a:latin typeface="Arial" charset="0"/>
              </a:rPr>
              <a:t>Regional Statistical Coordination Unit – </a:t>
            </a:r>
            <a:r>
              <a:rPr lang="en-US" sz="900" dirty="0">
                <a:latin typeface="Arial" charset="0"/>
              </a:rPr>
              <a:t>Cordillera Administrative Region</a:t>
            </a:r>
            <a:br>
              <a:rPr lang="en-US" sz="900" dirty="0">
                <a:latin typeface="Arial" charset="0"/>
              </a:rPr>
            </a:br>
            <a:r>
              <a:rPr lang="en-US" sz="900" dirty="0">
                <a:latin typeface="Arial" charset="0"/>
              </a:rPr>
              <a:t>39 Upper Engineer’s Hill</a:t>
            </a:r>
            <a:br>
              <a:rPr lang="en-US" sz="900" dirty="0">
                <a:latin typeface="Arial" charset="0"/>
              </a:rPr>
            </a:br>
            <a:r>
              <a:rPr lang="en-US" sz="900" dirty="0">
                <a:latin typeface="Arial" charset="0"/>
              </a:rPr>
              <a:t>2600 Baguio City</a:t>
            </a:r>
            <a:br>
              <a:rPr lang="en-US" sz="900" dirty="0">
                <a:latin typeface="Arial" charset="0"/>
              </a:rPr>
            </a:br>
            <a:r>
              <a:rPr lang="en-US" sz="900" dirty="0">
                <a:latin typeface="Arial" charset="0"/>
              </a:rPr>
              <a:t>Philippines</a:t>
            </a:r>
          </a:p>
          <a:p>
            <a:pPr algn="ctr"/>
            <a:endParaRPr lang="en-US" sz="900" dirty="0">
              <a:latin typeface="Arial" charset="0"/>
            </a:endParaRPr>
          </a:p>
          <a:p>
            <a:pPr algn="ctr"/>
            <a:endParaRPr lang="en-US" sz="900" dirty="0">
              <a:latin typeface="Arial" charset="0"/>
            </a:endParaRPr>
          </a:p>
          <a:p>
            <a:pPr algn="ctr"/>
            <a:endParaRPr lang="en-US" sz="900" dirty="0">
              <a:latin typeface="Arial" charset="0"/>
            </a:endParaRPr>
          </a:p>
          <a:p>
            <a:pPr algn="ctr"/>
            <a:r>
              <a:rPr lang="en-US" sz="900" b="1" smtClean="0">
                <a:latin typeface="Arial" charset="0"/>
              </a:rPr>
              <a:t>SEPTEMBER 2013</a:t>
            </a:r>
            <a:endParaRPr lang="en-US" sz="900" b="1" dirty="0">
              <a:latin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619500" y="5562600"/>
            <a:ext cx="2743200" cy="647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>
                <a:latin typeface="Arial" charset="0"/>
              </a:rPr>
              <a:t>Issues of this publication in printed and electronic formats (Excel/Word/PDF in CD-ROM) are available for purchase.  For details please contact us at (6374) 444-9234 or at </a:t>
            </a:r>
            <a:r>
              <a:rPr lang="en-US" sz="900">
                <a:latin typeface="Arial" charset="0"/>
                <a:hlinkClick r:id="rId3"/>
              </a:rPr>
              <a:t>nscbcar@yahoo.com</a:t>
            </a:r>
            <a:r>
              <a:rPr lang="en-US" sz="900">
                <a:latin typeface="Arial" charset="0"/>
              </a:rPr>
              <a:t>. </a:t>
            </a:r>
          </a:p>
        </p:txBody>
      </p:sp>
      <p:sp>
        <p:nvSpPr>
          <p:cNvPr id="22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3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4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</p:spTree>
    <p:extLst>
      <p:ext uri="{BB962C8B-B14F-4D97-AF65-F5344CB8AC3E}">
        <p14:creationId xmlns:p14="http://schemas.microsoft.com/office/powerpoint/2010/main" val="23176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65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0366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0367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15064"/>
              </p:ext>
            </p:extLst>
          </p:nvPr>
        </p:nvGraphicFramePr>
        <p:xfrm>
          <a:off x="1670050" y="1447800"/>
          <a:ext cx="6565900" cy="3886200"/>
        </p:xfrm>
        <a:graphic>
          <a:graphicData uri="http://schemas.openxmlformats.org/drawingml/2006/table">
            <a:tbl>
              <a:tblPr/>
              <a:tblGrid>
                <a:gridCol w="1460500"/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MALNOURISHED CHILDREN 0-6 YEARS 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1.38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49.20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155.01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3.33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145.68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3.33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118.73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104.49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1.15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65.88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5.53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197.07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3.26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103.81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253.86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3.51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125.23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167.67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2.66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99.32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58.18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1,488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                  2.80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Benguet Provincial Health Office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4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234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234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13029"/>
              </p:ext>
            </p:extLst>
          </p:nvPr>
        </p:nvGraphicFramePr>
        <p:xfrm>
          <a:off x="1670050" y="1447800"/>
          <a:ext cx="6565900" cy="3886200"/>
        </p:xfrm>
        <a:graphic>
          <a:graphicData uri="http://schemas.openxmlformats.org/drawingml/2006/table">
            <a:tbl>
              <a:tblPr/>
              <a:tblGrid>
                <a:gridCol w="1460500"/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UNDERWEIGHT SCHOOL 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0.67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0.75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45.95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56.72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1.87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115.14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49.39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3.02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185.43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76.25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0.91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55.80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1.75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107.85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141.26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164.11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184.51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1.32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                  1.63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DepEd, Division of 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77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447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4479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33526"/>
              </p:ext>
            </p:extLst>
          </p:nvPr>
        </p:nvGraphicFramePr>
        <p:xfrm>
          <a:off x="2984499" y="1447800"/>
          <a:ext cx="3937001" cy="3709035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NUTRITION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67.61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82.41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75.30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150.62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82.93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98.89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79.69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257.64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124.48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113.42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112.71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98.97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62.35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11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97064"/>
              </p:ext>
            </p:extLst>
          </p:nvPr>
        </p:nvGraphicFramePr>
        <p:xfrm>
          <a:off x="1098551" y="1295400"/>
          <a:ext cx="7708898" cy="4038600"/>
        </p:xfrm>
        <a:graphic>
          <a:graphicData uri="http://schemas.openxmlformats.org/drawingml/2006/table">
            <a:tbl>
              <a:tblPr/>
              <a:tblGrid>
                <a:gridCol w="1342214"/>
                <a:gridCol w="765297"/>
                <a:gridCol w="768241"/>
                <a:gridCol w="768241"/>
                <a:gridCol w="768241"/>
                <a:gridCol w="824166"/>
                <a:gridCol w="824166"/>
                <a:gridCol w="824166"/>
                <a:gridCol w="824166"/>
              </a:tblGrid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INFANT DEATHS (BELOW 1 YEAR OLD)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No. of Livebirths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 of Livebirths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22.06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278.47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208.53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109.23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175.33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199.46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79.56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3,493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87.82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6,817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6,331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8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39335"/>
              </p:ext>
            </p:extLst>
          </p:nvPr>
        </p:nvGraphicFramePr>
        <p:xfrm>
          <a:off x="711199" y="1295400"/>
          <a:ext cx="8483602" cy="4076700"/>
        </p:xfrm>
        <a:graphic>
          <a:graphicData uri="http://schemas.openxmlformats.org/drawingml/2006/table">
            <a:tbl>
              <a:tblPr/>
              <a:tblGrid>
                <a:gridCol w="1240706"/>
                <a:gridCol w="1197173"/>
                <a:gridCol w="1199893"/>
                <a:gridCol w="612191"/>
                <a:gridCol w="612191"/>
                <a:gridCol w="1197173"/>
                <a:gridCol w="1199893"/>
                <a:gridCol w="612191"/>
                <a:gridCol w="612191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CHILD DEATHS (UNDER 5 YEARS OLD)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No. of Children 5 Years Old and Below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No. of Children 5 Years Old and Below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174.88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22.11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7,938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117.99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118.84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11,551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11,059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313.03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56.29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85.05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6,521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56,110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53,718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9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054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0541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84657"/>
              </p:ext>
            </p:extLst>
          </p:nvPr>
        </p:nvGraphicFramePr>
        <p:xfrm>
          <a:off x="1676400" y="1371600"/>
          <a:ext cx="6553200" cy="4143375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POPULATION TO HEALTH WORKERS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Health Workers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Health Workers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77.48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192.82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273.59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99.86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305.25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98.96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465.23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132.59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56.10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177.72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54.17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768.20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280.40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930.85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301.78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378.73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327.44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106.16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256.76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93.72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198.54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1,435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273.96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308.45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66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2661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266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98198"/>
              </p:ext>
            </p:extLst>
          </p:nvPr>
        </p:nvGraphicFramePr>
        <p:xfrm>
          <a:off x="2984499" y="1472565"/>
          <a:ext cx="3937001" cy="3709035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HEALTH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169.28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166.90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62.70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49.11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126.15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47.81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241.90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51.80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3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463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463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02839"/>
              </p:ext>
            </p:extLst>
          </p:nvPr>
        </p:nvGraphicFramePr>
        <p:xfrm>
          <a:off x="2120900" y="1371600"/>
          <a:ext cx="5664200" cy="3886200"/>
        </p:xfrm>
        <a:graphic>
          <a:graphicData uri="http://schemas.openxmlformats.org/drawingml/2006/table">
            <a:tbl>
              <a:tblPr/>
              <a:tblGrid>
                <a:gridCol w="1447800"/>
                <a:gridCol w="1054100"/>
                <a:gridCol w="1054100"/>
                <a:gridCol w="1054100"/>
                <a:gridCol w="10541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HOUSEHOLDS WITH NO ACCESS TO SAFE WATER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6,961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9,413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9,079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8,363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55,267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43,750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29197"/>
              </p:ext>
            </p:extLst>
          </p:nvPr>
        </p:nvGraphicFramePr>
        <p:xfrm>
          <a:off x="2120900" y="1371600"/>
          <a:ext cx="5664200" cy="3886200"/>
        </p:xfrm>
        <a:graphic>
          <a:graphicData uri="http://schemas.openxmlformats.org/drawingml/2006/table">
            <a:tbl>
              <a:tblPr/>
              <a:tblGrid>
                <a:gridCol w="1447800"/>
                <a:gridCol w="1054100"/>
                <a:gridCol w="1054100"/>
                <a:gridCol w="1054100"/>
                <a:gridCol w="10541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HOUSEHOLDS WITH NO ACCESS TO SANITARY TOILET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14,653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16,690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73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873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873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74810"/>
              </p:ext>
            </p:extLst>
          </p:nvPr>
        </p:nvGraphicFramePr>
        <p:xfrm>
          <a:off x="2984499" y="1447800"/>
          <a:ext cx="3937001" cy="3709035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WATER AND SANITATION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24"/>
          <p:cNvSpPr>
            <a:spLocks noChangeArrowheads="1"/>
          </p:cNvSpPr>
          <p:nvPr/>
        </p:nvSpPr>
        <p:spPr bwMode="auto">
          <a:xfrm>
            <a:off x="165100" y="777875"/>
            <a:ext cx="73247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municipal indices are plotted using GIS tools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technology. Maps are made for the individual indicators, the composite indices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over-all poverty index. </a:t>
            </a:r>
          </a:p>
          <a:p>
            <a:pPr algn="just"/>
            <a:endParaRPr lang="en-US" sz="1400" dirty="0">
              <a:latin typeface="Book Antiqua" pitchFamily="18" charset="0"/>
              <a:ea typeface="Times New Roman" pitchFamily="18" charset="0"/>
              <a:cs typeface="Arabic Typesetting" pitchFamily="66" charset="-78"/>
            </a:endParaRPr>
          </a:p>
          <a:p>
            <a:pPr algn="just"/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Seven intervals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are used in the maps. Three intervals with ranges 0-33.9 percent (best) , 34-66.9 percent (better)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67-99.9 percent (good) represent the performance of the municipalities whose achievements are better than the average provincial values. The 100-133.9 percent range would include the municipalities with performance at least equal to but not more than one-and-a-half times the provincial value. Similarly, the 134-166.9 percent (bad), 167-199.9 percent (worse)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200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over (worst) ranges would indicate the municipalities that are above the provincial average.</a:t>
            </a:r>
            <a:endParaRPr lang="en-US" sz="1400" dirty="0">
              <a:ea typeface="Times New Roman" pitchFamily="18" charset="0"/>
              <a:cs typeface="Arabic Typesetting" pitchFamily="66" charset="-78"/>
            </a:endParaRPr>
          </a:p>
        </p:txBody>
      </p:sp>
      <p:sp>
        <p:nvSpPr>
          <p:cNvPr id="3078" name="Rectangle 25"/>
          <p:cNvSpPr>
            <a:spLocks noChangeArrowheads="1"/>
          </p:cNvSpPr>
          <p:nvPr/>
        </p:nvSpPr>
        <p:spPr bwMode="auto">
          <a:xfrm>
            <a:off x="155575" y="3059113"/>
            <a:ext cx="95948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poverty maps applied a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red to green color scheme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. This is to better distinguish the difference between the municipalities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readily identify municipalities that need intervention. Having seven intervals, the three classes are in the shades of red, three are in the shades of green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one that is in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middle uses the shade of light yellow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.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white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color is used to portray an area without and/or missing data. </a:t>
            </a:r>
          </a:p>
          <a:p>
            <a:pPr algn="just"/>
            <a:endParaRPr lang="en-US" sz="1400" dirty="0">
              <a:ea typeface="Times New Roman" pitchFamily="18" charset="0"/>
              <a:cs typeface="Arabic Typesetting" pitchFamily="66" charset="-78"/>
            </a:endParaRPr>
          </a:p>
          <a:p>
            <a:pPr algn="just" eaLnBrk="0" hangingPunct="0"/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three intervals of 0-33.9 percent, 34-66.9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67-99.9 percent use the shades of green, using a darker shade of green for 0-33.9 percent, a lighter shade of green for 34-66.9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lightest shade of green for the 67-99.9 percent interval. Thus, a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darker shade of green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portrays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best situation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as compared to the other municipalities of the province.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light yellow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shade is portrayed with the values 100-133.9 percent. This range is within the provincial index of 100, meaning indices less than 100 percent indicates a better situation than the overall performance of the province. Those indices that have a higher value than 100 percent indicate a worse situation than the provincial performance. Three intervals are used for this, the 134-166.9 percent, the 167-199.9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the 200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over interval. The first two intervals use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lighter shades of red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to portray the alarming performances of the municipalities.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darkest red or maroon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shade is used for the 200 percent </a:t>
            </a:r>
            <a:r>
              <a:rPr lang="en-US" sz="1400" dirty="0" smtClean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and 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above interval so that it would give the viewer an instant picture of which area has an alarming situation or has the </a:t>
            </a:r>
            <a:r>
              <a:rPr lang="en-US" sz="1400" b="1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worst situation</a:t>
            </a:r>
            <a:r>
              <a:rPr lang="en-US" sz="14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among the municipalities within the province.</a:t>
            </a:r>
            <a:endParaRPr lang="en-US" sz="1400" dirty="0">
              <a:ea typeface="Times New Roman" pitchFamily="18" charset="0"/>
              <a:cs typeface="Arabic Typesetting" pitchFamily="66" charset="-78"/>
            </a:endParaRPr>
          </a:p>
        </p:txBody>
      </p:sp>
      <p:sp>
        <p:nvSpPr>
          <p:cNvPr id="3079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308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081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3082" name="Rectangle 23"/>
          <p:cNvSpPr>
            <a:spLocks noChangeArrowheads="1"/>
          </p:cNvSpPr>
          <p:nvPr/>
        </p:nvSpPr>
        <p:spPr bwMode="auto">
          <a:xfrm>
            <a:off x="3490913" y="227013"/>
            <a:ext cx="2922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HOW TO READ THE MAPS</a:t>
            </a:r>
            <a:r>
              <a:rPr lang="en-US" sz="1600" dirty="0">
                <a:latin typeface="Book Antiqua" pitchFamily="18" charset="0"/>
                <a:ea typeface="Times New Roman" pitchFamily="18" charset="0"/>
                <a:cs typeface="Arabic Typesetting" pitchFamily="66" charset="-78"/>
              </a:rPr>
              <a:t> </a:t>
            </a:r>
            <a:endParaRPr lang="en-US" sz="1600" dirty="0">
              <a:ea typeface="Times New Roman" pitchFamily="18" charset="0"/>
              <a:cs typeface="Arabic Typesetting" pitchFamily="66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00950" y="915988"/>
            <a:ext cx="2133600" cy="1943100"/>
            <a:chOff x="7600950" y="915988"/>
            <a:chExt cx="2133600" cy="1943100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7600950" y="915988"/>
              <a:ext cx="1943100" cy="1943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76" name="Group 5"/>
            <p:cNvGrpSpPr>
              <a:grpSpLocks noChangeAspect="1"/>
            </p:cNvGrpSpPr>
            <p:nvPr/>
          </p:nvGrpSpPr>
          <p:grpSpPr bwMode="auto">
            <a:xfrm>
              <a:off x="7600950" y="915988"/>
              <a:ext cx="2133600" cy="1884362"/>
              <a:chOff x="4814" y="3173"/>
              <a:chExt cx="1893" cy="1656"/>
            </a:xfrm>
          </p:grpSpPr>
          <p:sp>
            <p:nvSpPr>
              <p:cNvPr id="3083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4814" y="3173"/>
                <a:ext cx="1893" cy="1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" name="Text Box 7"/>
              <p:cNvSpPr txBox="1">
                <a:spLocks noChangeArrowheads="1"/>
              </p:cNvSpPr>
              <p:nvPr/>
            </p:nvSpPr>
            <p:spPr bwMode="auto">
              <a:xfrm>
                <a:off x="5290" y="3173"/>
                <a:ext cx="883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000000"/>
                    </a:solidFill>
                    <a:cs typeface="Times New Roman" pitchFamily="18" charset="0"/>
                  </a:rPr>
                  <a:t>LEGEND</a:t>
                </a:r>
                <a:endParaRPr lang="en-US"/>
              </a:p>
            </p:txBody>
          </p:sp>
          <p:sp>
            <p:nvSpPr>
              <p:cNvPr id="3085" name="Text Box 8"/>
              <p:cNvSpPr txBox="1">
                <a:spLocks noChangeArrowheads="1"/>
              </p:cNvSpPr>
              <p:nvPr/>
            </p:nvSpPr>
            <p:spPr bwMode="auto">
              <a:xfrm>
                <a:off x="4814" y="3363"/>
                <a:ext cx="61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 b="1">
                    <a:solidFill>
                      <a:srgbClr val="000000"/>
                    </a:solidFill>
                    <a:cs typeface="Times New Roman" pitchFamily="18" charset="0"/>
                  </a:rPr>
                  <a:t>RANGE</a:t>
                </a:r>
                <a:endParaRPr lang="en-US"/>
              </a:p>
            </p:txBody>
          </p:sp>
          <p:sp>
            <p:nvSpPr>
              <p:cNvPr id="3086" name="Text Box 9"/>
              <p:cNvSpPr txBox="1">
                <a:spLocks noChangeArrowheads="1"/>
              </p:cNvSpPr>
              <p:nvPr/>
            </p:nvSpPr>
            <p:spPr bwMode="auto">
              <a:xfrm>
                <a:off x="4914" y="4721"/>
                <a:ext cx="115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800" dirty="0">
                    <a:solidFill>
                      <a:srgbClr val="000000"/>
                    </a:solidFill>
                    <a:cs typeface="Times New Roman" pitchFamily="18" charset="0"/>
                  </a:rPr>
                  <a:t>Province = 100</a:t>
                </a:r>
                <a:endParaRPr lang="en-US" dirty="0"/>
              </a:p>
            </p:txBody>
          </p:sp>
          <p:pic>
            <p:nvPicPr>
              <p:cNvPr id="3087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72020" t="52051" r="11147" b="26526"/>
              <a:stretch>
                <a:fillRect/>
              </a:stretch>
            </p:blipFill>
            <p:spPr bwMode="auto">
              <a:xfrm>
                <a:off x="4887" y="3640"/>
                <a:ext cx="947" cy="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88" name="Rectangle 11"/>
              <p:cNvSpPr>
                <a:spLocks noChangeArrowheads="1"/>
              </p:cNvSpPr>
              <p:nvPr/>
            </p:nvSpPr>
            <p:spPr bwMode="auto">
              <a:xfrm>
                <a:off x="4909" y="4566"/>
                <a:ext cx="227" cy="1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89" name="Text Box 12"/>
              <p:cNvSpPr txBox="1">
                <a:spLocks noChangeArrowheads="1"/>
              </p:cNvSpPr>
              <p:nvPr/>
            </p:nvSpPr>
            <p:spPr bwMode="auto">
              <a:xfrm>
                <a:off x="5127" y="4513"/>
                <a:ext cx="746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800" b="1">
                    <a:solidFill>
                      <a:srgbClr val="000000"/>
                    </a:solidFill>
                    <a:cs typeface="Times New Roman" pitchFamily="18" charset="0"/>
                  </a:rPr>
                  <a:t>No data</a:t>
                </a:r>
                <a:endParaRPr lang="en-US"/>
              </a:p>
            </p:txBody>
          </p:sp>
          <p:sp>
            <p:nvSpPr>
              <p:cNvPr id="3090" name="Text Box 13"/>
              <p:cNvSpPr txBox="1">
                <a:spLocks noChangeArrowheads="1"/>
              </p:cNvSpPr>
              <p:nvPr/>
            </p:nvSpPr>
            <p:spPr bwMode="auto">
              <a:xfrm>
                <a:off x="5406" y="4420"/>
                <a:ext cx="636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800" b="1" smtClean="0">
                    <a:solidFill>
                      <a:srgbClr val="000000"/>
                    </a:solidFill>
                    <a:cs typeface="Times New Roman" pitchFamily="18" charset="0"/>
                  </a:rPr>
                  <a:t>and </a:t>
                </a:r>
                <a:r>
                  <a:rPr lang="en-US" sz="800" b="1" dirty="0">
                    <a:solidFill>
                      <a:srgbClr val="000000"/>
                    </a:solidFill>
                    <a:cs typeface="Times New Roman" pitchFamily="18" charset="0"/>
                  </a:rPr>
                  <a:t>above</a:t>
                </a:r>
                <a:endParaRPr lang="en-US" dirty="0"/>
              </a:p>
            </p:txBody>
          </p:sp>
          <p:sp>
            <p:nvSpPr>
              <p:cNvPr id="3091" name="Text Box 14"/>
              <p:cNvSpPr txBox="1">
                <a:spLocks noChangeArrowheads="1"/>
              </p:cNvSpPr>
              <p:nvPr/>
            </p:nvSpPr>
            <p:spPr bwMode="auto">
              <a:xfrm>
                <a:off x="5901" y="3363"/>
                <a:ext cx="680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 b="1">
                    <a:solidFill>
                      <a:srgbClr val="000000"/>
                    </a:solidFill>
                    <a:cs typeface="Times New Roman" pitchFamily="18" charset="0"/>
                  </a:rPr>
                  <a:t>RATING</a:t>
                </a:r>
                <a:endParaRPr lang="en-US"/>
              </a:p>
            </p:txBody>
          </p:sp>
          <p:grpSp>
            <p:nvGrpSpPr>
              <p:cNvPr id="3092" name="Group 15"/>
              <p:cNvGrpSpPr>
                <a:grpSpLocks/>
              </p:cNvGrpSpPr>
              <p:nvPr/>
            </p:nvGrpSpPr>
            <p:grpSpPr bwMode="auto">
              <a:xfrm>
                <a:off x="5961" y="3547"/>
                <a:ext cx="746" cy="1027"/>
                <a:chOff x="1441" y="2524"/>
                <a:chExt cx="527" cy="731"/>
              </a:xfrm>
            </p:grpSpPr>
            <p:sp>
              <p:nvSpPr>
                <p:cNvPr id="309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41" y="2524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solidFill>
                        <a:srgbClr val="000000"/>
                      </a:solidFill>
                      <a:cs typeface="Times New Roman" pitchFamily="18" charset="0"/>
                    </a:rPr>
                    <a:t>Best</a:t>
                  </a:r>
                  <a:endParaRPr lang="en-US"/>
                </a:p>
              </p:txBody>
            </p:sp>
            <p:sp>
              <p:nvSpPr>
                <p:cNvPr id="309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41" y="2624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solidFill>
                        <a:srgbClr val="000000"/>
                      </a:solidFill>
                      <a:cs typeface="Times New Roman" pitchFamily="18" charset="0"/>
                    </a:rPr>
                    <a:t>Better</a:t>
                  </a:r>
                  <a:endParaRPr lang="en-US"/>
                </a:p>
              </p:txBody>
            </p:sp>
            <p:sp>
              <p:nvSpPr>
                <p:cNvPr id="309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1" y="2723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solidFill>
                        <a:srgbClr val="000000"/>
                      </a:solidFill>
                      <a:cs typeface="Times New Roman" pitchFamily="18" charset="0"/>
                    </a:rPr>
                    <a:t>Good</a:t>
                  </a:r>
                  <a:endParaRPr lang="en-US"/>
                </a:p>
              </p:txBody>
            </p:sp>
            <p:sp>
              <p:nvSpPr>
                <p:cNvPr id="309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1" y="2922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solidFill>
                        <a:srgbClr val="000000"/>
                      </a:solidFill>
                      <a:cs typeface="Times New Roman" pitchFamily="18" charset="0"/>
                    </a:rPr>
                    <a:t>Bad</a:t>
                  </a:r>
                  <a:endParaRPr lang="en-US"/>
                </a:p>
              </p:txBody>
            </p:sp>
            <p:sp>
              <p:nvSpPr>
                <p:cNvPr id="309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1" y="2822"/>
                  <a:ext cx="527" cy="1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>
                      <a:solidFill>
                        <a:srgbClr val="000000"/>
                      </a:solidFill>
                      <a:cs typeface="Times New Roman" pitchFamily="18" charset="0"/>
                    </a:rPr>
                    <a:t>Average</a:t>
                  </a:r>
                  <a:endParaRPr lang="en-US"/>
                </a:p>
              </p:txBody>
            </p:sp>
            <p:sp>
              <p:nvSpPr>
                <p:cNvPr id="309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41" y="3021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 dirty="0">
                      <a:solidFill>
                        <a:srgbClr val="000000"/>
                      </a:solidFill>
                      <a:cs typeface="Times New Roman" pitchFamily="18" charset="0"/>
                    </a:rPr>
                    <a:t>Worse</a:t>
                  </a:r>
                  <a:endParaRPr lang="en-US" dirty="0"/>
                </a:p>
              </p:txBody>
            </p:sp>
            <p:sp>
              <p:nvSpPr>
                <p:cNvPr id="309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1" y="3120"/>
                  <a:ext cx="527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800" b="1" dirty="0">
                      <a:solidFill>
                        <a:srgbClr val="000000"/>
                      </a:solidFill>
                      <a:cs typeface="Times New Roman" pitchFamily="18" charset="0"/>
                    </a:rPr>
                    <a:t>Worst</a:t>
                  </a:r>
                  <a:endParaRPr lang="en-US" dirty="0"/>
                </a:p>
              </p:txBody>
            </p:sp>
          </p:grpSp>
        </p:grpSp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3720" y="1343251"/>
              <a:ext cx="1200150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5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30854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0855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3288"/>
              </p:ext>
            </p:extLst>
          </p:nvPr>
        </p:nvGraphicFramePr>
        <p:xfrm>
          <a:off x="2355849" y="1371600"/>
          <a:ext cx="5194302" cy="3886200"/>
        </p:xfrm>
        <a:graphic>
          <a:graphicData uri="http://schemas.openxmlformats.org/drawingml/2006/table">
            <a:tbl>
              <a:tblPr/>
              <a:tblGrid>
                <a:gridCol w="923712"/>
                <a:gridCol w="711765"/>
                <a:gridCol w="711765"/>
                <a:gridCol w="711765"/>
                <a:gridCol w="711765"/>
                <a:gridCol w="711765"/>
                <a:gridCol w="71176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CRIME AGAINST PERSON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172.54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74.51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176.40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107.41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124.26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115.71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91.04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Police Provincial Office - 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75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3487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4877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5505"/>
              </p:ext>
            </p:extLst>
          </p:nvPr>
        </p:nvGraphicFramePr>
        <p:xfrm>
          <a:off x="2139949" y="1371600"/>
          <a:ext cx="5626101" cy="3886200"/>
        </p:xfrm>
        <a:graphic>
          <a:graphicData uri="http://schemas.openxmlformats.org/drawingml/2006/table">
            <a:tbl>
              <a:tblPr/>
              <a:tblGrid>
                <a:gridCol w="926577"/>
                <a:gridCol w="596563"/>
                <a:gridCol w="875806"/>
                <a:gridCol w="875806"/>
                <a:gridCol w="599737"/>
                <a:gridCol w="875806"/>
                <a:gridCol w="87580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CRIME AGAINST PROPERTY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115.86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14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199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238.88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96.80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73.65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37.17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14.21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Police Provincial Office - 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sp>
        <p:nvSpPr>
          <p:cNvPr id="6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7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47546"/>
              </p:ext>
            </p:extLst>
          </p:nvPr>
        </p:nvGraphicFramePr>
        <p:xfrm>
          <a:off x="3340100" y="1447800"/>
          <a:ext cx="3225800" cy="3709035"/>
        </p:xfrm>
        <a:graphic>
          <a:graphicData uri="http://schemas.openxmlformats.org/drawingml/2006/table">
            <a:tbl>
              <a:tblPr/>
              <a:tblGrid>
                <a:gridCol w="1246548"/>
                <a:gridCol w="989626"/>
                <a:gridCol w="98962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CRIME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207.64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29.35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11262"/>
              </p:ext>
            </p:extLst>
          </p:nvPr>
        </p:nvGraphicFramePr>
        <p:xfrm>
          <a:off x="2120900" y="1295400"/>
          <a:ext cx="5664200" cy="4029075"/>
        </p:xfrm>
        <a:graphic>
          <a:graphicData uri="http://schemas.openxmlformats.org/drawingml/2006/table">
            <a:tbl>
              <a:tblPr/>
              <a:tblGrid>
                <a:gridCol w="1447800"/>
                <a:gridCol w="1054100"/>
                <a:gridCol w="1054100"/>
                <a:gridCol w="1054100"/>
                <a:gridCol w="10541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COHORT NON-SURVIVAL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Non-Cohort Survival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Non-Cohort Survival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104.42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51.66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176.80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123.07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33.53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141.17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29.22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Field Health Service Information System (FHSIS)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38069"/>
              </p:ext>
            </p:extLst>
          </p:nvPr>
        </p:nvGraphicFramePr>
        <p:xfrm>
          <a:off x="3340100" y="1524000"/>
          <a:ext cx="3225800" cy="3547110"/>
        </p:xfrm>
        <a:graphic>
          <a:graphicData uri="http://schemas.openxmlformats.org/drawingml/2006/table">
            <a:tbl>
              <a:tblPr/>
              <a:tblGrid>
                <a:gridCol w="1246548"/>
                <a:gridCol w="989626"/>
                <a:gridCol w="98962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EDUCATION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104.42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176.80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123.07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138.33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141.17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41432"/>
              </p:ext>
            </p:extLst>
          </p:nvPr>
        </p:nvGraphicFramePr>
        <p:xfrm>
          <a:off x="1346200" y="1276350"/>
          <a:ext cx="7213600" cy="4057650"/>
        </p:xfrm>
        <a:graphic>
          <a:graphicData uri="http://schemas.openxmlformats.org/drawingml/2006/table">
            <a:tbl>
              <a:tblPr/>
              <a:tblGrid>
                <a:gridCol w="1334984"/>
                <a:gridCol w="866569"/>
                <a:gridCol w="866569"/>
                <a:gridCol w="644071"/>
                <a:gridCol w="644071"/>
                <a:gridCol w="866569"/>
                <a:gridCol w="866569"/>
                <a:gridCol w="562099"/>
                <a:gridCol w="562099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DOMESTIC VIOLENCE REPORTED TO THE POLICE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Number of Households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Total Number of Households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Prop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19.06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6,961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13.45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9,800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128.95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54.21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119.51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55.02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81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14,260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117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248.94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10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7,395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8,901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2,869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                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3,140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69,268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77,430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Source of basic data: Police Abra Office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8286"/>
              </p:ext>
            </p:extLst>
          </p:nvPr>
        </p:nvGraphicFramePr>
        <p:xfrm>
          <a:off x="2984499" y="1447800"/>
          <a:ext cx="3937001" cy="3709035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ENABLING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108.95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109.29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146.18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113.01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118.08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96.80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147.26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186.01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54.61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126.95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86.52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077"/>
              </p:ext>
            </p:extLst>
          </p:nvPr>
        </p:nvGraphicFramePr>
        <p:xfrm>
          <a:off x="2984499" y="1524000"/>
          <a:ext cx="3937001" cy="3547110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SURVIVAL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55.63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84.99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71.16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57.12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63.84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71.27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122.05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68.19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41.28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34.52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54.08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9868"/>
              </p:ext>
            </p:extLst>
          </p:nvPr>
        </p:nvGraphicFramePr>
        <p:xfrm>
          <a:off x="2984499" y="1447800"/>
          <a:ext cx="3937001" cy="3709035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SECURITY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153.47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31.55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214.82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207.64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110.53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94.68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29.35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48.64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09030"/>
              </p:ext>
            </p:extLst>
          </p:nvPr>
        </p:nvGraphicFramePr>
        <p:xfrm>
          <a:off x="2984499" y="1524000"/>
          <a:ext cx="3937001" cy="3547110"/>
        </p:xfrm>
        <a:graphic>
          <a:graphicData uri="http://schemas.openxmlformats.org/drawingml/2006/table">
            <a:tbl>
              <a:tblPr/>
              <a:tblGrid>
                <a:gridCol w="1445469"/>
                <a:gridCol w="1245766"/>
                <a:gridCol w="124576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Table 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POVERTY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Benguet Province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 and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Municipality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Atok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66.38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Bakun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Bokod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76.63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Buguias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78.89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56.24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Itogon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Kabayan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40.40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55.09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Kapangan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69.54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Kibungan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85.01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59.42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La Trinidad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161.38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170.97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Mankayan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77.12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Sablan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35.60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Tublay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61.18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BENGUET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AutoShape 3" descr="Wave"/>
          <p:cNvSpPr>
            <a:spLocks noChangeArrowheads="1"/>
          </p:cNvSpPr>
          <p:nvPr/>
        </p:nvSpPr>
        <p:spPr bwMode="auto">
          <a:xfrm>
            <a:off x="3475038" y="2133600"/>
            <a:ext cx="2954337" cy="2286000"/>
          </a:xfrm>
          <a:prstGeom prst="triangle">
            <a:avLst>
              <a:gd name="adj" fmla="val 50000"/>
            </a:avLst>
          </a:prstGeom>
          <a:pattFill prst="wave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</a:t>
            </a:r>
          </a:p>
          <a:p>
            <a:pPr algn="ctr" eaLnBrk="0" hangingPunct="0">
              <a:defRPr/>
            </a:pPr>
            <a:r>
              <a:rPr lang="en-US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Needs </a:t>
            </a:r>
          </a:p>
          <a:p>
            <a:pPr algn="ctr" eaLnBrk="0" hangingPunct="0">
              <a:defRPr/>
            </a:pPr>
            <a:r>
              <a:rPr lang="en-US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Framework (MBN</a:t>
            </a:r>
            <a:endParaRPr 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43013" y="271463"/>
            <a:ext cx="7326312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609600" indent="-609600" algn="ctr">
              <a:defRPr/>
            </a:pPr>
            <a: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2010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&amp; </a:t>
            </a:r>
            <a: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2012 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MBN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Data </a:t>
            </a:r>
            <a: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Availability</a:t>
            </a:r>
            <a:b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For the Province of Benguet</a:t>
            </a:r>
            <a:endParaRPr lang="en-US" sz="2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111625" y="5169694"/>
            <a:ext cx="434657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eaLnBrk="0" hangingPunct="0">
              <a:lnSpc>
                <a:spcPct val="85000"/>
              </a:lnSpc>
              <a:spcAft>
                <a:spcPct val="25000"/>
              </a:spcAft>
              <a:buClr>
                <a:srgbClr val="FF0000"/>
              </a:buClr>
              <a:buSzPct val="80000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Security</a:t>
            </a:r>
          </a:p>
          <a:p>
            <a:pPr marL="227013" indent="-227013" eaLnBrk="0" hangingPunct="0">
              <a:buClr>
                <a:srgbClr val="FF3300"/>
              </a:buClr>
              <a:buFontTx/>
              <a:buChar char="•"/>
              <a:defRPr/>
            </a:pPr>
            <a:r>
              <a:rPr lang="en-US" sz="2000"/>
              <a:t>Peace </a:t>
            </a:r>
            <a:r>
              <a:rPr lang="en-US" sz="2000" smtClean="0"/>
              <a:t>and </a:t>
            </a:r>
            <a:r>
              <a:rPr lang="en-US" sz="2000" dirty="0"/>
              <a:t>Order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/>
              <a:t>Crime Against </a:t>
            </a:r>
            <a:r>
              <a:rPr lang="en-US" sz="1600" dirty="0" smtClean="0"/>
              <a:t>Person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 smtClean="0"/>
              <a:t>Crime Against Property</a:t>
            </a:r>
            <a:endParaRPr lang="en-US" sz="16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5943600" y="1905000"/>
            <a:ext cx="35052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eaLnBrk="0" hangingPunct="0">
              <a:lnSpc>
                <a:spcPct val="85000"/>
              </a:lnSpc>
              <a:spcAft>
                <a:spcPct val="25000"/>
              </a:spcAft>
              <a:buClr>
                <a:srgbClr val="FF0000"/>
              </a:buClr>
              <a:buSzPct val="80000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Enabling</a:t>
            </a:r>
          </a:p>
          <a:p>
            <a:pPr marL="227013" indent="-227013" eaLnBrk="0" hangingPunct="0">
              <a:buClr>
                <a:srgbClr val="FF3300"/>
              </a:buClr>
              <a:buFontTx/>
              <a:buChar char="•"/>
              <a:defRPr/>
            </a:pPr>
            <a:r>
              <a:rPr lang="en-US" sz="2000"/>
              <a:t>Basic </a:t>
            </a:r>
            <a:r>
              <a:rPr lang="en-US" sz="2000" smtClean="0"/>
              <a:t>Education</a:t>
            </a:r>
            <a:endParaRPr lang="en-US" sz="2000"/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/>
              <a:t>Elementary </a:t>
            </a:r>
            <a:r>
              <a:rPr lang="en-US" sz="1600" smtClean="0"/>
              <a:t>Non-survival</a:t>
            </a:r>
          </a:p>
          <a:p>
            <a:pPr marL="233363" lvl="1" indent="-233363" eaLnBrk="0" hangingPunct="0">
              <a:buClr>
                <a:srgbClr val="FF3300"/>
              </a:buClr>
              <a:buFont typeface="Arial" panose="020B0604020202020204" pitchFamily="34" charset="0"/>
              <a:buChar char="•"/>
              <a:defRPr/>
            </a:pPr>
            <a:r>
              <a:rPr lang="en-US" sz="2000" smtClean="0"/>
              <a:t>Domestic Violence Reported to the Police</a:t>
            </a:r>
            <a:endParaRPr lang="en-US" sz="2000"/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endParaRPr lang="en-US" sz="1600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49225" y="1214438"/>
            <a:ext cx="39846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eaLnBrk="0" hangingPunct="0">
              <a:lnSpc>
                <a:spcPct val="85000"/>
              </a:lnSpc>
              <a:spcAft>
                <a:spcPct val="25000"/>
              </a:spcAft>
              <a:buClr>
                <a:srgbClr val="FF0000"/>
              </a:buClr>
              <a:buSzPct val="80000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Survival</a:t>
            </a:r>
            <a:endParaRPr lang="en-US" sz="2000" dirty="0"/>
          </a:p>
          <a:p>
            <a:pPr marL="227013" indent="-227013" eaLnBrk="0" hangingPunct="0">
              <a:buClr>
                <a:srgbClr val="FF3300"/>
              </a:buClr>
              <a:buFontTx/>
              <a:buChar char="•"/>
              <a:defRPr/>
            </a:pPr>
            <a:r>
              <a:rPr lang="en-US" sz="2000" dirty="0"/>
              <a:t>Food </a:t>
            </a:r>
            <a:r>
              <a:rPr lang="en-US" sz="2000" dirty="0" smtClean="0"/>
              <a:t>and </a:t>
            </a:r>
            <a:r>
              <a:rPr lang="en-US" sz="2000" dirty="0"/>
              <a:t>Nutrition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/>
              <a:t>Newborn </a:t>
            </a:r>
            <a:r>
              <a:rPr lang="en-US" sz="1600" dirty="0" smtClean="0"/>
              <a:t>with </a:t>
            </a:r>
            <a:r>
              <a:rPr lang="en-US" sz="1600" dirty="0" err="1" smtClean="0"/>
              <a:t>Birthweight</a:t>
            </a:r>
            <a:r>
              <a:rPr lang="en-US" sz="1600" dirty="0" smtClean="0"/>
              <a:t> Less                                                                                       Than </a:t>
            </a:r>
            <a:r>
              <a:rPr lang="en-US" sz="1600" dirty="0"/>
              <a:t>2.5 </a:t>
            </a:r>
            <a:r>
              <a:rPr lang="en-US" sz="1600" dirty="0" smtClean="0"/>
              <a:t>kg</a:t>
            </a:r>
            <a:endParaRPr lang="en-US" sz="1600" dirty="0"/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 smtClean="0"/>
              <a:t>Malnourished Children </a:t>
            </a:r>
            <a:r>
              <a:rPr lang="en-US" sz="1600" dirty="0"/>
              <a:t>0-6 </a:t>
            </a:r>
            <a:r>
              <a:rPr lang="en-US" sz="1600"/>
              <a:t>Years </a:t>
            </a:r>
            <a:r>
              <a:rPr lang="en-US" sz="1600" smtClean="0"/>
              <a:t>Old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/>
              <a:t> </a:t>
            </a:r>
            <a:r>
              <a:rPr lang="en-US" sz="1600" smtClean="0"/>
              <a:t>Underweight School Children</a:t>
            </a:r>
            <a:endParaRPr lang="en-US" sz="1600" dirty="0"/>
          </a:p>
          <a:p>
            <a:pPr marL="227013" indent="-227013" eaLnBrk="0" hangingPunct="0">
              <a:buClr>
                <a:srgbClr val="FF3300"/>
              </a:buClr>
              <a:buFontTx/>
              <a:buChar char="•"/>
              <a:defRPr/>
            </a:pPr>
            <a:r>
              <a:rPr lang="en-US" sz="2000" dirty="0"/>
              <a:t>Health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/>
              <a:t>Child </a:t>
            </a:r>
            <a:r>
              <a:rPr lang="en-US" sz="1600" dirty="0" smtClean="0"/>
              <a:t>Deaths (Under 5 Years Old)</a:t>
            </a:r>
            <a:endParaRPr lang="en-US" sz="1600" dirty="0"/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 smtClean="0"/>
              <a:t>Infant Deaths (Below 1 Year Old)</a:t>
            </a:r>
            <a:endParaRPr lang="en-US" sz="1600" dirty="0"/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/>
              <a:t>Population to Health Worker </a:t>
            </a:r>
            <a:endParaRPr lang="en-US" sz="1600" dirty="0" smtClean="0"/>
          </a:p>
          <a:p>
            <a:pPr lvl="1" eaLnBrk="0" hangingPunct="0">
              <a:buClr>
                <a:srgbClr val="FF3300"/>
              </a:buClr>
              <a:defRPr/>
            </a:pPr>
            <a:r>
              <a:rPr lang="en-US" sz="1600" dirty="0" smtClean="0"/>
              <a:t>Ratio</a:t>
            </a:r>
            <a:endParaRPr lang="en-US" sz="1600" dirty="0"/>
          </a:p>
          <a:p>
            <a:pPr marL="227013" indent="-227013" eaLnBrk="0" hangingPunct="0">
              <a:buClr>
                <a:srgbClr val="FF3300"/>
              </a:buClr>
              <a:buFontTx/>
              <a:buChar char="•"/>
              <a:defRPr/>
            </a:pPr>
            <a:r>
              <a:rPr lang="en-US" sz="2000" dirty="0"/>
              <a:t>Water </a:t>
            </a:r>
            <a:r>
              <a:rPr lang="en-US" sz="2000" dirty="0" smtClean="0"/>
              <a:t>and </a:t>
            </a:r>
            <a:r>
              <a:rPr lang="en-US" sz="2000" dirty="0"/>
              <a:t>Sanitation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dirty="0"/>
              <a:t>HH </a:t>
            </a:r>
            <a:r>
              <a:rPr lang="en-US" sz="1600" dirty="0" smtClean="0"/>
              <a:t>with No </a:t>
            </a:r>
            <a:r>
              <a:rPr lang="en-US" sz="1600" dirty="0"/>
              <a:t>Access to </a:t>
            </a:r>
            <a:r>
              <a:rPr lang="en-US" sz="1600"/>
              <a:t>Safe </a:t>
            </a:r>
            <a:r>
              <a:rPr lang="en-US" sz="1600" smtClean="0"/>
              <a:t>Water</a:t>
            </a:r>
          </a:p>
          <a:p>
            <a:pPr lvl="1" eaLnBrk="0" hangingPunct="0"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sz="1600" smtClean="0"/>
              <a:t>HH with No Access to Sanitary Toilet</a:t>
            </a:r>
            <a:endParaRPr lang="en-US" sz="1600" dirty="0"/>
          </a:p>
        </p:txBody>
      </p:sp>
      <p:sp>
        <p:nvSpPr>
          <p:cNvPr id="410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410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4106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7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267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267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3863"/>
            <a:ext cx="85344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10" descr="templ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31936" y="0"/>
            <a:ext cx="157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219200" y="3794125"/>
            <a:ext cx="4895571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For Inquiries: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1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NATIONAL STATISITICAL COORDINATION BOARD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NATIONAL STATISTICAL INFORMATION CENTER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Regional Statistical</a:t>
            </a:r>
            <a:r>
              <a:rPr kumimoji="0" lang="en-US" sz="1000" i="0" u="none" strike="noStrike" kern="0" cap="none" spc="0" normalizeH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Coordination Unit </a:t>
            </a: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– Cordillera Administrative Region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2/F JA Apartment, #39 Upper Engineer’s Hill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2600 Baguio City, Philippines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Telefax No.:  +63  74  444 9234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E-mail address:   nscbcar@yahoo.com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URL:  www.nscb.gov.ph/rucar</a:t>
            </a:r>
            <a:br>
              <a:rPr kumimoji="0" lang="en-US" sz="100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</a:br>
            <a:r>
              <a:rPr lang="en-US" sz="1000" kern="0" smtClean="0">
                <a:solidFill>
                  <a:srgbClr val="333399"/>
                </a:solidFill>
              </a:rPr>
              <a:t>Facebook:  National Statistical Coordination Board Cordillera Administrative Region</a:t>
            </a:r>
            <a:endParaRPr lang="en-US" sz="1000" kern="0">
              <a:solidFill>
                <a:srgbClr val="333399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smtClean="0">
                <a:solidFill>
                  <a:srgbClr val="333399"/>
                </a:solidFill>
              </a:rPr>
              <a:t>Twitter:   @NSCBCordillera</a:t>
            </a:r>
            <a:endParaRPr lang="en-US" sz="1000" kern="0">
              <a:solidFill>
                <a:srgbClr val="333399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</a:rPr>
              <a:t/>
            </a:r>
            <a:br>
              <a:rPr lang="en-US" sz="1000" kern="0">
                <a:solidFill>
                  <a:srgbClr val="000000"/>
                </a:solidFill>
              </a:rPr>
            </a:br>
            <a:endParaRPr kumimoji="0" lang="en-US" sz="1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graphicFrame>
        <p:nvGraphicFramePr>
          <p:cNvPr id="2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97490"/>
              </p:ext>
            </p:extLst>
          </p:nvPr>
        </p:nvGraphicFramePr>
        <p:xfrm>
          <a:off x="457200" y="4175125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Document" r:id="rId4" imgW="813137" imgH="818120" progId="Word.Document.8">
                  <p:embed/>
                </p:oleObj>
              </mc:Choice>
              <mc:Fallback>
                <p:oleObj name="Document" r:id="rId4" imgW="813137" imgH="8181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75125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8"/>
          <p:cNvGrpSpPr>
            <a:grpSpLocks/>
          </p:cNvGrpSpPr>
          <p:nvPr/>
        </p:nvGrpSpPr>
        <p:grpSpPr bwMode="auto">
          <a:xfrm flipV="1">
            <a:off x="1219200" y="4013200"/>
            <a:ext cx="5338000" cy="76200"/>
            <a:chOff x="144" y="1488"/>
            <a:chExt cx="5280" cy="288"/>
          </a:xfrm>
        </p:grpSpPr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144" y="1488"/>
              <a:ext cx="1056" cy="288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0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200" y="1488"/>
              <a:ext cx="1056" cy="288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0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2256" y="1488"/>
              <a:ext cx="1056" cy="288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0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312" y="1488"/>
              <a:ext cx="1056" cy="288"/>
            </a:xfrm>
            <a:prstGeom prst="rect">
              <a:avLst/>
            </a:pr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0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4368" y="1488"/>
              <a:ext cx="1056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en-US" sz="100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33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34" name="AutoShape 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5" name="AutoShape 10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</p:spTree>
    <p:extLst>
      <p:ext uri="{BB962C8B-B14F-4D97-AF65-F5344CB8AC3E}">
        <p14:creationId xmlns:p14="http://schemas.microsoft.com/office/powerpoint/2010/main" val="22707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852" y="127570"/>
            <a:ext cx="9646920" cy="658368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196701"/>
            <a:ext cx="685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600" dirty="0">
                <a:cs typeface="Times New Roman" pitchFamily="18" charset="0"/>
              </a:rPr>
              <a:t>POVERTY INDEX MAPS</a:t>
            </a:r>
            <a:endParaRPr lang="en-US" dirty="0"/>
          </a:p>
        </p:txBody>
      </p:sp>
      <p:sp>
        <p:nvSpPr>
          <p:cNvPr id="8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9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10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7592"/>
              </p:ext>
            </p:extLst>
          </p:nvPr>
        </p:nvGraphicFramePr>
        <p:xfrm>
          <a:off x="381000" y="914400"/>
          <a:ext cx="4191000" cy="5638800"/>
        </p:xfrm>
        <a:graphic>
          <a:graphicData uri="http://schemas.openxmlformats.org/drawingml/2006/table">
            <a:tbl>
              <a:tblPr/>
              <a:tblGrid>
                <a:gridCol w="748393"/>
                <a:gridCol w="3442607"/>
              </a:tblGrid>
              <a:tr h="51816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Map </a:t>
                      </a:r>
                      <a:r>
                        <a:rPr lang="en-US" sz="1400" b="1" dirty="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" action="ppaction://hlinksldjump"/>
                        </a:rPr>
                        <a:t>Newborn with </a:t>
                      </a:r>
                      <a:r>
                        <a:rPr lang="en-US" sz="1400" dirty="0" err="1" smtClean="0">
                          <a:latin typeface="+mj-lt"/>
                          <a:ea typeface="Times New Roman"/>
                          <a:cs typeface="Times New Roman"/>
                          <a:hlinkClick r:id="rId2" action="ppaction://hlinksldjump"/>
                        </a:rPr>
                        <a:t>Birthweight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" action="ppaction://hlinksldjump"/>
                        </a:rPr>
                        <a:t> Less Than</a:t>
                      </a:r>
                      <a:r>
                        <a:rPr lang="en-US" sz="1400" baseline="0" dirty="0" smtClean="0">
                          <a:latin typeface="+mj-lt"/>
                          <a:ea typeface="Times New Roman"/>
                          <a:cs typeface="Times New Roman"/>
                          <a:hlinkClick r:id="rId2" action="ppaction://hlinksldjump"/>
                        </a:rPr>
                        <a:t> 2.5Kgs, Province 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2" action="ppaction://hlinksldjump"/>
                        </a:rPr>
                        <a:t>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6" action="ppaction://hlinksldjump"/>
                        </a:rPr>
                        <a:t>Malnourished Children 0-6 Years Old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6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7" action="ppaction://hlinksldjump"/>
                        </a:rPr>
                        <a:t>Underweight School Children,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8" action="ppaction://hlinksldjump"/>
                        </a:rPr>
                        <a:t>Nutrition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8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9" action="ppaction://hlinksldjump"/>
                        </a:rPr>
                        <a:t>Infant Deaths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9" action="ppaction://hlinksldjump"/>
                        </a:rPr>
                        <a:t> (Below 1 Year Old)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9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0" action="ppaction://hlinksldjump"/>
                        </a:rPr>
                        <a:t>Child Deaths (Under 5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0" action="ppaction://hlinksldjump"/>
                        </a:rPr>
                        <a:t> Years Old)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0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1" action="ppaction://hlinksldjump"/>
                        </a:rPr>
                        <a:t>Population to Health Workers Ratio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1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2" action="ppaction://hlinksldjump"/>
                        </a:rPr>
                        <a:t>Health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2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+mj-lt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Households With No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 </a:t>
                      </a: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Access to Safe Water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3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4" action="ppaction://hlinksldjump"/>
                        </a:rPr>
                        <a:t>Households With No Access to Sanitary Toilet,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5" action="ppaction://hlinksldjump"/>
                        </a:rPr>
                        <a:t>Water &amp; Sanitation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5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0779"/>
              </p:ext>
            </p:extLst>
          </p:nvPr>
        </p:nvGraphicFramePr>
        <p:xfrm>
          <a:off x="4951228" y="918825"/>
          <a:ext cx="4573772" cy="4643775"/>
        </p:xfrm>
        <a:graphic>
          <a:graphicData uri="http://schemas.openxmlformats.org/drawingml/2006/table">
            <a:tbl>
              <a:tblPr/>
              <a:tblGrid>
                <a:gridCol w="742605"/>
                <a:gridCol w="3831167"/>
              </a:tblGrid>
              <a:tr h="52897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12</a:t>
                      </a:r>
                      <a:endParaRPr lang="en-US" sz="14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6" action="ppaction://hlinksldjump"/>
                        </a:rPr>
                        <a:t>Crime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6" action="ppaction://hlinksldjump"/>
                        </a:rPr>
                        <a:t> Against Person,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6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13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7" action="ppaction://hlinksldjump"/>
                        </a:rPr>
                        <a:t>Crime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7" action="ppaction://hlinksldjump"/>
                        </a:rPr>
                        <a:t> Against Property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7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14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8" action="ppaction://hlinksldjump"/>
                        </a:rPr>
                        <a:t>Crime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18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8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15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9" action="ppaction://hlinksldjump"/>
                        </a:rPr>
                        <a:t>Non-cohort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9" action="ppaction://hlinksldjump"/>
                        </a:rPr>
                        <a:t> Survival Rate,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9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16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0" action="ppaction://hlinksldjump"/>
                        </a:rPr>
                        <a:t>Education Index,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0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17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1" action="ppaction://hlinksldjump"/>
                        </a:rPr>
                        <a:t>Domestic Violence Reported to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21" action="ppaction://hlinksldjump"/>
                        </a:rPr>
                        <a:t> the Police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1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18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2" action="ppaction://hlinksldjump"/>
                        </a:rPr>
                        <a:t>Enabling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2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2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19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3" action="ppaction://hlinksldjump"/>
                        </a:rPr>
                        <a:t>Survival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3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20</a:t>
                      </a:r>
                      <a:endParaRPr lang="en-US" sz="14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4" action="ppaction://hlinksldjump"/>
                        </a:rPr>
                        <a:t>Security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24" action="ppaction://hlinksldjump"/>
                        </a:rPr>
                        <a:t>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4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Map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21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5" action="ppaction://hlinksldjump"/>
                        </a:rPr>
                        <a:t>Poverty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5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5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852" y="127570"/>
            <a:ext cx="9646920" cy="658368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96701"/>
            <a:ext cx="685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600" dirty="0">
                <a:cs typeface="Times New Roman" pitchFamily="18" charset="0"/>
              </a:rPr>
              <a:t>DATA &amp; INDEX TABLES</a:t>
            </a:r>
            <a:endParaRPr lang="en-US" dirty="0"/>
          </a:p>
        </p:txBody>
      </p:sp>
      <p:sp>
        <p:nvSpPr>
          <p:cNvPr id="7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9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89899"/>
              </p:ext>
            </p:extLst>
          </p:nvPr>
        </p:nvGraphicFramePr>
        <p:xfrm>
          <a:off x="381000" y="914400"/>
          <a:ext cx="4191000" cy="5638800"/>
        </p:xfrm>
        <a:graphic>
          <a:graphicData uri="http://schemas.openxmlformats.org/drawingml/2006/table">
            <a:tbl>
              <a:tblPr/>
              <a:tblGrid>
                <a:gridCol w="748393"/>
                <a:gridCol w="3442607"/>
              </a:tblGrid>
              <a:tr h="51816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Table </a:t>
                      </a:r>
                      <a:r>
                        <a:rPr lang="en-US" sz="1400" b="1" dirty="0"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5" action="ppaction://hlinksldjump"/>
                        </a:rPr>
                        <a:t>Newborn with </a:t>
                      </a:r>
                      <a:r>
                        <a:rPr lang="en-US" sz="1400" dirty="0" err="1" smtClean="0">
                          <a:latin typeface="+mj-lt"/>
                          <a:ea typeface="Times New Roman"/>
                          <a:cs typeface="Times New Roman"/>
                          <a:hlinkClick r:id="rId5" action="ppaction://hlinksldjump"/>
                        </a:rPr>
                        <a:t>Birthweight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5" action="ppaction://hlinksldjump"/>
                        </a:rPr>
                        <a:t> Less Than</a:t>
                      </a:r>
                      <a:r>
                        <a:rPr lang="en-US" sz="1400" baseline="0" dirty="0" smtClean="0">
                          <a:latin typeface="+mj-lt"/>
                          <a:ea typeface="Times New Roman"/>
                          <a:cs typeface="Times New Roman"/>
                          <a:hlinkClick r:id="rId5" action="ppaction://hlinksldjump"/>
                        </a:rPr>
                        <a:t> 2.5Kgs, Province 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5" action="ppaction://hlinksldjump"/>
                        </a:rPr>
                        <a:t>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6" action="ppaction://hlinksldjump"/>
                        </a:rPr>
                        <a:t>Malnourished Children 0-6 Years Old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6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7" action="ppaction://hlinksldjump"/>
                        </a:rPr>
                        <a:t>Underweight School Children,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8" action="ppaction://hlinksldjump"/>
                        </a:rPr>
                        <a:t>Nutrition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8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9" action="ppaction://hlinksldjump"/>
                        </a:rPr>
                        <a:t>Infant Deaths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9" action="ppaction://hlinksldjump"/>
                        </a:rPr>
                        <a:t> (Below 1 Year Old)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9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0" action="ppaction://hlinksldjump"/>
                        </a:rPr>
                        <a:t>Child Deaths (Under 5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0" action="ppaction://hlinksldjump"/>
                        </a:rPr>
                        <a:t> Years Old)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0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1" action="ppaction://hlinksldjump"/>
                        </a:rPr>
                        <a:t>Population to Health Workers Ratio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1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2" action="ppaction://hlinksldjump"/>
                        </a:rPr>
                        <a:t>Health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2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latin typeface="+mj-lt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Households With No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 </a:t>
                      </a: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3" action="ppaction://hlinksldjump"/>
                        </a:rPr>
                        <a:t>Access to Safe Water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3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4" action="ppaction://hlinksldjump"/>
                        </a:rPr>
                        <a:t>Households With No Access to Sanitary Toilet,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latin typeface="+mj-lt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5" action="ppaction://hlinksldjump"/>
                        </a:rPr>
                        <a:t>Water &amp; Sanitation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5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41189"/>
              </p:ext>
            </p:extLst>
          </p:nvPr>
        </p:nvGraphicFramePr>
        <p:xfrm>
          <a:off x="4951228" y="918825"/>
          <a:ext cx="4573772" cy="4643775"/>
        </p:xfrm>
        <a:graphic>
          <a:graphicData uri="http://schemas.openxmlformats.org/drawingml/2006/table">
            <a:tbl>
              <a:tblPr/>
              <a:tblGrid>
                <a:gridCol w="742605"/>
                <a:gridCol w="3831167"/>
              </a:tblGrid>
              <a:tr h="52897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12</a:t>
                      </a:r>
                      <a:endParaRPr lang="en-US" sz="14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6" action="ppaction://hlinksldjump"/>
                        </a:rPr>
                        <a:t>Crime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6" action="ppaction://hlinksldjump"/>
                        </a:rPr>
                        <a:t> Against Person,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6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13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7" action="ppaction://hlinksldjump"/>
                        </a:rPr>
                        <a:t>Crime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7" action="ppaction://hlinksldjump"/>
                        </a:rPr>
                        <a:t> Against Property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7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14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8" action="ppaction://hlinksldjump"/>
                        </a:rPr>
                        <a:t>Crime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18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8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15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19" action="ppaction://hlinksldjump"/>
                        </a:rPr>
                        <a:t>Non-cohort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19" action="ppaction://hlinksldjump"/>
                        </a:rPr>
                        <a:t> Survival Rate,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19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16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0" action="ppaction://hlinksldjump"/>
                        </a:rPr>
                        <a:t>Education Index, 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0" action="ppaction://hlinksldjump"/>
                        </a:rPr>
                        <a:t>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17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1" action="ppaction://hlinksldjump"/>
                        </a:rPr>
                        <a:t>Domestic Violence Reported to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21" action="ppaction://hlinksldjump"/>
                        </a:rPr>
                        <a:t> the Police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1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18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2" action="ppaction://hlinksldjump"/>
                        </a:rPr>
                        <a:t>Enabling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2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2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19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3" action="ppaction://hlinksldjump"/>
                        </a:rPr>
                        <a:t>Survival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3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20</a:t>
                      </a:r>
                      <a:endParaRPr lang="en-US" sz="14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4" action="ppaction://hlinksldjump"/>
                        </a:rPr>
                        <a:t>Security</a:t>
                      </a:r>
                      <a:r>
                        <a:rPr lang="en-US" sz="1400" baseline="0" smtClean="0">
                          <a:latin typeface="+mj-lt"/>
                          <a:ea typeface="Times New Roman"/>
                          <a:cs typeface="Times New Roman"/>
                          <a:hlinkClick r:id="rId24" action="ppaction://hlinksldjump"/>
                        </a:rPr>
                        <a:t> 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4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400" b="1" smtClean="0">
                          <a:latin typeface="+mj-lt"/>
                          <a:ea typeface="Times New Roman"/>
                          <a:cs typeface="Times New Roman"/>
                        </a:rPr>
                        <a:t> 21</a:t>
                      </a:r>
                      <a:endParaRPr lang="en-US" sz="1400" b="1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latin typeface="+mj-lt"/>
                          <a:ea typeface="Times New Roman"/>
                          <a:cs typeface="Times New Roman"/>
                          <a:hlinkClick r:id="rId25" action="ppaction://hlinksldjump"/>
                        </a:rPr>
                        <a:t>Poverty </a:t>
                      </a:r>
                      <a:r>
                        <a:rPr lang="en-US" sz="1400" dirty="0" smtClean="0">
                          <a:latin typeface="+mj-lt"/>
                          <a:ea typeface="Times New Roman"/>
                          <a:cs typeface="Times New Roman"/>
                          <a:hlinkClick r:id="rId25" action="ppaction://hlinksldjump"/>
                        </a:rPr>
                        <a:t>Index</a:t>
                      </a:r>
                      <a:r>
                        <a:rPr 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hlinkClick r:id="rId25" action="ppaction://hlinksldjump"/>
                        </a:rPr>
                        <a:t>, Province of Benguet: 2010 &amp; 2012</a:t>
                      </a:r>
                      <a:endParaRPr lang="en-US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0334" marR="50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/>
              <a:t>Map 1</a:t>
            </a:r>
            <a:r>
              <a:rPr lang="en-US" sz="2000" b="1" dirty="0"/>
              <a:t>. </a:t>
            </a:r>
            <a:r>
              <a:rPr lang="en-US" sz="2000" b="1" dirty="0" smtClean="0"/>
              <a:t>Newborn with </a:t>
            </a:r>
            <a:r>
              <a:rPr lang="en-US" sz="2000" b="1" dirty="0" err="1" smtClean="0"/>
              <a:t>Birthweight</a:t>
            </a:r>
            <a:r>
              <a:rPr lang="en-US" sz="2000" b="1" dirty="0" smtClean="0"/>
              <a:t> Less Than 2.5 </a:t>
            </a:r>
            <a:r>
              <a:rPr lang="en-US" sz="2000" b="1" dirty="0" err="1" smtClean="0"/>
              <a:t>Kgs</a:t>
            </a:r>
            <a:r>
              <a:rPr lang="en-US" sz="2000" b="1" dirty="0" smtClean="0"/>
              <a:t>,</a:t>
            </a:r>
            <a:br>
              <a:rPr lang="en-US" sz="2000" b="1" dirty="0" smtClean="0"/>
            </a:br>
            <a:r>
              <a:rPr lang="en-US" sz="2000" b="1" dirty="0" smtClean="0"/>
              <a:t>Province </a:t>
            </a:r>
            <a:r>
              <a:rPr lang="en-US" sz="2000" b="1" smtClean="0"/>
              <a:t>of Benguet: 2010 &amp; 2012</a:t>
            </a:r>
            <a:endParaRPr lang="en-US" sz="2000" b="1" dirty="0"/>
          </a:p>
        </p:txBody>
      </p:sp>
      <p:sp>
        <p:nvSpPr>
          <p:cNvPr id="717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717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7176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2050" name="Picture 2" descr="D:\Users\user\Documents\_ NSCB Documents  01-12-2012\Stat Programs &amp; Activities\Poverty Mapping\Benguet\2013 Poverty Mapping Benguet\maps_images\01-Birthweight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user\Documents\_ NSCB Documents  01-12-2012\Stat Programs &amp; Activities\Poverty Mapping\Benguet\2013 Poverty Mapping Benguet\maps_images\01-Birthweight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976313" y="228600"/>
            <a:ext cx="7953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/>
              <a:t>Map 2</a:t>
            </a:r>
            <a:r>
              <a:rPr lang="en-US" sz="2000" b="1" dirty="0" smtClean="0"/>
              <a:t>. Malnourished Children 0-6 Years Old,</a:t>
            </a:r>
            <a:br>
              <a:rPr lang="en-US" sz="2000" b="1" dirty="0" smtClean="0"/>
            </a:br>
            <a:r>
              <a:rPr lang="en-US" sz="2000" b="1" dirty="0" smtClean="0"/>
              <a:t>Province </a:t>
            </a:r>
            <a:r>
              <a:rPr lang="en-US" sz="2000" b="1" smtClean="0"/>
              <a:t>of Benguet: 2010 &amp; 2012  </a:t>
            </a:r>
            <a:endParaRPr lang="en-US" sz="2000" b="1" dirty="0"/>
          </a:p>
        </p:txBody>
      </p:sp>
      <p:sp>
        <p:nvSpPr>
          <p:cNvPr id="9221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424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TABLES</a:t>
            </a:r>
          </a:p>
        </p:txBody>
      </p:sp>
      <p:sp>
        <p:nvSpPr>
          <p:cNvPr id="9222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09025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9223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7213" y="6457950"/>
            <a:ext cx="450850" cy="219075"/>
          </a:xfrm>
          <a:prstGeom prst="actionButtonForwardNext">
            <a:avLst/>
          </a:prstGeom>
          <a:solidFill>
            <a:schemeClr val="accent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>
                <a:solidFill>
                  <a:srgbClr val="800000"/>
                </a:solidFill>
              </a:rPr>
              <a:t>MBN</a:t>
            </a:r>
          </a:p>
        </p:txBody>
      </p:sp>
      <p:pic>
        <p:nvPicPr>
          <p:cNvPr id="3074" name="Picture 2" descr="D:\Users\user\Documents\_ NSCB Documents  01-12-2012\Stat Programs &amp; Activities\Poverty Mapping\Benguet\2013 Poverty Mapping Benguet\maps_images\02-Malnutrition_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user\Documents\_ NSCB Documents  01-12-2012\Stat Programs &amp; Activities\Poverty Mapping\Benguet\2013 Poverty Mapping Benguet\maps_images\02Malnutrition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019175"/>
            <a:ext cx="28098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3954</Words>
  <Application>Microsoft Office PowerPoint</Application>
  <PresentationFormat>A4 Paper (210x297 mm)</PresentationFormat>
  <Paragraphs>2128</Paragraphs>
  <Slides>51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malnourished</dc:title>
  <dc:creator>Aldrin Bahit</dc:creator>
  <cp:lastModifiedBy>user</cp:lastModifiedBy>
  <cp:revision>250</cp:revision>
  <dcterms:created xsi:type="dcterms:W3CDTF">2009-04-16T00:42:09Z</dcterms:created>
  <dcterms:modified xsi:type="dcterms:W3CDTF">2013-09-06T00:49:31Z</dcterms:modified>
</cp:coreProperties>
</file>