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64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ätvinklig triangel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/>
              <a:t>Klicka här för att ändra format på underrubrik i bakgrunden</a:t>
            </a:r>
            <a:endParaRPr kumimoji="0" lang="en-US"/>
          </a:p>
        </p:txBody>
      </p:sp>
      <p:grpSp>
        <p:nvGrpSpPr>
          <p:cNvPr id="2" name="Grup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ihandsfigu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ihandsfigu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ihandsfigu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ak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V-form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-form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v-SE"/>
              <a:t>Klicka på ikonen för att lägga till en bild</a:t>
            </a:r>
            <a:endParaRPr kumimoji="0" lang="en-US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ihandsfigu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ätvinklig triangel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ak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form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-form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andsfigu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ihandsfigu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ätvinklig triangel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ak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  <a:p>
            <a:pPr lvl="1" eaLnBrk="1" latinLnBrk="0" hangingPunct="1"/>
            <a:r>
              <a:rPr kumimoji="0" lang="sv-SE"/>
              <a:t>Nivå två</a:t>
            </a:r>
          </a:p>
          <a:p>
            <a:pPr lvl="2" eaLnBrk="1" latinLnBrk="0" hangingPunct="1"/>
            <a:r>
              <a:rPr kumimoji="0" lang="sv-SE"/>
              <a:t>Nivå tre</a:t>
            </a:r>
          </a:p>
          <a:p>
            <a:pPr lvl="3" eaLnBrk="1" latinLnBrk="0" hangingPunct="1"/>
            <a:r>
              <a:rPr kumimoji="0" lang="sv-SE"/>
              <a:t>Nivå fyra</a:t>
            </a:r>
          </a:p>
          <a:p>
            <a:pPr lvl="4" eaLnBrk="1" latinLnBrk="0" hangingPunct="1"/>
            <a:r>
              <a:rPr kumimoji="0" lang="sv-SE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58FB91-D985-450B-BF1E-4B641A245923}" type="datetimeFigureOut">
              <a:rPr lang="sv-SE" smtClean="0"/>
              <a:t>2019-06-19</a:t>
            </a:fld>
            <a:endParaRPr lang="sv-SE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E8B087-BF96-4960-83E6-4940DBA8285F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postForces.m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användarhandledning</a:t>
            </a:r>
          </a:p>
        </p:txBody>
      </p:sp>
    </p:spTree>
    <p:extLst>
      <p:ext uri="{BB962C8B-B14F-4D97-AF65-F5344CB8AC3E}">
        <p14:creationId xmlns:p14="http://schemas.microsoft.com/office/powerpoint/2010/main" val="256348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postForces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(’-str’,’WHPT1_forces.str’,’-ps’,’WHPT1_forces.ps’, …..)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sv-SE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Förklaring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.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-fil innehållande krafter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-ps		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Basnamn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för plottar (nedsamplingar döps  XXXX_2X.ps)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-peps		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Basnamn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för kraftfiler (nedsamplingar döps XXX_2X.ps)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tmin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Starttid i sekunder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tmax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Sluttid i sekunder</a:t>
            </a:r>
          </a:p>
          <a:p>
            <a:pPr marL="109728" indent="0">
              <a:buNone/>
            </a:pP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tsamp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Samplingsfrekvens som 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orginalfilen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ska läsas in med (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=1)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cutoff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Brytfrekvens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damp		Dämpkvot (0.05 betyder 5% av kritisk dämpning)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forceLimit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Gräns när DLF ska utföras (ingen DLF under denna kraftamplitud)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sampfactor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Heltal som visar nedsamplingen (2 samplas vartannat steg). 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Kan anges flera gånger.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writeXLS</a:t>
            </a:r>
            <a:r>
              <a:rPr lang="sv-SE"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1 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om sammanställning ska skrivas. 0 annars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makePipestress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0 om 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pipestressfil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 ska genereras (slippa pop-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plotFigures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0 om plottar INTE ska genereras (slippa pop-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selectForces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1 om du vill välja vilka krafter som ska köras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Titel på </a:t>
            </a: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plott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verbosity</a:t>
            </a: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0, 1 eller 2 beroende på hur mycket text som ska skrivas ut</a:t>
            </a:r>
            <a:b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Köra - </a:t>
            </a:r>
            <a:r>
              <a:rPr lang="sv-SE" dirty="0" err="1"/>
              <a:t>Batch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53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Filer som genereras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60848"/>
            <a:ext cx="757237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53806"/>
            <a:ext cx="693737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31254"/>
            <a:ext cx="6223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899592" y="206084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Plottar, både individuella </a:t>
            </a:r>
            <a:br>
              <a:rPr lang="sv-SE" dirty="0"/>
            </a:br>
            <a:r>
              <a:rPr lang="sv-SE" dirty="0"/>
              <a:t>och nedsamplade versioner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4311660" y="206084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WHPT1_forces.ps 	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Jämförelseplott</a:t>
            </a:r>
            <a:b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WHPT1_forces_1X.ps	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Orginalsamplingen</a:t>
            </a:r>
            <a:b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WHPT1_forces_5X.ps	= Nedsamplad version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899592" y="353125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Kraftfiler, både individuella och nedsamplade versioner</a:t>
            </a:r>
          </a:p>
        </p:txBody>
      </p:sp>
      <p:sp>
        <p:nvSpPr>
          <p:cNvPr id="11" name="textruta 10"/>
          <p:cNvSpPr txBox="1"/>
          <p:nvPr/>
        </p:nvSpPr>
        <p:spPr>
          <a:xfrm>
            <a:off x="899592" y="508692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Sammanställning i </a:t>
            </a:r>
            <a:br>
              <a:rPr lang="sv-SE" dirty="0"/>
            </a:br>
            <a:r>
              <a:rPr lang="sv-SE" dirty="0" err="1"/>
              <a:t>xls</a:t>
            </a:r>
            <a:r>
              <a:rPr lang="sv-SE" dirty="0"/>
              <a:t>-format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4225347" y="3501008"/>
            <a:ext cx="480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WHPT1_forces.pipestress	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Jämförelseplott</a:t>
            </a:r>
            <a:b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WHPT1_forces_1X.pipestress	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Orginalsamplingen</a:t>
            </a:r>
            <a:b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WHPT1_forces_5X.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pipestress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= Nedsamplad version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4227328" y="5219339"/>
            <a:ext cx="480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WHPT1_forces_summary.xls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785813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805264"/>
            <a:ext cx="757237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Höger 4"/>
          <p:cNvSpPr/>
          <p:nvPr/>
        </p:nvSpPr>
        <p:spPr>
          <a:xfrm>
            <a:off x="6228184" y="594928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531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Jämförelseplottar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 (forts.)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97" y="2132856"/>
            <a:ext cx="7430103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0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Individuella plottar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 (forts.)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7465449" cy="51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3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 (forts.)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1437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9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getDLF.m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Verifiering mot SPECT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54966"/>
            <a:ext cx="7200800" cy="470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24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Kraften </a:t>
            </a:r>
            <a:r>
              <a:rPr lang="sv-SE" dirty="0" err="1"/>
              <a:t>smoothas</a:t>
            </a:r>
            <a:r>
              <a:rPr lang="sv-SE" dirty="0"/>
              <a:t> först med glidande medelvärde. </a:t>
            </a:r>
          </a:p>
          <a:p>
            <a:r>
              <a:rPr lang="sv-SE" dirty="0"/>
              <a:t>Slipper spikar</a:t>
            </a:r>
            <a:br>
              <a:rPr lang="sv-SE" dirty="0"/>
            </a:br>
            <a:endParaRPr lang="sv-SE" dirty="0"/>
          </a:p>
          <a:p>
            <a:r>
              <a:rPr lang="sv-SE" dirty="0"/>
              <a:t>Sampling </a:t>
            </a:r>
            <a:r>
              <a:rPr lang="sv-SE" dirty="0" err="1"/>
              <a:t>Nx</a:t>
            </a:r>
            <a:r>
              <a:rPr lang="sv-SE" dirty="0"/>
              <a:t> dt</a:t>
            </a:r>
            <a:r>
              <a:rPr lang="sv-SE" baseline="-25000" dirty="0"/>
              <a:t>0</a:t>
            </a:r>
            <a:br>
              <a:rPr lang="sv-SE" dirty="0"/>
            </a:br>
            <a:r>
              <a:rPr lang="sv-SE" dirty="0" err="1"/>
              <a:t>F</a:t>
            </a:r>
            <a:r>
              <a:rPr lang="sv-SE" sz="1200" dirty="0" err="1"/>
              <a:t>smooth</a:t>
            </a:r>
            <a:r>
              <a:rPr lang="sv-SE" dirty="0"/>
              <a:t>(i) = </a:t>
            </a:r>
            <a:r>
              <a:rPr lang="sv-SE" dirty="0" err="1"/>
              <a:t>mean</a:t>
            </a:r>
            <a:r>
              <a:rPr lang="sv-SE" sz="4400" dirty="0"/>
              <a:t>[</a:t>
            </a:r>
            <a:r>
              <a:rPr lang="sv-SE" dirty="0"/>
              <a:t>F(i),F(i+1),…,F(i+N-1)</a:t>
            </a:r>
            <a:r>
              <a:rPr lang="sv-SE" sz="4000" dirty="0"/>
              <a:t>]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Smoothing</a:t>
            </a:r>
            <a:r>
              <a:rPr lang="sv-SE" dirty="0" err="1">
                <a:sym typeface="Wingdings" panose="05000000000000000000" pitchFamily="2" charset="2"/>
              </a:rPr>
              <a:t></a:t>
            </a:r>
            <a:r>
              <a:rPr lang="sv-SE" dirty="0" err="1"/>
              <a:t>Nedsampling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348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Nersampling</a:t>
            </a:r>
            <a:endParaRPr lang="sv-SE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20" y="1481138"/>
            <a:ext cx="690876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6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02" y="1481138"/>
            <a:ext cx="692019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7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02" y="1481138"/>
            <a:ext cx="692019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05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Generera </a:t>
            </a:r>
            <a:r>
              <a:rPr lang="sv-SE" sz="2400" dirty="0" err="1"/>
              <a:t>kraftplottar</a:t>
            </a:r>
            <a:r>
              <a:rPr lang="sv-SE" sz="2400" dirty="0"/>
              <a:t> visande tidshistorien samt dess responsspektra (DLF)</a:t>
            </a:r>
          </a:p>
          <a:p>
            <a:r>
              <a:rPr lang="sv-SE" sz="2400" dirty="0"/>
              <a:t>Generera kraftfiler som kan läsas av PIPESTRESS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</a:t>
            </a:r>
          </a:p>
        </p:txBody>
      </p:sp>
    </p:spTree>
    <p:extLst>
      <p:ext uri="{BB962C8B-B14F-4D97-AF65-F5344CB8AC3E}">
        <p14:creationId xmlns:p14="http://schemas.microsoft.com/office/powerpoint/2010/main" val="38463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Scriptet genererar ett responsspektra för ett endimensionellt massa-fjäder-dämparsystem.</a:t>
            </a:r>
          </a:p>
          <a:p>
            <a:r>
              <a:rPr lang="sv-SE" sz="2400" dirty="0" err="1"/>
              <a:t>Responsspektrat</a:t>
            </a:r>
            <a:r>
              <a:rPr lang="sv-SE" sz="2400" dirty="0"/>
              <a:t> genereras genom att upprepat applicera kraften på massa-fjäder-system med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Responsspektra (DLF)</a:t>
            </a:r>
          </a:p>
        </p:txBody>
      </p:sp>
      <p:grpSp>
        <p:nvGrpSpPr>
          <p:cNvPr id="8" name="Grupp 7"/>
          <p:cNvGrpSpPr/>
          <p:nvPr/>
        </p:nvGrpSpPr>
        <p:grpSpPr>
          <a:xfrm>
            <a:off x="5874920" y="2977503"/>
            <a:ext cx="3269080" cy="2728532"/>
            <a:chOff x="5796136" y="4005064"/>
            <a:chExt cx="3269080" cy="2728532"/>
          </a:xfrm>
        </p:grpSpPr>
        <p:grpSp>
          <p:nvGrpSpPr>
            <p:cNvPr id="7" name="Grupp 6"/>
            <p:cNvGrpSpPr/>
            <p:nvPr/>
          </p:nvGrpSpPr>
          <p:grpSpPr>
            <a:xfrm>
              <a:off x="5796136" y="4005064"/>
              <a:ext cx="2886075" cy="2667000"/>
              <a:chOff x="5796136" y="4005064"/>
              <a:chExt cx="2886075" cy="26670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4005064"/>
                <a:ext cx="2886075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Uppåtvinklad 3"/>
              <p:cNvSpPr/>
              <p:nvPr/>
            </p:nvSpPr>
            <p:spPr>
              <a:xfrm rot="5400000">
                <a:off x="7884368" y="6096000"/>
                <a:ext cx="576064" cy="576064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" name="textruta 4"/>
            <p:cNvSpPr txBox="1"/>
            <p:nvPr/>
          </p:nvSpPr>
          <p:spPr>
            <a:xfrm>
              <a:off x="8489152" y="636426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F(t)</a:t>
              </a: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" y="2977503"/>
            <a:ext cx="4549726" cy="157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22" y="4757559"/>
            <a:ext cx="4596154" cy="14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Bågformad 11"/>
          <p:cNvSpPr/>
          <p:nvPr/>
        </p:nvSpPr>
        <p:spPr>
          <a:xfrm>
            <a:off x="3430014" y="4209672"/>
            <a:ext cx="576064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17171"/>
              <a:gd name="adj5" fmla="val 125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3059832" y="609329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Frekvens (Hz)</a:t>
            </a:r>
          </a:p>
        </p:txBody>
      </p:sp>
      <p:sp>
        <p:nvSpPr>
          <p:cNvPr id="15" name="textruta 14"/>
          <p:cNvSpPr txBox="1"/>
          <p:nvPr/>
        </p:nvSpPr>
        <p:spPr>
          <a:xfrm rot="16200000">
            <a:off x="1164831" y="527841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Maxrespons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1578845" y="4408287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Tid (s)</a:t>
            </a:r>
          </a:p>
        </p:txBody>
      </p:sp>
      <p:sp>
        <p:nvSpPr>
          <p:cNvPr id="17" name="textruta 16"/>
          <p:cNvSpPr txBox="1"/>
          <p:nvPr/>
        </p:nvSpPr>
        <p:spPr>
          <a:xfrm rot="16200000">
            <a:off x="-352325" y="3644498"/>
            <a:ext cx="1071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Kraft (N)</a:t>
            </a:r>
          </a:p>
        </p:txBody>
      </p:sp>
    </p:spTree>
    <p:extLst>
      <p:ext uri="{BB962C8B-B14F-4D97-AF65-F5344CB8AC3E}">
        <p14:creationId xmlns:p14="http://schemas.microsoft.com/office/powerpoint/2010/main" val="209847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Kraftbalans på massa-fjädersystem ger följande andra ordningens </a:t>
            </a:r>
            <a:r>
              <a:rPr lang="sv-SE" sz="2400" dirty="0" err="1"/>
              <a:t>diffekvation</a:t>
            </a:r>
            <a:endParaRPr lang="sv-SE" sz="2400" dirty="0"/>
          </a:p>
          <a:p>
            <a:r>
              <a:rPr lang="el-GR" sz="2400" dirty="0"/>
              <a:t>ω</a:t>
            </a:r>
            <a:r>
              <a:rPr lang="el-GR" sz="2400" baseline="-25000" dirty="0"/>
              <a:t>0</a:t>
            </a:r>
            <a:r>
              <a:rPr lang="sv-SE" sz="2400" dirty="0"/>
              <a:t> kallas systemets naturliga frekvens och </a:t>
            </a:r>
            <a:r>
              <a:rPr lang="el-GR" sz="2400" dirty="0"/>
              <a:t>ζ</a:t>
            </a:r>
            <a:r>
              <a:rPr lang="sv-SE" sz="2400" dirty="0"/>
              <a:t> kallas dämpkvoten</a:t>
            </a:r>
          </a:p>
          <a:p>
            <a:r>
              <a:rPr lang="sv-SE" sz="2400" dirty="0"/>
              <a:t>Rörsystem är underdämpade</a:t>
            </a:r>
            <a:br>
              <a:rPr lang="sv-SE" sz="2400" dirty="0"/>
            </a:br>
            <a:r>
              <a:rPr lang="sv-SE" sz="2400" dirty="0"/>
              <a:t>(</a:t>
            </a:r>
            <a:r>
              <a:rPr lang="el-GR" sz="2400" dirty="0"/>
              <a:t>ζ</a:t>
            </a:r>
            <a:r>
              <a:rPr lang="sv-SE" sz="2400" dirty="0"/>
              <a:t> &lt; 1)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Dämpat massa-fjädersystem</a:t>
            </a:r>
          </a:p>
        </p:txBody>
      </p:sp>
      <p:grpSp>
        <p:nvGrpSpPr>
          <p:cNvPr id="8" name="Grupp 7"/>
          <p:cNvGrpSpPr/>
          <p:nvPr/>
        </p:nvGrpSpPr>
        <p:grpSpPr>
          <a:xfrm>
            <a:off x="269823" y="4005064"/>
            <a:ext cx="3269080" cy="2728532"/>
            <a:chOff x="5796136" y="4005064"/>
            <a:chExt cx="3269080" cy="2728532"/>
          </a:xfrm>
        </p:grpSpPr>
        <p:grpSp>
          <p:nvGrpSpPr>
            <p:cNvPr id="7" name="Grupp 6"/>
            <p:cNvGrpSpPr/>
            <p:nvPr/>
          </p:nvGrpSpPr>
          <p:grpSpPr>
            <a:xfrm>
              <a:off x="5796136" y="4005064"/>
              <a:ext cx="2886075" cy="2667000"/>
              <a:chOff x="5796136" y="4005064"/>
              <a:chExt cx="2886075" cy="26670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4005064"/>
                <a:ext cx="2886075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Uppåtvinklad 3"/>
              <p:cNvSpPr/>
              <p:nvPr/>
            </p:nvSpPr>
            <p:spPr>
              <a:xfrm rot="5400000">
                <a:off x="7884368" y="6096000"/>
                <a:ext cx="576064" cy="576064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" name="textruta 4"/>
            <p:cNvSpPr txBox="1"/>
            <p:nvPr/>
          </p:nvSpPr>
          <p:spPr>
            <a:xfrm>
              <a:off x="8489152" y="636426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F(t)</a:t>
              </a:r>
            </a:p>
          </p:txBody>
        </p:sp>
      </p:grp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33787"/>
              </p:ext>
            </p:extLst>
          </p:nvPr>
        </p:nvGraphicFramePr>
        <p:xfrm>
          <a:off x="4283968" y="4165084"/>
          <a:ext cx="4213622" cy="250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kvation" r:id="rId4" imgW="3568680" imgH="2120760" progId="Equation.3">
                  <p:embed/>
                </p:oleObj>
              </mc:Choice>
              <mc:Fallback>
                <p:oleObj name="Ekvation" r:id="rId4" imgW="3568680" imgH="2120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3968" y="4165084"/>
                        <a:ext cx="4213622" cy="250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6912"/>
            <a:ext cx="3311649" cy="18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3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sv-SE" sz="1600" dirty="0"/>
              <a:t>För given dämpkvot </a:t>
            </a:r>
            <a:r>
              <a:rPr lang="el-GR" sz="1600" dirty="0"/>
              <a:t>ζ</a:t>
            </a:r>
            <a:r>
              <a:rPr lang="sv-SE" sz="1600" dirty="0"/>
              <a:t> (ex 0.05)  </a:t>
            </a:r>
          </a:p>
          <a:p>
            <a:pPr marL="452628" indent="-342900">
              <a:buAutoNum type="arabicPeriod"/>
            </a:pPr>
            <a:r>
              <a:rPr lang="sv-SE" sz="1600" dirty="0"/>
              <a:t>Välj första frekvensen 1 Hz. Motsvarande </a:t>
            </a:r>
            <a:r>
              <a:rPr lang="el-GR" sz="1600" dirty="0"/>
              <a:t>ω</a:t>
            </a:r>
            <a:r>
              <a:rPr lang="el-GR" sz="1600" baseline="-25000" dirty="0"/>
              <a:t>0</a:t>
            </a:r>
            <a:r>
              <a:rPr lang="sv-SE" sz="1600" dirty="0"/>
              <a:t> blir således 2</a:t>
            </a:r>
            <a:r>
              <a:rPr lang="el-GR" sz="1600" dirty="0"/>
              <a:t>π</a:t>
            </a:r>
            <a:r>
              <a:rPr lang="sv-SE" sz="1600" dirty="0"/>
              <a:t>*1= 6.283.. rad/s</a:t>
            </a:r>
          </a:p>
          <a:p>
            <a:pPr marL="452628" indent="-342900">
              <a:buAutoNum type="arabicPeriod"/>
            </a:pPr>
            <a:r>
              <a:rPr lang="sv-SE" sz="1600" dirty="0"/>
              <a:t>Applicera lasten på systemet och ta reda på maximal förskjutning, </a:t>
            </a:r>
            <a:r>
              <a:rPr lang="sv-SE" sz="1600" dirty="0" err="1"/>
              <a:t>x</a:t>
            </a:r>
            <a:r>
              <a:rPr lang="sv-SE" sz="1600" baseline="-25000" dirty="0" err="1"/>
              <a:t>max</a:t>
            </a:r>
            <a:r>
              <a:rPr lang="sv-SE" sz="1600" dirty="0"/>
              <a:t> </a:t>
            </a:r>
          </a:p>
          <a:p>
            <a:pPr marL="452628" indent="-342900">
              <a:buFont typeface="Wingdings 3"/>
              <a:buAutoNum type="arabicPeriod"/>
            </a:pPr>
            <a:r>
              <a:rPr lang="sv-SE" sz="1600" dirty="0"/>
              <a:t>Beräkna maximal statisk förskjutning, </a:t>
            </a:r>
            <a:r>
              <a:rPr lang="sv-SE" sz="1600" dirty="0" err="1"/>
              <a:t>x</a:t>
            </a:r>
            <a:r>
              <a:rPr lang="sv-SE" sz="1600" baseline="-25000" dirty="0" err="1"/>
              <a:t>max,statisk</a:t>
            </a:r>
            <a:r>
              <a:rPr lang="sv-SE" sz="1600" dirty="0"/>
              <a:t> </a:t>
            </a:r>
          </a:p>
          <a:p>
            <a:pPr marL="452628" indent="-342900">
              <a:buAutoNum type="arabicPeriod"/>
            </a:pPr>
            <a:r>
              <a:rPr lang="sv-SE" sz="1600" dirty="0"/>
              <a:t>Den dynamiska lastfaktorn (DLF) är således </a:t>
            </a:r>
            <a:r>
              <a:rPr lang="sv-SE" sz="1600" dirty="0" err="1"/>
              <a:t>x</a:t>
            </a:r>
            <a:r>
              <a:rPr lang="sv-SE" sz="1600" baseline="-25000" dirty="0" err="1"/>
              <a:t>max</a:t>
            </a:r>
            <a:r>
              <a:rPr lang="sv-SE" sz="1600" baseline="-25000" dirty="0"/>
              <a:t> /</a:t>
            </a:r>
            <a:r>
              <a:rPr lang="sv-SE" sz="1600" dirty="0"/>
              <a:t> </a:t>
            </a:r>
            <a:r>
              <a:rPr lang="sv-SE" sz="1600" dirty="0" err="1"/>
              <a:t>x</a:t>
            </a:r>
            <a:r>
              <a:rPr lang="sv-SE" sz="1600" baseline="-25000" dirty="0" err="1"/>
              <a:t>max,statisk</a:t>
            </a:r>
            <a:r>
              <a:rPr lang="sv-SE" sz="1600" baseline="-25000" dirty="0"/>
              <a:t> </a:t>
            </a:r>
            <a:r>
              <a:rPr lang="sv-SE" sz="1600" dirty="0"/>
              <a:t> </a:t>
            </a:r>
          </a:p>
          <a:p>
            <a:pPr marL="452628" indent="-342900">
              <a:buAutoNum type="arabicPeriod"/>
            </a:pPr>
            <a:r>
              <a:rPr lang="sv-SE" sz="1600" dirty="0"/>
              <a:t>Gör samma sak med nästa frekvens 2 Hz osv….</a:t>
            </a:r>
          </a:p>
          <a:p>
            <a:pPr marL="452628" indent="-342900">
              <a:buAutoNum type="arabicPeriod"/>
            </a:pPr>
            <a:r>
              <a:rPr lang="sv-SE" sz="1600" dirty="0"/>
              <a:t>Plotta in i diagram med frekvens på x-axeln och DLF på y-axeln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Framtagning av DLF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" y="3789040"/>
            <a:ext cx="4549726" cy="157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085184"/>
            <a:ext cx="4596154" cy="14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ruta 5"/>
          <p:cNvSpPr txBox="1"/>
          <p:nvPr/>
        </p:nvSpPr>
        <p:spPr>
          <a:xfrm>
            <a:off x="6084168" y="6386319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Frekvens (Hz)</a:t>
            </a:r>
          </a:p>
        </p:txBody>
      </p:sp>
      <p:sp>
        <p:nvSpPr>
          <p:cNvPr id="7" name="textruta 6"/>
          <p:cNvSpPr txBox="1"/>
          <p:nvPr/>
        </p:nvSpPr>
        <p:spPr>
          <a:xfrm rot="16200000">
            <a:off x="4333194" y="567034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DLF (-)</a:t>
            </a:r>
          </a:p>
        </p:txBody>
      </p:sp>
    </p:spTree>
    <p:extLst>
      <p:ext uri="{BB962C8B-B14F-4D97-AF65-F5344CB8AC3E}">
        <p14:creationId xmlns:p14="http://schemas.microsoft.com/office/powerpoint/2010/main" val="262405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800" dirty="0"/>
              <a:t>Hur applicerar dessa responsspektra för endimensionella massa-fjädersystem på rörsystem?</a:t>
            </a:r>
          </a:p>
          <a:p>
            <a:r>
              <a:rPr lang="sv-SE" sz="1800" dirty="0"/>
              <a:t>Föreställ dig en rörbrygga enligt nedan. Dess egenfrekvens kan approximeras med ett massa-fjädersystem med vikten motsvarande det horisontella röret och styvheten från balkböjning (x2)</a:t>
            </a:r>
          </a:p>
          <a:p>
            <a:endParaRPr lang="sv-SE" sz="2400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Betydelsen av DLF</a:t>
            </a:r>
          </a:p>
        </p:txBody>
      </p:sp>
      <p:grpSp>
        <p:nvGrpSpPr>
          <p:cNvPr id="11" name="Grupp 10"/>
          <p:cNvGrpSpPr/>
          <p:nvPr/>
        </p:nvGrpSpPr>
        <p:grpSpPr>
          <a:xfrm>
            <a:off x="5831632" y="4725144"/>
            <a:ext cx="3312368" cy="2099604"/>
            <a:chOff x="1547664" y="4509120"/>
            <a:chExt cx="3312368" cy="2099604"/>
          </a:xfrm>
        </p:grpSpPr>
        <p:sp>
          <p:nvSpPr>
            <p:cNvPr id="5" name="Rektangel med rundade hörn 4"/>
            <p:cNvSpPr/>
            <p:nvPr/>
          </p:nvSpPr>
          <p:spPr>
            <a:xfrm>
              <a:off x="2195736" y="4509120"/>
              <a:ext cx="2088232" cy="2016224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ktangel med rundade hörn 5"/>
            <p:cNvSpPr/>
            <p:nvPr/>
          </p:nvSpPr>
          <p:spPr>
            <a:xfrm>
              <a:off x="2411760" y="4725144"/>
              <a:ext cx="1656184" cy="16659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/>
            <p:cNvSpPr/>
            <p:nvPr/>
          </p:nvSpPr>
          <p:spPr>
            <a:xfrm>
              <a:off x="1619672" y="6093296"/>
              <a:ext cx="3096344" cy="432048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/>
            <p:cNvSpPr/>
            <p:nvPr/>
          </p:nvSpPr>
          <p:spPr>
            <a:xfrm>
              <a:off x="1592264" y="6392700"/>
              <a:ext cx="319576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ktangel 8"/>
            <p:cNvSpPr/>
            <p:nvPr/>
          </p:nvSpPr>
          <p:spPr>
            <a:xfrm>
              <a:off x="4644008" y="6071842"/>
              <a:ext cx="216024" cy="4288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1547664" y="6021288"/>
              <a:ext cx="216024" cy="4288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" name="Rektangel 11"/>
          <p:cNvSpPr/>
          <p:nvPr/>
        </p:nvSpPr>
        <p:spPr>
          <a:xfrm>
            <a:off x="6444208" y="4653136"/>
            <a:ext cx="2232248" cy="3600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9" r="54256" b="5602"/>
          <a:stretch/>
        </p:blipFill>
        <p:spPr bwMode="auto">
          <a:xfrm>
            <a:off x="6016002" y="4531641"/>
            <a:ext cx="428206" cy="6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ruta 13"/>
          <p:cNvSpPr txBox="1"/>
          <p:nvPr/>
        </p:nvSpPr>
        <p:spPr>
          <a:xfrm>
            <a:off x="6894413" y="5403536"/>
            <a:ext cx="136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k_tot</a:t>
            </a:r>
            <a:r>
              <a:rPr lang="sv-SE" sz="1100" dirty="0"/>
              <a:t> = k1 + k2</a:t>
            </a:r>
          </a:p>
        </p:txBody>
      </p:sp>
      <p:cxnSp>
        <p:nvCxnSpPr>
          <p:cNvPr id="15" name="Rak 14"/>
          <p:cNvCxnSpPr/>
          <p:nvPr/>
        </p:nvCxnSpPr>
        <p:spPr>
          <a:xfrm flipH="1">
            <a:off x="6588224" y="5568177"/>
            <a:ext cx="360040" cy="8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48998"/>
              </p:ext>
            </p:extLst>
          </p:nvPr>
        </p:nvGraphicFramePr>
        <p:xfrm>
          <a:off x="323528" y="3212976"/>
          <a:ext cx="23066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kvation" r:id="rId4" imgW="1955520" imgH="419040" progId="Equation.3">
                  <p:embed/>
                </p:oleObj>
              </mc:Choice>
              <mc:Fallback>
                <p:oleObj name="Ekvation" r:id="rId4" imgW="1955520" imgH="41904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23066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0725"/>
              </p:ext>
            </p:extLst>
          </p:nvPr>
        </p:nvGraphicFramePr>
        <p:xfrm>
          <a:off x="323528" y="3742784"/>
          <a:ext cx="25923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kvation" r:id="rId6" imgW="2197080" imgH="431640" progId="Equation.3">
                  <p:embed/>
                </p:oleObj>
              </mc:Choice>
              <mc:Fallback>
                <p:oleObj name="Ekvation" r:id="rId6" imgW="219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42784"/>
                        <a:ext cx="25923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Rak pil 19"/>
          <p:cNvCxnSpPr/>
          <p:nvPr/>
        </p:nvCxnSpPr>
        <p:spPr>
          <a:xfrm>
            <a:off x="6444208" y="4365104"/>
            <a:ext cx="20882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 flipV="1">
            <a:off x="8748464" y="4833156"/>
            <a:ext cx="0" cy="14547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7259088" y="4252371"/>
            <a:ext cx="430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100" dirty="0"/>
              <a:t>L</a:t>
            </a:r>
            <a:r>
              <a:rPr lang="sv-SE" sz="1100" baseline="-25000" dirty="0"/>
              <a:t>1</a:t>
            </a:r>
            <a:r>
              <a:rPr lang="sv-SE" sz="1100" dirty="0"/>
              <a:t> </a:t>
            </a:r>
          </a:p>
        </p:txBody>
      </p:sp>
      <p:sp>
        <p:nvSpPr>
          <p:cNvPr id="26" name="textruta 25"/>
          <p:cNvSpPr txBox="1"/>
          <p:nvPr/>
        </p:nvSpPr>
        <p:spPr>
          <a:xfrm>
            <a:off x="8647243" y="5353785"/>
            <a:ext cx="3527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100" dirty="0"/>
              <a:t>L</a:t>
            </a:r>
            <a:r>
              <a:rPr lang="sv-SE" sz="1100" baseline="-25000" dirty="0"/>
              <a:t>2</a:t>
            </a:r>
            <a:r>
              <a:rPr lang="sv-SE" sz="1100" dirty="0"/>
              <a:t> 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621757"/>
              </p:ext>
            </p:extLst>
          </p:nvPr>
        </p:nvGraphicFramePr>
        <p:xfrm>
          <a:off x="3419872" y="3501008"/>
          <a:ext cx="10493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kvation" r:id="rId8" imgW="888840" imgH="431640" progId="Equation.3">
                  <p:embed/>
                </p:oleObj>
              </mc:Choice>
              <mc:Fallback>
                <p:oleObj name="Ekvation" r:id="rId8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01008"/>
                        <a:ext cx="10493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Tabell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49046"/>
              </p:ext>
            </p:extLst>
          </p:nvPr>
        </p:nvGraphicFramePr>
        <p:xfrm>
          <a:off x="323528" y="4486574"/>
          <a:ext cx="5508104" cy="203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538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L</a:t>
                      </a:r>
                      <a:r>
                        <a:rPr lang="sv-SE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L</a:t>
                      </a:r>
                      <a:r>
                        <a:rPr lang="sv-SE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Rör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/>
                        <a:t>ω0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/>
                      <a:r>
                        <a:rPr lang="sv-SE" sz="1400" baseline="0" dirty="0"/>
                        <a:t>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/>
                        <a:t>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4” Sch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121.8 rad/s (19.4</a:t>
                      </a:r>
                      <a:r>
                        <a:rPr lang="sv-SE" sz="1400" baseline="0" dirty="0"/>
                        <a:t> Hz)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/>
                      <a:r>
                        <a:rPr lang="sv-SE" sz="1400" baseline="0" dirty="0"/>
                        <a:t>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/>
                        <a:t>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4” Sch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148.2 rad/s (23.6 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/>
                      <a:r>
                        <a:rPr lang="sv-SE" sz="1400" baseline="0" dirty="0"/>
                        <a:t>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/>
                        <a:t>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4” Sch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60.9</a:t>
                      </a:r>
                      <a:r>
                        <a:rPr lang="sv-SE" sz="1400" baseline="0" dirty="0"/>
                        <a:t> rad/s (9.7 Hz)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8">
                <a:tc>
                  <a:txBody>
                    <a:bodyPr/>
                    <a:lstStyle/>
                    <a:p>
                      <a:pPr algn="ctr"/>
                      <a:r>
                        <a:rPr lang="sv-SE" sz="1400" baseline="0" dirty="0"/>
                        <a:t>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/>
                        <a:t>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/>
                        <a:t>4” Sch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21.5 rad/s (3.4 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9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rörsystemet har en egenfrekvens som överensstämmer med lasten</a:t>
            </a:r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Betydelsen av DLF (forts.)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60486"/>
            <a:ext cx="4596154" cy="14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5868144" y="6361621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Frekvens (Hz)</a:t>
            </a:r>
          </a:p>
        </p:txBody>
      </p:sp>
      <p:sp>
        <p:nvSpPr>
          <p:cNvPr id="6" name="textruta 5"/>
          <p:cNvSpPr txBox="1"/>
          <p:nvPr/>
        </p:nvSpPr>
        <p:spPr>
          <a:xfrm rot="16200000">
            <a:off x="4117170" y="5645651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DLF (-)</a:t>
            </a:r>
          </a:p>
        </p:txBody>
      </p:sp>
      <p:cxnSp>
        <p:nvCxnSpPr>
          <p:cNvPr id="8" name="Rak pil 7"/>
          <p:cNvCxnSpPr/>
          <p:nvPr/>
        </p:nvCxnSpPr>
        <p:spPr>
          <a:xfrm>
            <a:off x="7308304" y="4653136"/>
            <a:ext cx="72008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6012160" y="346670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För väldigt styva rörsystem/delar kommer DLF vara ~1 vilket innebär att strukturen kommer svara ungefär som om lasten applicerades statiskt </a:t>
            </a:r>
          </a:p>
        </p:txBody>
      </p:sp>
      <p:cxnSp>
        <p:nvCxnSpPr>
          <p:cNvPr id="10" name="Rak pil 9"/>
          <p:cNvCxnSpPr/>
          <p:nvPr/>
        </p:nvCxnSpPr>
        <p:spPr>
          <a:xfrm>
            <a:off x="3347864" y="5949280"/>
            <a:ext cx="1394585" cy="220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1232940" y="493131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För flexibla rörsystem/delar (&lt; 10 Hz) kommer DLF vara mindre än 1 vilket innebär att strukturen kommer svara mindre än om maxkraften applicerades statiskt </a:t>
            </a:r>
          </a:p>
        </p:txBody>
      </p:sp>
      <p:cxnSp>
        <p:nvCxnSpPr>
          <p:cNvPr id="15" name="Rak pil 14"/>
          <p:cNvCxnSpPr/>
          <p:nvPr/>
        </p:nvCxnSpPr>
        <p:spPr>
          <a:xfrm>
            <a:off x="4932040" y="4332762"/>
            <a:ext cx="242457" cy="89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19991" y="3068960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För rörsystem/delar med egenfrekvenser runt 40-50 Hz kommer DLF vara uppåt 4-5 vilket innebär en förstärkning mot för om lasten hade applicerats statiskt</a:t>
            </a:r>
          </a:p>
        </p:txBody>
      </p:sp>
    </p:spTree>
    <p:extLst>
      <p:ext uri="{BB962C8B-B14F-4D97-AF65-F5344CB8AC3E}">
        <p14:creationId xmlns:p14="http://schemas.microsoft.com/office/powerpoint/2010/main" val="12935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Gör:</a:t>
            </a:r>
            <a:br>
              <a:rPr lang="sv-SE" dirty="0"/>
            </a:br>
            <a:r>
              <a:rPr lang="sv-SE" dirty="0"/>
              <a:t>1. Beräknar DLF och plottar dessa tillsammans med tidshistorien (</a:t>
            </a:r>
            <a:br>
              <a:rPr lang="sv-SE" dirty="0"/>
            </a:br>
            <a:r>
              <a:rPr lang="sv-SE" dirty="0"/>
              <a:t>2. Genererar kraftfiler till </a:t>
            </a:r>
            <a:r>
              <a:rPr lang="sv-SE" dirty="0" err="1"/>
              <a:t>pipestress</a:t>
            </a:r>
            <a:br>
              <a:rPr lang="sv-SE" dirty="0"/>
            </a:br>
            <a:r>
              <a:rPr lang="sv-SE" dirty="0"/>
              <a:t>3. Skriver ut en sammanfattning i </a:t>
            </a:r>
            <a:r>
              <a:rPr lang="sv-SE" dirty="0" err="1"/>
              <a:t>excelformat</a:t>
            </a:r>
            <a:endParaRPr lang="sv-SE" dirty="0"/>
          </a:p>
          <a:p>
            <a:endParaRPr lang="sv-SE" dirty="0"/>
          </a:p>
          <a:p>
            <a:r>
              <a:rPr lang="sv-SE" dirty="0"/>
              <a:t>Två sätt att köra: GUI eller </a:t>
            </a:r>
            <a:r>
              <a:rPr lang="sv-SE" dirty="0" err="1"/>
              <a:t>batch</a:t>
            </a:r>
            <a:endParaRPr lang="sv-SE" dirty="0"/>
          </a:p>
          <a:p>
            <a:endParaRPr lang="sv-SE" dirty="0"/>
          </a:p>
          <a:p>
            <a:r>
              <a:rPr lang="sv-SE" dirty="0"/>
              <a:t>.m-filer</a:t>
            </a:r>
            <a:br>
              <a:rPr lang="sv-SE" dirty="0"/>
            </a:b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postForces.m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– Huvudscript</a:t>
            </a:r>
            <a:b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getDLF.m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- Generera DLF givet tidsvektor, kraftvektor, dämpkvot och 			  brytfrekvens</a:t>
            </a:r>
            <a:endParaRPr lang="sv-SE" dirty="0"/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postForces.m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22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GUI</a:t>
            </a:r>
            <a:br>
              <a:rPr lang="sv-SE" dirty="0"/>
            </a:br>
            <a:r>
              <a:rPr lang="sv-SE" sz="1600" dirty="0"/>
              <a:t>1. Välj .</a:t>
            </a:r>
            <a:r>
              <a:rPr lang="sv-SE" sz="1600" dirty="0" err="1"/>
              <a:t>str</a:t>
            </a:r>
            <a:r>
              <a:rPr lang="sv-SE" sz="1600" dirty="0"/>
              <a:t>-fil att läsa in</a:t>
            </a:r>
            <a:br>
              <a:rPr lang="sv-SE" sz="1600" dirty="0"/>
            </a:br>
            <a:r>
              <a:rPr lang="sv-SE" sz="1600" dirty="0"/>
              <a:t>2. Välj filnamn för kraftfiler i </a:t>
            </a:r>
            <a:r>
              <a:rPr lang="sv-SE" sz="1600" dirty="0" err="1"/>
              <a:t>pipestressformat</a:t>
            </a:r>
            <a:r>
              <a:rPr lang="sv-SE" sz="1600" dirty="0"/>
              <a:t> (avbryt skriver inga filer)</a:t>
            </a:r>
            <a:br>
              <a:rPr lang="sv-SE" sz="1600" dirty="0"/>
            </a:br>
            <a:r>
              <a:rPr lang="sv-SE" sz="1600" dirty="0"/>
              <a:t>3. Välj filnamn för plottar (avbryt genererar inga plottar)</a:t>
            </a:r>
            <a:br>
              <a:rPr lang="sv-SE" sz="1600" dirty="0"/>
            </a:br>
            <a:r>
              <a:rPr lang="sv-SE" sz="1600" dirty="0"/>
              <a:t>4. Välj </a:t>
            </a:r>
            <a:r>
              <a:rPr lang="sv-SE" sz="1600" dirty="0" err="1"/>
              <a:t>tmin</a:t>
            </a:r>
            <a:r>
              <a:rPr lang="sv-SE" sz="1600" dirty="0"/>
              <a:t>, </a:t>
            </a:r>
            <a:r>
              <a:rPr lang="sv-SE" sz="1600" dirty="0" err="1"/>
              <a:t>tmax</a:t>
            </a:r>
            <a:r>
              <a:rPr lang="sv-SE" sz="1600" dirty="0"/>
              <a:t>, brytfrekvens, dämpkvot och minsta kraft-</a:t>
            </a:r>
            <a:br>
              <a:rPr lang="sv-SE" sz="1600" dirty="0"/>
            </a:br>
            <a:r>
              <a:rPr lang="sv-SE" sz="1600" dirty="0"/>
              <a:t>    amplitud för att generera DLF (Sparar tid)</a:t>
            </a:r>
            <a:br>
              <a:rPr lang="sv-SE" sz="1600" dirty="0"/>
            </a:br>
            <a:r>
              <a:rPr lang="sv-SE" sz="1600" dirty="0"/>
              <a:t>5. Välj nedsampling (Avbryt väljer endast </a:t>
            </a:r>
            <a:r>
              <a:rPr lang="sv-SE" sz="1600" dirty="0" err="1"/>
              <a:t>t</a:t>
            </a:r>
            <a:r>
              <a:rPr lang="sv-SE" sz="1600" baseline="-25000" dirty="0" err="1"/>
              <a:t>samp</a:t>
            </a:r>
            <a:r>
              <a:rPr lang="sv-SE" sz="1600" dirty="0"/>
              <a:t>  = 1x dt</a:t>
            </a:r>
            <a:r>
              <a:rPr lang="sv-SE" sz="1600" baseline="-25000" dirty="0"/>
              <a:t>0</a:t>
            </a:r>
            <a:r>
              <a:rPr lang="sv-SE" sz="1600" dirty="0"/>
              <a:t> 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Köra - GUI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7474"/>
            <a:ext cx="2575370" cy="190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85" y="4509120"/>
            <a:ext cx="2556224" cy="189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70" y="4869160"/>
            <a:ext cx="2556224" cy="189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3212"/>
            <a:ext cx="1819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22498"/>
            <a:ext cx="1342639" cy="30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24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leri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494</Words>
  <Application>Microsoft Office PowerPoint</Application>
  <PresentationFormat>Bildspel på skärmen (4:3)</PresentationFormat>
  <Paragraphs>93</Paragraphs>
  <Slides>19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8" baseType="lpstr">
      <vt:lpstr>Courier New</vt:lpstr>
      <vt:lpstr>Lucida Sans Unicode</vt:lpstr>
      <vt:lpstr>Segoe UI</vt:lpstr>
      <vt:lpstr>Verdana</vt:lpstr>
      <vt:lpstr>Wingdings</vt:lpstr>
      <vt:lpstr>Wingdings 2</vt:lpstr>
      <vt:lpstr>Wingdings 3</vt:lpstr>
      <vt:lpstr>Galleri</vt:lpstr>
      <vt:lpstr>Ekvation</vt:lpstr>
      <vt:lpstr>postForces.m</vt:lpstr>
      <vt:lpstr>Syfte</vt:lpstr>
      <vt:lpstr>Responsspektra (DLF)</vt:lpstr>
      <vt:lpstr>Dämpat massa-fjädersystem</vt:lpstr>
      <vt:lpstr>Framtagning av DLF</vt:lpstr>
      <vt:lpstr>Betydelsen av DLF</vt:lpstr>
      <vt:lpstr>Betydelsen av DLF (forts.)</vt:lpstr>
      <vt:lpstr>postForces.m</vt:lpstr>
      <vt:lpstr>Köra - GUI</vt:lpstr>
      <vt:lpstr>Köra - Batch</vt:lpstr>
      <vt:lpstr>Output</vt:lpstr>
      <vt:lpstr>Output (forts.)</vt:lpstr>
      <vt:lpstr>Output (forts.)</vt:lpstr>
      <vt:lpstr>Output (forts.)</vt:lpstr>
      <vt:lpstr>Verifiering mot SPECT</vt:lpstr>
      <vt:lpstr>SmoothingNedsampling</vt:lpstr>
      <vt:lpstr>Nersampling</vt:lpstr>
      <vt:lpstr>PowerPoint-presentation</vt:lpstr>
      <vt:lpstr>PowerPoint-presentation</vt:lpstr>
    </vt:vector>
  </TitlesOfParts>
  <Company>Vattenfall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postForces.m</dc:title>
  <dc:creator>Edebro Daniel (NR-TPS)</dc:creator>
  <cp:lastModifiedBy>Edebro Daniel (GN-TPP)</cp:lastModifiedBy>
  <cp:revision>35</cp:revision>
  <dcterms:created xsi:type="dcterms:W3CDTF">2015-05-08T12:25:10Z</dcterms:created>
  <dcterms:modified xsi:type="dcterms:W3CDTF">2019-06-19T08:28:11Z</dcterms:modified>
</cp:coreProperties>
</file>