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Old Standard TT"/>
      <p:regular r:id="rId23"/>
      <p:bold r:id="rId24"/>
      <p: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font" Target="fonts/OldStandardTT-italic.fntdata"/><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8458808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8458808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8458808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8458808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8458808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8458808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9.jp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058875"/>
            <a:ext cx="7687500" cy="87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MONAT (banco de imágenes)</a:t>
            </a:r>
            <a:endParaRPr/>
          </a:p>
        </p:txBody>
      </p:sp>
      <p:sp>
        <p:nvSpPr>
          <p:cNvPr id="60" name="Google Shape;60;p13"/>
          <p:cNvSpPr txBox="1"/>
          <p:nvPr>
            <p:ph idx="1" type="subTitle"/>
          </p:nvPr>
        </p:nvSpPr>
        <p:spPr>
          <a:xfrm>
            <a:off x="512700" y="3840650"/>
            <a:ext cx="54318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DANNER RODRIGO MAMANI COPA</a:t>
            </a:r>
            <a:endParaRPr/>
          </a:p>
        </p:txBody>
      </p:sp>
      <p:sp>
        <p:nvSpPr>
          <p:cNvPr id="61" name="Google Shape;61;p13"/>
          <p:cNvSpPr txBox="1"/>
          <p:nvPr/>
        </p:nvSpPr>
        <p:spPr>
          <a:xfrm>
            <a:off x="5540325" y="1167950"/>
            <a:ext cx="353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lt1"/>
                </a:solidFill>
                <a:latin typeface="Comfortaa"/>
                <a:ea typeface="Comfortaa"/>
                <a:cs typeface="Comfortaa"/>
                <a:sym typeface="Comfortaa"/>
              </a:rPr>
              <a:t>BASE DE DATOS</a:t>
            </a:r>
            <a:endParaRPr sz="2000">
              <a:solidFill>
                <a:schemeClr val="lt1"/>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Conclusión</a:t>
            </a:r>
            <a:endParaRPr/>
          </a:p>
        </p:txBody>
      </p:sp>
      <p:sp>
        <p:nvSpPr>
          <p:cNvPr id="129" name="Google Shape;129;p22"/>
          <p:cNvSpPr txBox="1"/>
          <p:nvPr>
            <p:ph idx="1" type="body"/>
          </p:nvPr>
        </p:nvSpPr>
        <p:spPr>
          <a:xfrm>
            <a:off x="311700" y="1171600"/>
            <a:ext cx="8520600" cy="30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latin typeface="Arial"/>
                <a:ea typeface="Arial"/>
                <a:cs typeface="Arial"/>
                <a:sym typeface="Arial"/>
              </a:rPr>
              <a:t>Se puede apreciar que que el programa y la base de datos interactúan de manera normal sin ningún inconveniente lo que sí se debería aumentar es la interacción más íntima entre estas pero de cualquier solamente es adjuntas más formularios para cada tabla.</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 sz="1400">
                <a:latin typeface="Arial"/>
                <a:ea typeface="Arial"/>
                <a:cs typeface="Arial"/>
                <a:sym typeface="Arial"/>
              </a:rPr>
              <a:t>También este proyecto se lo puede desarrollar de manera mucho más profesional para así crear su total funcionalidad y sacarla a las tiendas de aplicaciones por que en cuanto a la base este ya esta realizado solamente es cuestión de mejorarla.</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 sz="1400">
                <a:latin typeface="Arial"/>
                <a:ea typeface="Arial"/>
                <a:cs typeface="Arial"/>
                <a:sym typeface="Arial"/>
              </a:rPr>
              <a:t>Dado los resultados obtenidos se puede decir que el proyecto marchó como se esperaba, todo está funcionando de manera correcta y no se podía esperar más, ya solo queda en posteriores como se mencionó anteriormente mejorarla para tener una aplicación totalmente funcional para usuario ya reales.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60150" y="855875"/>
            <a:ext cx="3698876" cy="3431750"/>
          </a:xfrm>
          <a:prstGeom prst="rect">
            <a:avLst/>
          </a:prstGeom>
          <a:noFill/>
          <a:ln>
            <a:noFill/>
          </a:ln>
        </p:spPr>
      </p:pic>
      <p:pic>
        <p:nvPicPr>
          <p:cNvPr id="135" name="Google Shape;135;p23"/>
          <p:cNvPicPr preferRelativeResize="0"/>
          <p:nvPr/>
        </p:nvPicPr>
        <p:blipFill>
          <a:blip r:embed="rId4">
            <a:alphaModFix/>
          </a:blip>
          <a:stretch>
            <a:fillRect/>
          </a:stretch>
        </p:blipFill>
        <p:spPr>
          <a:xfrm>
            <a:off x="3979600" y="1347100"/>
            <a:ext cx="4996350" cy="2562926"/>
          </a:xfrm>
          <a:prstGeom prst="rect">
            <a:avLst/>
          </a:prstGeom>
          <a:noFill/>
          <a:ln>
            <a:noFill/>
          </a:ln>
        </p:spPr>
      </p:pic>
      <p:sp>
        <p:nvSpPr>
          <p:cNvPr id="136" name="Google Shape;136;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ENTIDAD RELACION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4"/>
          <p:cNvPicPr preferRelativeResize="0"/>
          <p:nvPr/>
        </p:nvPicPr>
        <p:blipFill>
          <a:blip r:embed="rId3">
            <a:alphaModFix/>
          </a:blip>
          <a:stretch>
            <a:fillRect/>
          </a:stretch>
        </p:blipFill>
        <p:spPr>
          <a:xfrm>
            <a:off x="493725" y="2200500"/>
            <a:ext cx="3057525" cy="2105025"/>
          </a:xfrm>
          <a:prstGeom prst="rect">
            <a:avLst/>
          </a:prstGeom>
          <a:noFill/>
          <a:ln>
            <a:noFill/>
          </a:ln>
        </p:spPr>
      </p:pic>
      <p:pic>
        <p:nvPicPr>
          <p:cNvPr id="142" name="Google Shape;142;p24"/>
          <p:cNvPicPr preferRelativeResize="0"/>
          <p:nvPr/>
        </p:nvPicPr>
        <p:blipFill>
          <a:blip r:embed="rId4">
            <a:alphaModFix/>
          </a:blip>
          <a:stretch>
            <a:fillRect/>
          </a:stretch>
        </p:blipFill>
        <p:spPr>
          <a:xfrm>
            <a:off x="4680600" y="1525575"/>
            <a:ext cx="3649975" cy="2275825"/>
          </a:xfrm>
          <a:prstGeom prst="rect">
            <a:avLst/>
          </a:prstGeom>
          <a:noFill/>
          <a:ln>
            <a:noFill/>
          </a:ln>
        </p:spPr>
      </p:pic>
      <p:sp>
        <p:nvSpPr>
          <p:cNvPr id="143" name="Google Shape;143;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BASE DE DATOS Y DISEÑO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656675" y="90325"/>
            <a:ext cx="7419325" cy="4732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95075" y="900700"/>
            <a:ext cx="6944400" cy="200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6000"/>
              <a:t>¿Por qué un banco de imágenes?</a:t>
            </a:r>
            <a:endParaRPr sz="6000"/>
          </a:p>
        </p:txBody>
      </p:sp>
      <p:pic>
        <p:nvPicPr>
          <p:cNvPr id="67" name="Google Shape;67;p14"/>
          <p:cNvPicPr preferRelativeResize="0"/>
          <p:nvPr/>
        </p:nvPicPr>
        <p:blipFill>
          <a:blip r:embed="rId3">
            <a:alphaModFix/>
          </a:blip>
          <a:stretch>
            <a:fillRect/>
          </a:stretch>
        </p:blipFill>
        <p:spPr>
          <a:xfrm>
            <a:off x="3698525" y="3469200"/>
            <a:ext cx="5445475" cy="1150224"/>
          </a:xfrm>
          <a:prstGeom prst="rect">
            <a:avLst/>
          </a:prstGeom>
          <a:noFill/>
          <a:ln>
            <a:noFill/>
          </a:ln>
        </p:spPr>
      </p:pic>
      <p:sp>
        <p:nvSpPr>
          <p:cNvPr id="68" name="Google Shape;68;p14"/>
          <p:cNvSpPr txBox="1"/>
          <p:nvPr/>
        </p:nvSpPr>
        <p:spPr>
          <a:xfrm>
            <a:off x="3968075" y="3536400"/>
            <a:ext cx="429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5400">
                <a:solidFill>
                  <a:schemeClr val="lt1"/>
                </a:solidFill>
                <a:latin typeface="Impact"/>
                <a:ea typeface="Impact"/>
                <a:cs typeface="Impact"/>
                <a:sym typeface="Impact"/>
              </a:rPr>
              <a:t>ANTECEDENTES</a:t>
            </a:r>
            <a:endParaRPr sz="5400">
              <a:solidFill>
                <a:schemeClr val="lt1"/>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5625" y="366850"/>
            <a:ext cx="2564400" cy="82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600"/>
              <a:t>Problema</a:t>
            </a:r>
            <a:endParaRPr sz="4600"/>
          </a:p>
        </p:txBody>
      </p:sp>
      <p:pic>
        <p:nvPicPr>
          <p:cNvPr id="74" name="Google Shape;74;p15"/>
          <p:cNvPicPr preferRelativeResize="0"/>
          <p:nvPr/>
        </p:nvPicPr>
        <p:blipFill>
          <a:blip r:embed="rId3">
            <a:alphaModFix/>
          </a:blip>
          <a:stretch>
            <a:fillRect/>
          </a:stretch>
        </p:blipFill>
        <p:spPr>
          <a:xfrm>
            <a:off x="1242700" y="1405400"/>
            <a:ext cx="3848400" cy="3270750"/>
          </a:xfrm>
          <a:prstGeom prst="rect">
            <a:avLst/>
          </a:prstGeom>
          <a:noFill/>
          <a:ln>
            <a:noFill/>
          </a:ln>
        </p:spPr>
      </p:pic>
      <p:sp>
        <p:nvSpPr>
          <p:cNvPr id="75" name="Google Shape;75;p15"/>
          <p:cNvSpPr txBox="1"/>
          <p:nvPr/>
        </p:nvSpPr>
        <p:spPr>
          <a:xfrm>
            <a:off x="1321438" y="1424525"/>
            <a:ext cx="3690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t>Los bancos de imagenes ayudan aldesarrollo de contenido audiovisual en distintas áreas. </a:t>
            </a:r>
            <a:endParaRPr b="1" sz="1800"/>
          </a:p>
          <a:p>
            <a:pPr indent="0" lvl="0" marL="0" rtl="0" algn="l">
              <a:spcBef>
                <a:spcPts val="0"/>
              </a:spcBef>
              <a:spcAft>
                <a:spcPts val="0"/>
              </a:spcAft>
              <a:buNone/>
            </a:pPr>
            <a:r>
              <a:rPr b="1" lang="es" sz="1800"/>
              <a:t>En distintas situaciones se necesito recursos para para el desarrollo de algun proyecto, pero el copyright es un tema legal el cual dificulta el proceso de desarrollo de dicho proyecto.</a:t>
            </a:r>
            <a:endParaRPr b="1" sz="1800"/>
          </a:p>
        </p:txBody>
      </p:sp>
      <p:sp>
        <p:nvSpPr>
          <p:cNvPr id="76" name="Google Shape;76;p15"/>
          <p:cNvSpPr txBox="1"/>
          <p:nvPr>
            <p:ph type="title"/>
          </p:nvPr>
        </p:nvSpPr>
        <p:spPr>
          <a:xfrm>
            <a:off x="5861000" y="1223025"/>
            <a:ext cx="2564400" cy="82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600"/>
              <a:t>Solución</a:t>
            </a:r>
            <a:endParaRPr sz="4600"/>
          </a:p>
        </p:txBody>
      </p:sp>
      <p:sp>
        <p:nvSpPr>
          <p:cNvPr id="77" name="Google Shape;77;p15"/>
          <p:cNvSpPr txBox="1"/>
          <p:nvPr/>
        </p:nvSpPr>
        <p:spPr>
          <a:xfrm>
            <a:off x="5764925" y="2478175"/>
            <a:ext cx="2919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200">
                <a:solidFill>
                  <a:schemeClr val="lt1"/>
                </a:solidFill>
                <a:latin typeface="Old Standard TT"/>
                <a:ea typeface="Old Standard TT"/>
                <a:cs typeface="Old Standard TT"/>
                <a:sym typeface="Old Standard TT"/>
              </a:rPr>
              <a:t>Un banco de imágenes no tiene el famoso copyright.</a:t>
            </a:r>
            <a:endParaRPr sz="2200">
              <a:solidFill>
                <a:schemeClr val="lt1"/>
              </a:solidFill>
              <a:latin typeface="Old Standard TT"/>
              <a:ea typeface="Old Standard TT"/>
              <a:cs typeface="Old Standard TT"/>
              <a:sym typeface="Old Standard TT"/>
            </a:endParaRPr>
          </a:p>
        </p:txBody>
      </p:sp>
      <p:cxnSp>
        <p:nvCxnSpPr>
          <p:cNvPr id="78" name="Google Shape;78;p15"/>
          <p:cNvCxnSpPr/>
          <p:nvPr/>
        </p:nvCxnSpPr>
        <p:spPr>
          <a:xfrm flipH="1">
            <a:off x="5457925" y="2335925"/>
            <a:ext cx="7500" cy="162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85827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Objetivos</a:t>
            </a:r>
            <a:endParaRPr/>
          </a:p>
        </p:txBody>
      </p:sp>
      <p:sp>
        <p:nvSpPr>
          <p:cNvPr id="84" name="Google Shape;84;p16"/>
          <p:cNvSpPr txBox="1"/>
          <p:nvPr>
            <p:ph idx="1" type="subTitle"/>
          </p:nvPr>
        </p:nvSpPr>
        <p:spPr>
          <a:xfrm>
            <a:off x="265500" y="22973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Brindar un sitio con recursos </a:t>
            </a:r>
            <a:endParaRPr/>
          </a:p>
          <a:p>
            <a:pPr indent="0" lvl="0" marL="0" rtl="0" algn="ctr">
              <a:spcBef>
                <a:spcPts val="0"/>
              </a:spcBef>
              <a:spcAft>
                <a:spcPts val="0"/>
              </a:spcAft>
              <a:buNone/>
            </a:pPr>
            <a:r>
              <a:rPr lang="es"/>
              <a:t>audiovisuales gratuitos</a:t>
            </a:r>
            <a:endParaRPr/>
          </a:p>
        </p:txBody>
      </p:sp>
      <p:sp>
        <p:nvSpPr>
          <p:cNvPr id="85" name="Google Shape;85;p16"/>
          <p:cNvSpPr txBox="1"/>
          <p:nvPr>
            <p:ph idx="2" type="body"/>
          </p:nvPr>
        </p:nvSpPr>
        <p:spPr>
          <a:xfrm>
            <a:off x="4939500" y="724200"/>
            <a:ext cx="39699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s"/>
              <a:t>Ayudar a creadores de contenido.</a:t>
            </a:r>
            <a:endParaRPr/>
          </a:p>
          <a:p>
            <a:pPr indent="-342900" lvl="0" marL="457200" rtl="0" algn="l">
              <a:spcBef>
                <a:spcPts val="1600"/>
              </a:spcBef>
              <a:spcAft>
                <a:spcPts val="0"/>
              </a:spcAft>
              <a:buSzPts val="1800"/>
              <a:buChar char="●"/>
            </a:pPr>
            <a:r>
              <a:rPr lang="es"/>
              <a:t>Repositorio audiovisual.</a:t>
            </a:r>
            <a:endParaRPr/>
          </a:p>
          <a:p>
            <a:pPr indent="-342900" lvl="0" marL="457200" rtl="0" algn="l">
              <a:spcBef>
                <a:spcPts val="1600"/>
              </a:spcBef>
              <a:spcAft>
                <a:spcPts val="0"/>
              </a:spcAft>
              <a:buSzPts val="1800"/>
              <a:buChar char="●"/>
            </a:pPr>
            <a:r>
              <a:rPr lang="es"/>
              <a:t>Contenido con las más mínimas restricciones.</a:t>
            </a:r>
            <a:endParaRPr/>
          </a:p>
          <a:p>
            <a:pPr indent="-342900" lvl="0" marL="457200" rtl="0" algn="l">
              <a:spcBef>
                <a:spcPts val="1600"/>
              </a:spcBef>
              <a:spcAft>
                <a:spcPts val="1600"/>
              </a:spcAft>
              <a:buSzPts val="1800"/>
              <a:buChar char="●"/>
            </a:pPr>
            <a:r>
              <a:rPr lang="es"/>
              <a:t>Tráfico seguro.</a:t>
            </a:r>
            <a:endParaRPr/>
          </a:p>
        </p:txBody>
      </p:sp>
      <p:sp>
        <p:nvSpPr>
          <p:cNvPr id="86" name="Google Shape;86;p16"/>
          <p:cNvSpPr txBox="1"/>
          <p:nvPr/>
        </p:nvSpPr>
        <p:spPr>
          <a:xfrm>
            <a:off x="2740225" y="3849900"/>
            <a:ext cx="1797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latin typeface="Old Standard TT"/>
                <a:ea typeface="Old Standard TT"/>
                <a:cs typeface="Old Standard TT"/>
                <a:sym typeface="Old Standard TT"/>
              </a:rPr>
              <a:t>GENERAL</a:t>
            </a:r>
            <a:endParaRPr sz="2500">
              <a:latin typeface="Old Standard TT"/>
              <a:ea typeface="Old Standard TT"/>
              <a:cs typeface="Old Standard TT"/>
              <a:sym typeface="Old Standard TT"/>
            </a:endParaRPr>
          </a:p>
        </p:txBody>
      </p:sp>
      <p:sp>
        <p:nvSpPr>
          <p:cNvPr id="87" name="Google Shape;87;p16"/>
          <p:cNvSpPr txBox="1"/>
          <p:nvPr/>
        </p:nvSpPr>
        <p:spPr>
          <a:xfrm>
            <a:off x="4616450" y="3849900"/>
            <a:ext cx="2316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lt1"/>
                </a:solidFill>
                <a:latin typeface="Old Standard TT"/>
                <a:ea typeface="Old Standard TT"/>
                <a:cs typeface="Old Standard TT"/>
                <a:sym typeface="Old Standard TT"/>
              </a:rPr>
              <a:t>ESPECÍFICO</a:t>
            </a:r>
            <a:endParaRPr sz="2500">
              <a:solidFill>
                <a:schemeClr val="lt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27429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Procedimiento</a:t>
            </a:r>
            <a:endParaRPr/>
          </a:p>
        </p:txBody>
      </p:sp>
      <p:sp>
        <p:nvSpPr>
          <p:cNvPr id="93" name="Google Shape;93;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Un gran ejemplo de un gran banco de recursos es Pinterest, el cuál tiene una </a:t>
            </a:r>
            <a:r>
              <a:rPr lang="es" sz="1600"/>
              <a:t>gran variedad de contenido y millones de personas acceden a este sitio cada día para obtener recursos para sus proyectos de estudio o trabajo.</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s" sz="1600"/>
              <a:t>Pinterest es una plataforma de pago, esta es la diferencia con nuestro proyecto ya que este permite un tráfico gratuito de contenido</a:t>
            </a:r>
            <a:endParaRPr sz="1600"/>
          </a:p>
        </p:txBody>
      </p:sp>
      <p:pic>
        <p:nvPicPr>
          <p:cNvPr descr="Instantánea tomada desde arriba de una mano que sujeta una taza de té de color claro con rodajas de limón flotando" id="94" name="Google Shape;94;p17"/>
          <p:cNvPicPr preferRelativeResize="0"/>
          <p:nvPr/>
        </p:nvPicPr>
        <p:blipFill rotWithShape="1">
          <a:blip r:embed="rId3">
            <a:alphaModFix/>
          </a:blip>
          <a:srcRect b="4067" l="17813" r="16061" t="0"/>
          <a:stretch/>
        </p:blipFill>
        <p:spPr>
          <a:xfrm>
            <a:off x="4705150" y="342525"/>
            <a:ext cx="2035799" cy="1955427"/>
          </a:xfrm>
          <a:prstGeom prst="rect">
            <a:avLst/>
          </a:prstGeom>
          <a:noFill/>
          <a:ln>
            <a:noFill/>
          </a:ln>
        </p:spPr>
      </p:pic>
      <p:pic>
        <p:nvPicPr>
          <p:cNvPr descr="Altavoz de ordenador redondo y moderno" id="95" name="Google Shape;95;p17"/>
          <p:cNvPicPr preferRelativeResize="0"/>
          <p:nvPr/>
        </p:nvPicPr>
        <p:blipFill rotWithShape="1">
          <a:blip r:embed="rId4">
            <a:alphaModFix/>
          </a:blip>
          <a:srcRect b="15127" l="6179" r="35687" t="10754"/>
          <a:stretch/>
        </p:blipFill>
        <p:spPr>
          <a:xfrm>
            <a:off x="6796425" y="342525"/>
            <a:ext cx="2035799" cy="1946700"/>
          </a:xfrm>
          <a:prstGeom prst="rect">
            <a:avLst/>
          </a:prstGeom>
          <a:noFill/>
          <a:ln>
            <a:noFill/>
          </a:ln>
        </p:spPr>
      </p:pic>
      <p:pic>
        <p:nvPicPr>
          <p:cNvPr descr="Tarros de vidrio vacíos colocados boca abajo sobre los postes de una valla" id="96" name="Google Shape;96;p17"/>
          <p:cNvPicPr preferRelativeResize="0"/>
          <p:nvPr/>
        </p:nvPicPr>
        <p:blipFill rotWithShape="1">
          <a:blip r:embed="rId5">
            <a:alphaModFix/>
          </a:blip>
          <a:srcRect b="9949" l="9164" r="3636" t="13038"/>
          <a:stretch/>
        </p:blipFill>
        <p:spPr>
          <a:xfrm>
            <a:off x="4705200" y="2336175"/>
            <a:ext cx="4127099" cy="2420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Arte Del Retrato, Pintura Y Dibujo, Arte De Ilustración, Fotografía De Conceptos, Ilustración Sobre Foto, Arte Abstracto Geometrico, Fotografía Conceptual, Retratos Creativos, Artistas" id="101" name="Google Shape;101;p18"/>
          <p:cNvPicPr preferRelativeResize="0"/>
          <p:nvPr/>
        </p:nvPicPr>
        <p:blipFill>
          <a:blip r:embed="rId3">
            <a:alphaModFix/>
          </a:blip>
          <a:stretch>
            <a:fillRect/>
          </a:stretch>
        </p:blipFill>
        <p:spPr>
          <a:xfrm>
            <a:off x="430350" y="858650"/>
            <a:ext cx="2115200" cy="3426175"/>
          </a:xfrm>
          <a:prstGeom prst="rect">
            <a:avLst/>
          </a:prstGeom>
          <a:noFill/>
          <a:ln>
            <a:noFill/>
          </a:ln>
        </p:spPr>
      </p:pic>
      <p:pic>
        <p:nvPicPr>
          <p:cNvPr descr="Fotos Azules, Mejores Feeds De Instagram, Decoracion Con Cuadros, Fotos De Pantalla Tumblr, Pared" id="102" name="Google Shape;102;p18"/>
          <p:cNvPicPr preferRelativeResize="0"/>
          <p:nvPr/>
        </p:nvPicPr>
        <p:blipFill>
          <a:blip r:embed="rId4">
            <a:alphaModFix/>
          </a:blip>
          <a:stretch>
            <a:fillRect/>
          </a:stretch>
        </p:blipFill>
        <p:spPr>
          <a:xfrm>
            <a:off x="2663225" y="480800"/>
            <a:ext cx="1956175" cy="1956175"/>
          </a:xfrm>
          <a:prstGeom prst="rect">
            <a:avLst/>
          </a:prstGeom>
          <a:noFill/>
          <a:ln>
            <a:noFill/>
          </a:ln>
        </p:spPr>
      </p:pic>
      <p:pic>
        <p:nvPicPr>
          <p:cNvPr descr="Imágenes Creativas, Foto Creativas, Madoz, Estética Roja, Fotos De Corazones, Abstracto" id="103" name="Google Shape;103;p18"/>
          <p:cNvPicPr preferRelativeResize="0"/>
          <p:nvPr/>
        </p:nvPicPr>
        <p:blipFill>
          <a:blip r:embed="rId5">
            <a:alphaModFix/>
          </a:blip>
          <a:stretch>
            <a:fillRect/>
          </a:stretch>
        </p:blipFill>
        <p:spPr>
          <a:xfrm>
            <a:off x="2663225" y="2649000"/>
            <a:ext cx="1956175" cy="1956175"/>
          </a:xfrm>
          <a:prstGeom prst="rect">
            <a:avLst/>
          </a:prstGeom>
          <a:noFill/>
          <a:ln>
            <a:noFill/>
          </a:ln>
        </p:spPr>
      </p:pic>
      <p:sp>
        <p:nvSpPr>
          <p:cNvPr id="104" name="Google Shape;104;p18"/>
          <p:cNvSpPr txBox="1"/>
          <p:nvPr/>
        </p:nvSpPr>
        <p:spPr>
          <a:xfrm>
            <a:off x="5031200" y="747738"/>
            <a:ext cx="37959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lt1"/>
                </a:solidFill>
                <a:latin typeface="Montserrat"/>
                <a:ea typeface="Montserrat"/>
                <a:cs typeface="Montserrat"/>
                <a:sym typeface="Montserrat"/>
              </a:rPr>
              <a:t>Una gran parte de todos los cibernautas que accedes a estas aplicaciones como pinterest no sólo buscan recursos para proyectos, sino que buscan imágenes referenciales de un producto que desean adquirir</a:t>
            </a:r>
            <a:endParaRPr sz="15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5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500">
              <a:solidFill>
                <a:schemeClr val="lt1"/>
              </a:solidFill>
              <a:latin typeface="Montserrat"/>
              <a:ea typeface="Montserrat"/>
              <a:cs typeface="Montserrat"/>
              <a:sym typeface="Montserrat"/>
            </a:endParaRPr>
          </a:p>
          <a:p>
            <a:pPr indent="0" lvl="0" marL="0" rtl="0" algn="l">
              <a:spcBef>
                <a:spcPts val="0"/>
              </a:spcBef>
              <a:spcAft>
                <a:spcPts val="0"/>
              </a:spcAft>
              <a:buNone/>
            </a:pPr>
            <a:r>
              <a:rPr lang="es" sz="1500">
                <a:solidFill>
                  <a:schemeClr val="lt1"/>
                </a:solidFill>
                <a:latin typeface="Montserrat"/>
                <a:ea typeface="Montserrat"/>
                <a:cs typeface="Montserrat"/>
                <a:sym typeface="Montserrat"/>
              </a:rPr>
              <a:t>De esta manera nuestra aplicación se sustentaría mostrando anuncios sutiles y también afiliándose con tiendas comerciales como amazon para así obtener ganancias y poder financiar las pagas a los autores de los recursos.</a:t>
            </a:r>
            <a:endParaRPr sz="15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90250" y="526350"/>
            <a:ext cx="6755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Y ahora a dónde se quiere llegar...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00"/>
              <a:t>Si no subes la montaña, la montaña te caerá encima</a:t>
            </a:r>
            <a:r>
              <a:rPr b="1" lang="es" sz="1800"/>
              <a:t>…</a:t>
            </a:r>
            <a:endParaRPr b="1" sz="1800"/>
          </a:p>
          <a:p>
            <a:pPr indent="0" lvl="0" marL="0" rtl="0" algn="l">
              <a:spcBef>
                <a:spcPts val="1600"/>
              </a:spcBef>
              <a:spcAft>
                <a:spcPts val="0"/>
              </a:spcAft>
              <a:buNone/>
            </a:pPr>
            <a:r>
              <a:rPr lang="es" sz="1600"/>
              <a:t>Hace referencia a que en el mundo actual con el auge en crecimiento de la tecnología una buena presentación de cualquier tipo se caracteriza por tener contenido audiovisual y si no se cumplen con estos estándares…..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s" sz="1600"/>
              <a:t>Mucha suerte!.</a:t>
            </a:r>
            <a:endParaRPr sz="1600"/>
          </a:p>
        </p:txBody>
      </p:sp>
      <p:sp>
        <p:nvSpPr>
          <p:cNvPr id="115" name="Google Shape;115;p20"/>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00"/>
              <a:t>Un ecosistema enorme</a:t>
            </a:r>
            <a:endParaRPr b="1" sz="1800"/>
          </a:p>
          <a:p>
            <a:pPr indent="-330200" lvl="0" marL="457200" rtl="0" algn="l">
              <a:spcBef>
                <a:spcPts val="1600"/>
              </a:spcBef>
              <a:spcAft>
                <a:spcPts val="0"/>
              </a:spcAft>
              <a:buSzPts val="1600"/>
              <a:buChar char="●"/>
            </a:pPr>
            <a:r>
              <a:rPr lang="es" sz="1600"/>
              <a:t>Millones de personas con contenido gratuito.</a:t>
            </a:r>
            <a:endParaRPr sz="1600"/>
          </a:p>
          <a:p>
            <a:pPr indent="-330200" lvl="0" marL="457200" rtl="0" algn="l">
              <a:spcBef>
                <a:spcPts val="0"/>
              </a:spcBef>
              <a:spcAft>
                <a:spcPts val="0"/>
              </a:spcAft>
              <a:buSzPts val="1600"/>
              <a:buChar char="●"/>
            </a:pPr>
            <a:r>
              <a:rPr lang="es" sz="1600"/>
              <a:t>Un puente de información y compra de recursos y productos.</a:t>
            </a:r>
            <a:endParaRPr sz="1600"/>
          </a:p>
          <a:p>
            <a:pPr indent="-330200" lvl="0" marL="457200" rtl="0" algn="l">
              <a:spcBef>
                <a:spcPts val="0"/>
              </a:spcBef>
              <a:spcAft>
                <a:spcPts val="0"/>
              </a:spcAft>
              <a:buSzPts val="1600"/>
              <a:buChar char="●"/>
            </a:pPr>
            <a:r>
              <a:rPr lang="es" sz="1600"/>
              <a:t>Un servicio VIP para clientes con demanda de recursos específicos.</a:t>
            </a:r>
            <a:endParaRPr sz="1600"/>
          </a:p>
          <a:p>
            <a:pPr indent="-330200" lvl="0" marL="457200" rtl="0" algn="l">
              <a:spcBef>
                <a:spcPts val="0"/>
              </a:spcBef>
              <a:spcAft>
                <a:spcPts val="0"/>
              </a:spcAft>
              <a:buSzPts val="1600"/>
              <a:buChar char="●"/>
            </a:pPr>
            <a:r>
              <a:rPr lang="es" sz="1600"/>
              <a:t>Podría usarse como un red social de consulta de recursos o como un foro similar a Redit.</a:t>
            </a:r>
            <a:endParaRPr sz="1600"/>
          </a:p>
        </p:txBody>
      </p:sp>
      <p:sp>
        <p:nvSpPr>
          <p:cNvPr id="116" name="Google Shape;116;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Expectativas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Imagen vista a través del tubo de cartón de un rollo de papel con la parte final iluminada" id="121" name="Google Shape;121;p21"/>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Instantánea tomada desde arriba de varios accesorios masculinos, como unos auriculares grandes, una pajarita y un reloj de pulsera" id="122" name="Google Shape;122;p21"/>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123" name="Google Shape;123;p21"/>
          <p:cNvSpPr txBox="1"/>
          <p:nvPr>
            <p:ph idx="1" type="body"/>
          </p:nvPr>
        </p:nvSpPr>
        <p:spPr>
          <a:xfrm>
            <a:off x="311700" y="42305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s"/>
              <a:t>Un ecosistema para todos……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