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notesSlides/notesSlide53.xml" ContentType="application/vnd.openxmlformats-officedocument.presentationml.notesSlide+xml"/>
  <Override PartName="/ppt/tags/tag56.xml" ContentType="application/vnd.openxmlformats-officedocument.presentationml.tags+xml"/>
  <Override PartName="/ppt/notesSlides/notesSlide54.xml" ContentType="application/vnd.openxmlformats-officedocument.presentationml.notesSlide+xml"/>
  <Override PartName="/ppt/tags/tag57.xml" ContentType="application/vnd.openxmlformats-officedocument.presentationml.tags+xml"/>
  <Override PartName="/ppt/notesSlides/notesSlide55.xml" ContentType="application/vnd.openxmlformats-officedocument.presentationml.notesSlide+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notesSlides/notesSlide57.xml" ContentType="application/vnd.openxmlformats-officedocument.presentationml.notesSlide+xml"/>
  <Override PartName="/ppt/tags/tag60.xml" ContentType="application/vnd.openxmlformats-officedocument.presentationml.tags+xml"/>
  <Override PartName="/ppt/notesSlides/notesSlide58.xml" ContentType="application/vnd.openxmlformats-officedocument.presentationml.notesSlide+xml"/>
  <Override PartName="/ppt/tags/tag61.xml" ContentType="application/vnd.openxmlformats-officedocument.presentationml.tags+xml"/>
  <Override PartName="/ppt/notesSlides/notesSlide59.xml" ContentType="application/vnd.openxmlformats-officedocument.presentationml.notesSlide+xml"/>
  <Override PartName="/ppt/tags/tag62.xml" ContentType="application/vnd.openxmlformats-officedocument.presentationml.tags+xml"/>
  <Override PartName="/ppt/notesSlides/notesSlide60.xml" ContentType="application/vnd.openxmlformats-officedocument.presentationml.notesSlide+xml"/>
  <Override PartName="/ppt/tags/tag63.xml" ContentType="application/vnd.openxmlformats-officedocument.presentationml.tags+xml"/>
  <Override PartName="/ppt/notesSlides/notesSlide61.xml" ContentType="application/vnd.openxmlformats-officedocument.presentationml.notesSlide+xml"/>
  <Override PartName="/ppt/tags/tag64.xml" ContentType="application/vnd.openxmlformats-officedocument.presentationml.tags+xml"/>
  <Override PartName="/ppt/notesSlides/notesSlide62.xml" ContentType="application/vnd.openxmlformats-officedocument.presentationml.notesSlide+xml"/>
  <Override PartName="/ppt/tags/tag65.xml" ContentType="application/vnd.openxmlformats-officedocument.presentationml.tags+xml"/>
  <Override PartName="/ppt/notesSlides/notesSlide63.xml" ContentType="application/vnd.openxmlformats-officedocument.presentationml.notesSlide+xml"/>
  <Override PartName="/ppt/tags/tag66.xml" ContentType="application/vnd.openxmlformats-officedocument.presentationml.tags+xml"/>
  <Override PartName="/ppt/notesSlides/notesSlide64.xml" ContentType="application/vnd.openxmlformats-officedocument.presentationml.notesSlide+xml"/>
  <Override PartName="/ppt/tags/tag67.xml" ContentType="application/vnd.openxmlformats-officedocument.presentationml.tags+xml"/>
  <Override PartName="/ppt/notesSlides/notesSlide65.xml" ContentType="application/vnd.openxmlformats-officedocument.presentationml.notesSlide+xml"/>
  <Override PartName="/ppt/tags/tag68.xml" ContentType="application/vnd.openxmlformats-officedocument.presentationml.tags+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tags/tag70.xml" ContentType="application/vnd.openxmlformats-officedocument.presentationml.tags+xml"/>
  <Override PartName="/ppt/notesSlides/notesSlide68.xml" ContentType="application/vnd.openxmlformats-officedocument.presentationml.notesSlide+xml"/>
  <Override PartName="/ppt/tags/tag71.xml" ContentType="application/vnd.openxmlformats-officedocument.presentationml.tags+xml"/>
  <Override PartName="/ppt/notesSlides/notesSlide69.xml" ContentType="application/vnd.openxmlformats-officedocument.presentationml.notesSlide+xml"/>
  <Override PartName="/ppt/tags/tag72.xml" ContentType="application/vnd.openxmlformats-officedocument.presentationml.tags+xml"/>
  <Override PartName="/ppt/notesSlides/notesSlide70.xml" ContentType="application/vnd.openxmlformats-officedocument.presentationml.notesSlide+xml"/>
  <Override PartName="/ppt/tags/tag73.xml" ContentType="application/vnd.openxmlformats-officedocument.presentationml.tags+xml"/>
  <Override PartName="/ppt/notesSlides/notesSlide71.xml" ContentType="application/vnd.openxmlformats-officedocument.presentationml.notesSlide+xml"/>
  <Override PartName="/ppt/tags/tag74.xml" ContentType="application/vnd.openxmlformats-officedocument.presentationml.tags+xml"/>
  <Override PartName="/ppt/notesSlides/notesSlide72.xml" ContentType="application/vnd.openxmlformats-officedocument.presentationml.notesSlide+xml"/>
  <Override PartName="/ppt/tags/tag75.xml" ContentType="application/vnd.openxmlformats-officedocument.presentationml.tags+xml"/>
  <Override PartName="/ppt/notesSlides/notesSlide73.xml" ContentType="application/vnd.openxmlformats-officedocument.presentationml.notesSlide+xml"/>
  <Override PartName="/ppt/tags/tag76.xml" ContentType="application/vnd.openxmlformats-officedocument.presentationml.tags+xml"/>
  <Override PartName="/ppt/notesSlides/notesSlide74.xml" ContentType="application/vnd.openxmlformats-officedocument.presentationml.notesSlide+xml"/>
  <Override PartName="/ppt/tags/tag77.xml" ContentType="application/vnd.openxmlformats-officedocument.presentationml.tags+xml"/>
  <Override PartName="/ppt/notesSlides/notesSlide75.xml" ContentType="application/vnd.openxmlformats-officedocument.presentationml.notesSlide+xml"/>
  <Override PartName="/ppt/tags/tag78.xml" ContentType="application/vnd.openxmlformats-officedocument.presentationml.tags+xml"/>
  <Override PartName="/ppt/notesSlides/notesSlide76.xml" ContentType="application/vnd.openxmlformats-officedocument.presentationml.notesSlide+xml"/>
  <Override PartName="/ppt/tags/tag79.xml" ContentType="application/vnd.openxmlformats-officedocument.presentationml.tags+xml"/>
  <Override PartName="/ppt/notesSlides/notesSlide77.xml" ContentType="application/vnd.openxmlformats-officedocument.presentationml.notesSlide+xml"/>
  <Override PartName="/ppt/tags/tag80.xml" ContentType="application/vnd.openxmlformats-officedocument.presentationml.tags+xml"/>
  <Override PartName="/ppt/notesSlides/notesSlide78.xml" ContentType="application/vnd.openxmlformats-officedocument.presentationml.notesSlide+xml"/>
  <Override PartName="/ppt/tags/tag81.xml" ContentType="application/vnd.openxmlformats-officedocument.presentationml.tags+xml"/>
  <Override PartName="/ppt/notesSlides/notesSlide79.xml" ContentType="application/vnd.openxmlformats-officedocument.presentationml.notesSlide+xml"/>
  <Override PartName="/ppt/tags/tag82.xml" ContentType="application/vnd.openxmlformats-officedocument.presentationml.tags+xml"/>
  <Override PartName="/ppt/notesSlides/notesSlide80.xml" ContentType="application/vnd.openxmlformats-officedocument.presentationml.notesSlide+xml"/>
  <Override PartName="/ppt/tags/tag83.xml" ContentType="application/vnd.openxmlformats-officedocument.presentationml.tags+xml"/>
  <Override PartName="/ppt/notesSlides/notesSlide81.xml" ContentType="application/vnd.openxmlformats-officedocument.presentationml.notesSlide+xml"/>
  <Override PartName="/ppt/tags/tag84.xml" ContentType="application/vnd.openxmlformats-officedocument.presentationml.tags+xml"/>
  <Override PartName="/ppt/notesSlides/notesSlide82.xml" ContentType="application/vnd.openxmlformats-officedocument.presentationml.notesSlide+xml"/>
  <Override PartName="/ppt/tags/tag85.xml" ContentType="application/vnd.openxmlformats-officedocument.presentationml.tags+xml"/>
  <Override PartName="/ppt/notesSlides/notesSlide83.xml" ContentType="application/vnd.openxmlformats-officedocument.presentationml.notesSlide+xml"/>
  <Override PartName="/ppt/tags/tag86.xml" ContentType="application/vnd.openxmlformats-officedocument.presentationml.tags+xml"/>
  <Override PartName="/ppt/notesSlides/notesSlide84.xml" ContentType="application/vnd.openxmlformats-officedocument.presentationml.notesSlide+xml"/>
  <Override PartName="/ppt/tags/tag87.xml" ContentType="application/vnd.openxmlformats-officedocument.presentationml.tags+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8"/>
  </p:notesMasterIdLst>
  <p:sldIdLst>
    <p:sldId id="513" r:id="rId2"/>
    <p:sldId id="1209" r:id="rId3"/>
    <p:sldId id="1420" r:id="rId4"/>
    <p:sldId id="1421" r:id="rId5"/>
    <p:sldId id="1418" r:id="rId6"/>
    <p:sldId id="763" r:id="rId7"/>
    <p:sldId id="1313" r:id="rId8"/>
    <p:sldId id="1422" r:id="rId9"/>
    <p:sldId id="1423" r:id="rId10"/>
    <p:sldId id="1424" r:id="rId11"/>
    <p:sldId id="876" r:id="rId12"/>
    <p:sldId id="860" r:id="rId13"/>
    <p:sldId id="759" r:id="rId14"/>
    <p:sldId id="1108" r:id="rId15"/>
    <p:sldId id="1361" r:id="rId16"/>
    <p:sldId id="1362" r:id="rId17"/>
    <p:sldId id="1363" r:id="rId18"/>
    <p:sldId id="1419" r:id="rId19"/>
    <p:sldId id="1364" r:id="rId20"/>
    <p:sldId id="1366" r:id="rId21"/>
    <p:sldId id="1056" r:id="rId22"/>
    <p:sldId id="1187" r:id="rId23"/>
    <p:sldId id="1367" r:id="rId24"/>
    <p:sldId id="1368" r:id="rId25"/>
    <p:sldId id="1369" r:id="rId26"/>
    <p:sldId id="1370" r:id="rId27"/>
    <p:sldId id="1371" r:id="rId28"/>
    <p:sldId id="1372" r:id="rId29"/>
    <p:sldId id="1373" r:id="rId30"/>
    <p:sldId id="1374" r:id="rId31"/>
    <p:sldId id="1375" r:id="rId32"/>
    <p:sldId id="1376" r:id="rId33"/>
    <p:sldId id="1103" r:id="rId34"/>
    <p:sldId id="1189" r:id="rId35"/>
    <p:sldId id="1377" r:id="rId36"/>
    <p:sldId id="1378" r:id="rId37"/>
    <p:sldId id="1379" r:id="rId38"/>
    <p:sldId id="1380" r:id="rId39"/>
    <p:sldId id="1381" r:id="rId40"/>
    <p:sldId id="1382" r:id="rId41"/>
    <p:sldId id="1383" r:id="rId42"/>
    <p:sldId id="1384" r:id="rId43"/>
    <p:sldId id="1386" r:id="rId44"/>
    <p:sldId id="1387" r:id="rId45"/>
    <p:sldId id="1388" r:id="rId46"/>
    <p:sldId id="1389" r:id="rId47"/>
    <p:sldId id="1104" r:id="rId48"/>
    <p:sldId id="1194" r:id="rId49"/>
    <p:sldId id="1390" r:id="rId50"/>
    <p:sldId id="1391" r:id="rId51"/>
    <p:sldId id="1392" r:id="rId52"/>
    <p:sldId id="1393" r:id="rId53"/>
    <p:sldId id="1394" r:id="rId54"/>
    <p:sldId id="1395" r:id="rId55"/>
    <p:sldId id="1396" r:id="rId56"/>
    <p:sldId id="1397" r:id="rId57"/>
    <p:sldId id="1398" r:id="rId58"/>
    <p:sldId id="1399" r:id="rId59"/>
    <p:sldId id="1400" r:id="rId60"/>
    <p:sldId id="1401" r:id="rId61"/>
    <p:sldId id="1402" r:id="rId62"/>
    <p:sldId id="1403" r:id="rId63"/>
    <p:sldId id="1404" r:id="rId64"/>
    <p:sldId id="1271" r:id="rId65"/>
    <p:sldId id="1277" r:id="rId66"/>
    <p:sldId id="1405" r:id="rId67"/>
    <p:sldId id="1406" r:id="rId68"/>
    <p:sldId id="1311" r:id="rId69"/>
    <p:sldId id="1312" r:id="rId70"/>
    <p:sldId id="1407" r:id="rId71"/>
    <p:sldId id="1408" r:id="rId72"/>
    <p:sldId id="1409" r:id="rId73"/>
    <p:sldId id="1410" r:id="rId74"/>
    <p:sldId id="1411" r:id="rId75"/>
    <p:sldId id="1412" r:id="rId76"/>
    <p:sldId id="1413" r:id="rId77"/>
    <p:sldId id="957" r:id="rId78"/>
    <p:sldId id="1138" r:id="rId79"/>
    <p:sldId id="1360" r:id="rId80"/>
    <p:sldId id="1357" r:id="rId81"/>
    <p:sldId id="1414" r:id="rId82"/>
    <p:sldId id="1415" r:id="rId83"/>
    <p:sldId id="1416" r:id="rId84"/>
    <p:sldId id="1417" r:id="rId85"/>
    <p:sldId id="874" r:id="rId86"/>
    <p:sldId id="291" r:id="rId87"/>
  </p:sldIdLst>
  <p:sldSz cx="9144000" cy="5143500" type="screen16x9"/>
  <p:notesSz cx="6858000" cy="9144000"/>
  <p:custDataLst>
    <p:tags r:id="rId8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1" autoAdjust="0"/>
    <p:restoredTop sz="82437" autoAdjust="0"/>
  </p:normalViewPr>
  <p:slideViewPr>
    <p:cSldViewPr snapToGrid="0" showGuides="1">
      <p:cViewPr varScale="1">
        <p:scale>
          <a:sx n="98" d="100"/>
          <a:sy n="98" d="100"/>
        </p:scale>
        <p:origin x="1536"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2.0 – Introduction</a:t>
            </a:r>
          </a:p>
          <a:p>
            <a:pPr>
              <a:buFontTx/>
              <a:buNone/>
            </a:pPr>
            <a:r>
              <a:rPr lang="en-GB" dirty="0"/>
              <a:t>2.0.2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66737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4765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5885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84198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556141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26654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0946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9269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2109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520774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73973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038456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84510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8687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86441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52267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2.2.13 - Packet Tracer - Point-to-Point Single-Area OSPFv2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644699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2.3 - Multiaccess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2.3.1 - </a:t>
            </a:r>
            <a:r>
              <a:rPr lang="en-US" sz="1800" dirty="0"/>
              <a:t>OPSF Network Types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2.3.2 - </a:t>
            </a:r>
            <a:r>
              <a:rPr lang="en-US" sz="1800" dirty="0"/>
              <a:t>OPSF Designated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079731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2.3.3 - OSP Multiaccess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583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982110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002768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94310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154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943740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2.3.6 - Default DR/BDR Election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817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2.3.7 - </a:t>
            </a:r>
            <a:r>
              <a:rPr lang="en-US" sz="1200" dirty="0"/>
              <a:t>DR Failure and Recovery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4411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2.3.8 - </a:t>
            </a:r>
            <a:r>
              <a:rPr lang="en-US" sz="1200" dirty="0"/>
              <a:t>The </a:t>
            </a:r>
            <a:r>
              <a:rPr lang="en-US" sz="1200" dirty="0" err="1"/>
              <a:t>ip</a:t>
            </a:r>
            <a:r>
              <a:rPr lang="en-US" sz="1200" dirty="0"/>
              <a:t> </a:t>
            </a:r>
            <a:r>
              <a:rPr lang="en-US" sz="1200" dirty="0" err="1"/>
              <a:t>ospf</a:t>
            </a:r>
            <a:r>
              <a:rPr lang="en-US" sz="1200" dirty="0"/>
              <a:t> priority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949333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2.3.9 - </a:t>
            </a:r>
            <a:r>
              <a:rPr lang="en-US" sz="1200" dirty="0"/>
              <a:t>Configure OSPF Priority</a:t>
            </a:r>
          </a:p>
          <a:p>
            <a:r>
              <a:rPr lang="en-US" sz="1200" dirty="0"/>
              <a:t>2.3.10 - Syntax Checker - Configure OSPF Priority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487944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sz="1200" dirty="0"/>
              <a:t>2.3.11 - Packet Tracer - Determine the DR and BDR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66929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680246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43873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1706353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758782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206259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0112205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86785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0772652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2.4.5 - </a:t>
            </a:r>
            <a:r>
              <a:rPr lang="en-US" sz="1200" dirty="0"/>
              <a:t>Test Failover to Backup Route</a:t>
            </a:r>
          </a:p>
          <a:p>
            <a:r>
              <a:rPr lang="en-US" sz="1200" dirty="0"/>
              <a:t>2.4.6 - Syntax Checker - Modify the Cost Values for R2 and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265904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4100491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77570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47588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8606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866904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545594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2.4.11 - Packet Tracer - Modify Single-Area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4144950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4556697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2.5.3 - </a:t>
            </a:r>
            <a:r>
              <a:rPr lang="en-US" sz="1200" dirty="0"/>
              <a:t>Packet Tracer - Propagate a Default Route in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907123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a:t>
            </a:r>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041838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8321917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1045826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2.6.2 - Verify OSPF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27069976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2.6.3 - </a:t>
            </a:r>
            <a:r>
              <a:rPr lang="en-US" sz="1200" dirty="0"/>
              <a:t>Verify OSPF Process Information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30406192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1413524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 (Cont.)</a:t>
            </a:r>
          </a:p>
          <a:p>
            <a:r>
              <a:rPr lang="en-US" sz="1200" dirty="0"/>
              <a:t>2.6.5 - Syntax Checker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34919680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2.6.6 - </a:t>
            </a:r>
            <a:r>
              <a:rPr lang="en-US" sz="1200" dirty="0"/>
              <a:t>Packet Tracer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33613493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2.7.1 - Packet Tracer - Single-Area OSPFv2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2.7.2 - Lab - Single-Area OSPFv2 Configuration</a:t>
            </a:r>
          </a:p>
        </p:txBody>
      </p:sp>
    </p:spTree>
    <p:extLst>
      <p:ext uri="{BB962C8B-B14F-4D97-AF65-F5344CB8AC3E}">
        <p14:creationId xmlns:p14="http://schemas.microsoft.com/office/powerpoint/2010/main" val="1976216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53306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22100982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2560941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5388279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a:p>
            <a:r>
              <a:rPr lang="en-US" dirty="0"/>
              <a:t>2.7.4 - Module Quiz - Single-Area OSPFv2 Configuration</a:t>
            </a:r>
          </a:p>
        </p:txBody>
      </p:sp>
    </p:spTree>
    <p:extLst>
      <p:ext uri="{BB962C8B-B14F-4D97-AF65-F5344CB8AC3E}">
        <p14:creationId xmlns:p14="http://schemas.microsoft.com/office/powerpoint/2010/main" val="27949444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23724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5.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2: Single-Area OSPFv2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Instead of using a propagated default route, why wouldn’t you simply use static default routes on all the internal routers?</a:t>
            </a:r>
          </a:p>
          <a:p>
            <a:pPr lvl="2">
              <a:lnSpc>
                <a:spcPct val="85000"/>
              </a:lnSpc>
              <a:spcBef>
                <a:spcPct val="30000"/>
              </a:spcBef>
            </a:pPr>
            <a:r>
              <a:rPr lang="en-US" sz="1600" dirty="0"/>
              <a:t>What do you notice about the cost of a default route that has been propagated through OSPF?</a:t>
            </a:r>
          </a:p>
          <a:p>
            <a:pPr marL="0" indent="0">
              <a:lnSpc>
                <a:spcPct val="85000"/>
              </a:lnSpc>
              <a:spcBef>
                <a:spcPct val="30000"/>
              </a:spcBef>
              <a:buNone/>
            </a:pPr>
            <a:r>
              <a:rPr lang="en-US" sz="1600" dirty="0"/>
              <a:t>Topic 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command would you use to display a snapshot of your OSPF neighbor status?</a:t>
            </a:r>
          </a:p>
          <a:p>
            <a:pPr lvl="2">
              <a:lnSpc>
                <a:spcPct val="85000"/>
              </a:lnSpc>
              <a:spcBef>
                <a:spcPct val="30000"/>
              </a:spcBef>
            </a:pPr>
            <a:r>
              <a:rPr lang="en-US" sz="1600" dirty="0"/>
              <a:t>What command would you use to display details about the SPF algorithm’s operations?</a:t>
            </a:r>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34462142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2: Single-Area OSPFv2 Configuration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Single-Area OSPFv2 Configuration</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Implement single-area OSPFv2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13349718"/>
              </p:ext>
            </p:extLst>
          </p:nvPr>
        </p:nvGraphicFramePr>
        <p:xfrm>
          <a:off x="450866" y="1832941"/>
          <a:ext cx="7896830" cy="258699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dirty="0">
                          <a:solidFill>
                            <a:schemeClr val="bg1"/>
                          </a:solidFill>
                          <a:effectLst/>
                        </a:rPr>
                        <a:t>OSPF Router ID</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an OSPFv2 router ID.</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Point-to-Point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single-area OSPFv2 in a point-to-point network.</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Multiaccess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the OSPF interface priority to influence the DR/BDR election in a multiaccess network.</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Modify Single-Area OSPFv2</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modifications to change the operation of single-area OSPFv2.</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Default Route Propagation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OSPF to propagate a default route.</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dirty="0">
                          <a:solidFill>
                            <a:schemeClr val="bg1"/>
                          </a:solidFill>
                          <a:effectLst/>
                        </a:rPr>
                        <a:t>Verify Single-Area OSPFv2</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a single-area OSPFv2 implementation.</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2.1 OSPF Router ID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8003"/>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2.2 Point-to-Point OSPF Networks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81503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90" y="11289"/>
            <a:ext cx="9031111" cy="731837"/>
          </a:xfrm>
        </p:spPr>
        <p:txBody>
          <a:bodyPr/>
          <a:lstStyle/>
          <a:p>
            <a:r>
              <a:rPr lang="en-US" sz="1600" dirty="0"/>
              <a:t>Point-to-Point OSPF Networks</a:t>
            </a:r>
            <a:br>
              <a:rPr lang="en-US" dirty="0"/>
            </a:br>
            <a:r>
              <a:rPr lang="en-US" sz="2400" dirty="0"/>
              <a:t>Packet Tracer - Point-to-Point Single-Area OSPFv2 Configuration</a:t>
            </a:r>
          </a:p>
        </p:txBody>
      </p:sp>
      <p:sp>
        <p:nvSpPr>
          <p:cNvPr id="4" name="Content Placeholder 3">
            <a:extLst>
              <a:ext uri="{FF2B5EF4-FFF2-40B4-BE49-F238E27FC236}">
                <a16:creationId xmlns:a16="http://schemas.microsoft.com/office/drawing/2014/main" id="{7E614C1A-E2F7-B54C-AD6A-941D59485D26}"/>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In this Packet Tracer activity, you will do the following:</a:t>
            </a:r>
          </a:p>
          <a:p>
            <a:pPr marL="0" indent="0" algn="l"/>
            <a:endParaRPr lang="en-US" sz="1600" dirty="0">
              <a:solidFill>
                <a:srgbClr val="000000"/>
              </a:solidFill>
            </a:endParaRPr>
          </a:p>
          <a:p>
            <a:pPr marL="285750" indent="-285750" algn="l">
              <a:buFont typeface="Arial" panose="020B0604020202020204" pitchFamily="34" charset="0"/>
              <a:buChar char="•"/>
            </a:pPr>
            <a:r>
              <a:rPr lang="en-US" sz="1400" dirty="0">
                <a:solidFill>
                  <a:srgbClr val="000000"/>
                </a:solidFill>
              </a:rPr>
              <a:t>Explicitly configure router IDs.</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R1 using wildcard mask based on the subnet mask.</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R2 using a quad-zero wildcard mask.</a:t>
            </a:r>
          </a:p>
          <a:p>
            <a:pPr marL="285750" indent="-285750" algn="l">
              <a:buFont typeface="Arial" panose="020B0604020202020204" pitchFamily="34" charset="0"/>
              <a:buChar char="•"/>
            </a:pPr>
            <a:r>
              <a:rPr lang="en-US" sz="1400" dirty="0">
                <a:solidFill>
                  <a:srgbClr val="000000"/>
                </a:solidFill>
              </a:rPr>
              <a:t>Configure the </a:t>
            </a:r>
            <a:r>
              <a:rPr lang="en-US" sz="1400" b="1" dirty="0" err="1">
                <a:solidFill>
                  <a:srgbClr val="000000"/>
                </a:solidFill>
              </a:rPr>
              <a:t>ip</a:t>
            </a:r>
            <a:r>
              <a:rPr lang="en-US" sz="1400" b="1" dirty="0">
                <a:solidFill>
                  <a:srgbClr val="000000"/>
                </a:solidFill>
              </a:rPr>
              <a:t> </a:t>
            </a:r>
            <a:r>
              <a:rPr lang="en-US" sz="1400" b="1" dirty="0" err="1">
                <a:solidFill>
                  <a:srgbClr val="000000"/>
                </a:solidFill>
              </a:rPr>
              <a:t>ospf</a:t>
            </a:r>
            <a:r>
              <a:rPr lang="en-US" sz="1400" dirty="0">
                <a:solidFill>
                  <a:srgbClr val="000000"/>
                </a:solidFill>
              </a:rPr>
              <a:t> interface command on R3.</a:t>
            </a:r>
          </a:p>
          <a:p>
            <a:pPr marL="285750" indent="-285750" algn="l">
              <a:buFont typeface="Arial" panose="020B0604020202020204" pitchFamily="34" charset="0"/>
              <a:buChar char="•"/>
            </a:pPr>
            <a:r>
              <a:rPr lang="en-US" sz="1400" dirty="0">
                <a:solidFill>
                  <a:srgbClr val="000000"/>
                </a:solidFill>
              </a:rPr>
              <a:t>Configure passive interfaces.</a:t>
            </a:r>
          </a:p>
          <a:p>
            <a:pPr marL="285750" indent="-285750" algn="l">
              <a:buFont typeface="Arial" panose="020B0604020202020204" pitchFamily="34" charset="0"/>
              <a:buChar char="•"/>
            </a:pPr>
            <a:r>
              <a:rPr lang="en-US" sz="1400" dirty="0">
                <a:solidFill>
                  <a:srgbClr val="000000"/>
                </a:solidFill>
              </a:rPr>
              <a:t>Verify OSPF operation using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protocols</a:t>
            </a:r>
            <a:r>
              <a:rPr lang="en-US" sz="1400" dirty="0">
                <a:solidFill>
                  <a:srgbClr val="000000"/>
                </a:solidFill>
              </a:rPr>
              <a:t> and </a:t>
            </a: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commands.</a:t>
            </a:r>
          </a:p>
        </p:txBody>
      </p:sp>
    </p:spTree>
    <p:custDataLst>
      <p:tags r:id="rId1"/>
    </p:custDataLst>
    <p:extLst>
      <p:ext uri="{BB962C8B-B14F-4D97-AF65-F5344CB8AC3E}">
        <p14:creationId xmlns:p14="http://schemas.microsoft.com/office/powerpoint/2010/main" val="95791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2.3 Multiaccess OSPF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Network Types</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Another type of network that uses OSPF is the multiaccess OSPF network. Multiaccess OSPF networks are unique in that one router controls the distribution of LSAs. </a:t>
            </a:r>
          </a:p>
          <a:p>
            <a:pPr marL="0" indent="0" algn="l"/>
            <a:r>
              <a:rPr lang="en-US" sz="1600" dirty="0">
                <a:solidFill>
                  <a:srgbClr val="000000"/>
                </a:solidFill>
              </a:rPr>
              <a:t>The router that is elected for this role should be determined by the network administrator through proper configuration.</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Designated Router</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multiaccess networks, OSPF elects a DR and BDR. The DR is responsible for collecting and distributing LSAs sent and received. The DR uses the multicast IPv4 address 224.0.0.5 which is meant for all OSPF routers.</a:t>
            </a:r>
          </a:p>
          <a:p>
            <a:pPr marL="342900" indent="-342900" algn="l">
              <a:buFont typeface="Arial" panose="020B0604020202020204" pitchFamily="34" charset="0"/>
              <a:buChar char="•"/>
            </a:pPr>
            <a:r>
              <a:rPr lang="en-US" sz="1600" dirty="0">
                <a:solidFill>
                  <a:srgbClr val="000000"/>
                </a:solidFill>
              </a:rPr>
              <a:t>A BDR is also elected in case the DR fails. The BDR listens passively and maintains a relationship with all the routers. If the DR stops producing Hello packets, the BDR promotes itself and assumes the role of DR.</a:t>
            </a:r>
          </a:p>
          <a:p>
            <a:pPr marL="342900" indent="-342900" algn="l">
              <a:buFont typeface="Arial" panose="020B0604020202020204" pitchFamily="34" charset="0"/>
              <a:buChar char="•"/>
            </a:pPr>
            <a:r>
              <a:rPr lang="en-US" sz="1600" dirty="0">
                <a:solidFill>
                  <a:srgbClr val="000000"/>
                </a:solidFill>
              </a:rPr>
              <a:t>All other routers become a DROTHER (a router that is neither the DR nor the BDR). DROTHERs use the multiaccess address 224.0.0.6 (all designated routers) to send OSPF packets to the DR and BDR. Only the DR and BDR listen for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4508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Multiaccess Reference Topology</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474662" y="731837"/>
            <a:ext cx="3781249" cy="3689897"/>
          </a:xfrm>
        </p:spPr>
        <p:txBody>
          <a:bodyPr/>
          <a:lstStyle/>
          <a:p>
            <a:pPr marL="342900" indent="-342900" algn="l">
              <a:buFont typeface="Arial" panose="020B0604020202020204" pitchFamily="34" charset="0"/>
              <a:buChar char="•"/>
            </a:pPr>
            <a:r>
              <a:rPr lang="en-US" sz="1600" dirty="0">
                <a:solidFill>
                  <a:srgbClr val="000000"/>
                </a:solidFill>
              </a:rPr>
              <a:t>In the multiaccess topology shown in the figure, there are three routers interconnected over a common Ethernet multiaccess network, 192.168.1.0/24.</a:t>
            </a:r>
          </a:p>
          <a:p>
            <a:pPr marL="342900" indent="-342900" algn="l">
              <a:buFont typeface="Arial" panose="020B0604020202020204" pitchFamily="34" charset="0"/>
              <a:buChar char="•"/>
            </a:pPr>
            <a:r>
              <a:rPr lang="en-US" sz="1600" dirty="0">
                <a:solidFill>
                  <a:srgbClr val="000000"/>
                </a:solidFill>
              </a:rPr>
              <a:t>Because the routers are connected over a common multiaccess network, OSPF has automatically elected a DR and BDR. R3 has been elected as the DR because its router ID is 3.3.3.3, which is the highest in this network. R2 is the BDR because it has the second highest router ID in the network.</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val="188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a:r>
              <a:rPr lang="en-US" sz="1600" dirty="0">
                <a:solidFill>
                  <a:srgbClr val="000000"/>
                </a:solidFill>
              </a:rPr>
              <a:t>To verify the roles of the OSPFv2 router,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a:t>
            </a:r>
            <a:r>
              <a:rPr lang="en-US" sz="1600" b="1" dirty="0">
                <a:solidFill>
                  <a:srgbClr val="000000"/>
                </a:solidFill>
              </a:rPr>
              <a:t>interface</a:t>
            </a:r>
            <a:r>
              <a:rPr lang="en-US" sz="1600" dirty="0">
                <a:solidFill>
                  <a:srgbClr val="000000"/>
                </a:solidFill>
              </a:rPr>
              <a:t> command.</a:t>
            </a:r>
          </a:p>
          <a:p>
            <a:pPr marL="0" indent="0" algn="l"/>
            <a:r>
              <a:rPr lang="en-US" sz="1600" dirty="0">
                <a:solidFill>
                  <a:srgbClr val="000000"/>
                </a:solidFill>
              </a:rPr>
              <a:t>The output generated by R1 confirms that the following:</a:t>
            </a:r>
          </a:p>
          <a:p>
            <a:pPr marL="285750" indent="-285750" algn="l">
              <a:buFont typeface="Arial" panose="020B0604020202020204" pitchFamily="34" charset="0"/>
              <a:buChar char="•"/>
            </a:pPr>
            <a:r>
              <a:rPr lang="en-US" sz="1400" dirty="0">
                <a:solidFill>
                  <a:srgbClr val="000000"/>
                </a:solidFill>
              </a:rPr>
              <a:t>R1 is not the DR or BDR, but is a DROTHER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R1 has two adjacencies: one with the BDR and one with the DR. (Lines 20-22)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R1#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1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1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 </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7586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a:r>
              <a:rPr lang="en-US" sz="1600" dirty="0">
                <a:solidFill>
                  <a:srgbClr val="000000"/>
                </a:solidFill>
              </a:rPr>
              <a:t>The output generated by R2 confirms that:</a:t>
            </a:r>
          </a:p>
          <a:p>
            <a:pPr marL="342900" indent="-342900" algn="l">
              <a:buFont typeface="Arial" panose="020B0604020202020204" pitchFamily="34" charset="0"/>
              <a:buChar char="•"/>
            </a:pPr>
            <a:r>
              <a:rPr lang="en-US" sz="1400" dirty="0">
                <a:solidFill>
                  <a:srgbClr val="000000"/>
                </a:solidFill>
              </a:rPr>
              <a:t>R2 is the BDR with a default priority of 1. (Line 7)</a:t>
            </a:r>
          </a:p>
          <a:p>
            <a:pPr marL="342900" indent="-34290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342900" indent="-342900" algn="l">
              <a:buFont typeface="Arial" panose="020B0604020202020204" pitchFamily="34" charset="0"/>
              <a:buChar char="•"/>
            </a:pPr>
            <a:r>
              <a:rPr lang="en-US" sz="1400" dirty="0">
                <a:solidFill>
                  <a:srgbClr val="000000"/>
                </a:solidFill>
              </a:rPr>
              <a:t>R2 has two adjacencies; one with a neighbor with router ID 1.1.1.1 (R1) and the other with the 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100" dirty="0">
                <a:solidFill>
                  <a:schemeClr val="bg1"/>
                </a:solidFill>
                <a:latin typeface="Courier New" panose="02070309020205020404" pitchFamily="49" charset="0"/>
                <a:cs typeface="Courier New" panose="02070309020205020404" pitchFamily="49" charset="0"/>
              </a:rPr>
              <a:t>  Internet Address 192.168.1.2/24, Area 0, Attached via Interface Enable</a:t>
            </a:r>
          </a:p>
          <a:p>
            <a:r>
              <a:rPr lang="en-US" sz="11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32154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a:r>
              <a:rPr lang="en-US" sz="1600" dirty="0">
                <a:solidFill>
                  <a:srgbClr val="000000"/>
                </a:solidFill>
              </a:rPr>
              <a:t>The output generated by R3 confirms that:</a:t>
            </a:r>
          </a:p>
          <a:p>
            <a:pPr marL="285750" indent="-285750" algn="l">
              <a:buFont typeface="Arial" panose="020B0604020202020204" pitchFamily="34" charset="0"/>
              <a:buChar char="•"/>
            </a:pPr>
            <a:r>
              <a:rPr lang="en-US" sz="1400" dirty="0">
                <a:solidFill>
                  <a:srgbClr val="000000"/>
                </a:solidFill>
              </a:rPr>
              <a:t>R3 is the DR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R3 has two adjacencies: one with a neighbor with router ID 1.1.1.1 (R1) and the other with the BDR.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R3#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 </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192.168.1.3/24,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a:t>
            </a:r>
            <a:r>
              <a:rPr lang="en-US" sz="1200">
                <a:solidFill>
                  <a:schemeClr val="bg1"/>
                </a:solidFill>
                <a:latin typeface="Courier New" panose="02070309020205020404" pitchFamily="49" charset="0"/>
                <a:cs typeface="Courier New" panose="02070309020205020404" pitchFamily="49" charset="0"/>
              </a:rPr>
              <a:t>ID 3.3.3.3, </a:t>
            </a:r>
            <a:r>
              <a:rPr lang="en-US" sz="1200" dirty="0">
                <a:solidFill>
                  <a:schemeClr val="bg1"/>
                </a:solidFill>
                <a:latin typeface="Courier New" panose="02070309020205020404" pitchFamily="49" charset="0"/>
                <a:cs typeface="Courier New" panose="02070309020205020404" pitchFamily="49" charset="0"/>
              </a:rPr>
              <a:t>Network Type BROADCAST, Cost: 1 </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Transmit Delay is 1 sec,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val="412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94409702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verify the OSPFv2 adjacencies,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The state of neighbors in multiaccess networks can be as follows:</a:t>
            </a:r>
          </a:p>
          <a:p>
            <a:pPr marL="342900" indent="-342900" algn="l">
              <a:buFont typeface="Arial" panose="020B0604020202020204" pitchFamily="34" charset="0"/>
              <a:buChar char="•"/>
            </a:pPr>
            <a:r>
              <a:rPr lang="en-US" sz="1400" b="1" dirty="0">
                <a:solidFill>
                  <a:srgbClr val="000000"/>
                </a:solidFill>
              </a:rPr>
              <a:t>FULL/DROTHER</a:t>
            </a:r>
            <a:r>
              <a:rPr lang="en-US" sz="1400" dirty="0">
                <a:solidFill>
                  <a:srgbClr val="000000"/>
                </a:solidFill>
              </a:rPr>
              <a:t> - This is a DR or BDR router that is fully adjacent with a non-DR or BDR router.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FULL/DR</a:t>
            </a:r>
            <a:r>
              <a:rPr lang="en-US" sz="1400" dirty="0">
                <a:solidFill>
                  <a:srgbClr val="000000"/>
                </a:solidFill>
              </a:rPr>
              <a:t> - The router is fully adjacent with the indicated 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FULL/BDR</a:t>
            </a:r>
            <a:r>
              <a:rPr lang="en-US" sz="1400" dirty="0">
                <a:solidFill>
                  <a:srgbClr val="000000"/>
                </a:solidFill>
              </a:rPr>
              <a:t> - The router is fully adjacent with the indicated BDR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2-WAY/DROTHER</a:t>
            </a:r>
            <a:r>
              <a:rPr lang="en-US" sz="1400" dirty="0">
                <a:solidFill>
                  <a:srgbClr val="000000"/>
                </a:solidFill>
              </a:rPr>
              <a:t> - The non-DR or BDR router has a neighbor relationship with another non-DR or BDR router. These two neighbors exchange Hello packets.</a:t>
            </a:r>
          </a:p>
          <a:p>
            <a:pPr marL="0" indent="0" algn="l"/>
            <a:r>
              <a:rPr lang="en-US" sz="1600" dirty="0">
                <a:solidFill>
                  <a:srgbClr val="000000"/>
                </a:solidFill>
              </a:rPr>
              <a:t>The normal state for an OSPF router is usually FULL. If a router is stuck in another state, it is an indication that there are problems in forming adjacencies. The only exception to this is the 2-WAY state, which is normal in a multiaccess broadcast network.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860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 (Cont.)</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a:r>
              <a:rPr lang="en-US" sz="1600" dirty="0">
                <a:solidFill>
                  <a:srgbClr val="000000"/>
                </a:solidFill>
              </a:rPr>
              <a:t>The output generated by R2 confirms that R2 has adjacencies with the following routers:</a:t>
            </a:r>
          </a:p>
          <a:p>
            <a:pPr marL="342900" indent="-342900" algn="l">
              <a:buFont typeface="Arial" panose="020B0604020202020204" pitchFamily="34" charset="0"/>
              <a:buChar char="•"/>
            </a:pPr>
            <a:r>
              <a:rPr lang="en-US" sz="1600" dirty="0">
                <a:solidFill>
                  <a:srgbClr val="000000"/>
                </a:solidFill>
              </a:rPr>
              <a:t>R1 with router ID 1.1.1.1 is in a Full state and R1 is neither the DR nor BDR.</a:t>
            </a:r>
          </a:p>
          <a:p>
            <a:pPr marL="342900" indent="-342900" algn="l">
              <a:buFont typeface="Arial" panose="020B0604020202020204" pitchFamily="34" charset="0"/>
              <a:buChar char="•"/>
            </a:pPr>
            <a:r>
              <a:rPr lang="en-US" sz="1600" dirty="0">
                <a:solidFill>
                  <a:srgbClr val="000000"/>
                </a:solidFill>
              </a:rPr>
              <a:t>R3 with router ID 3.3.3.3 is in a Full state and the role of R3 is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1.1.1.1</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n-US" sz="1200" dirty="0">
                <a:solidFill>
                  <a:schemeClr val="bg1"/>
                </a:solidFill>
                <a:latin typeface="Courier New" panose="02070309020205020404" pitchFamily="49" charset="0"/>
                <a:cs typeface="Courier New" panose="02070309020205020404" pitchFamily="49" charset="0"/>
              </a:rPr>
              <a:t>00:00:31 	192.168.1.1    GigabitEthernet0/0/0</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3.3.3.3</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 </a:t>
            </a:r>
            <a:r>
              <a:rPr lang="en-US" sz="1200" dirty="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216553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Default DR/BDR Election Process</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OSPF DR and BDR election is based on the following criteria, in sequential order:</a:t>
            </a:r>
          </a:p>
          <a:p>
            <a:pPr marL="342900" indent="-342900" algn="l">
              <a:buFont typeface="+mj-lt"/>
              <a:buAutoNum type="arabicPeriod"/>
            </a:pPr>
            <a:r>
              <a:rPr lang="en-US" sz="1600" dirty="0">
                <a:solidFill>
                  <a:srgbClr val="000000"/>
                </a:solidFill>
              </a:rPr>
              <a:t>The routers in the network elect the router with the highest interface priority as the DR. The router with the second highest interface priority is becomes the BDR. </a:t>
            </a:r>
          </a:p>
          <a:p>
            <a:pPr marL="415985" lvl="1" indent="-342900"/>
            <a:r>
              <a:rPr lang="en-US" dirty="0">
                <a:solidFill>
                  <a:srgbClr val="000000"/>
                </a:solidFill>
              </a:rPr>
              <a:t>The priority can be configured to be any number between 0 – 255. </a:t>
            </a:r>
          </a:p>
          <a:p>
            <a:pPr marL="415985" lvl="1" indent="-342900"/>
            <a:r>
              <a:rPr lang="en-US" dirty="0">
                <a:solidFill>
                  <a:srgbClr val="000000"/>
                </a:solidFill>
              </a:rPr>
              <a:t>If the interface priority value is set to 0, that interface cannot be elected as DR nor BDR. </a:t>
            </a:r>
          </a:p>
          <a:p>
            <a:pPr marL="415985" lvl="1" indent="-342900"/>
            <a:r>
              <a:rPr lang="en-US" dirty="0">
                <a:solidFill>
                  <a:srgbClr val="000000"/>
                </a:solidFill>
              </a:rPr>
              <a:t>The default priority of multiaccess broadcast interfaces is 1.</a:t>
            </a:r>
          </a:p>
          <a:p>
            <a:pPr marL="342900" indent="-342900" algn="l">
              <a:buFont typeface="+mj-lt"/>
              <a:buAutoNum type="arabicPeriod"/>
            </a:pPr>
            <a:r>
              <a:rPr lang="en-US" sz="1600" dirty="0">
                <a:solidFill>
                  <a:srgbClr val="000000"/>
                </a:solidFill>
              </a:rPr>
              <a:t>If the interface priorities are equal, then the router with the highest router ID is elected the DR. The router with the second highest router ID is the BDR.</a:t>
            </a:r>
          </a:p>
          <a:p>
            <a:pPr marL="342900" indent="-342900" algn="l">
              <a:buFont typeface="Arial" panose="020B0604020202020204" pitchFamily="34" charset="0"/>
              <a:buChar char="•"/>
            </a:pPr>
            <a:r>
              <a:rPr lang="en-US" sz="1600" dirty="0">
                <a:solidFill>
                  <a:srgbClr val="000000"/>
                </a:solidFill>
              </a:rPr>
              <a:t>The election process takes place when the first router with an OSPF-enabled interface is active on the network. If all of the routers on the network have not finished booting, it is possible that a router with a lower router ID becomes the DR.</a:t>
            </a:r>
          </a:p>
          <a:p>
            <a:pPr marL="342900" indent="-342900" algn="l">
              <a:buFont typeface="Arial" panose="020B0604020202020204" pitchFamily="34" charset="0"/>
              <a:buChar char="•"/>
            </a:pPr>
            <a:r>
              <a:rPr lang="en-US" sz="1600" dirty="0">
                <a:solidFill>
                  <a:srgbClr val="000000"/>
                </a:solidFill>
              </a:rPr>
              <a:t>The addition of a new router does not initiate a new election process.</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917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DR Failure and Recovery</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DR is elected, it remains the DR until one of the following events occurs:</a:t>
            </a:r>
          </a:p>
          <a:p>
            <a:pPr marL="342900" indent="-342900" algn="l">
              <a:buFont typeface="Arial" panose="020B0604020202020204" pitchFamily="34" charset="0"/>
              <a:buChar char="•"/>
            </a:pPr>
            <a:r>
              <a:rPr lang="en-US" sz="1600" dirty="0">
                <a:solidFill>
                  <a:srgbClr val="000000"/>
                </a:solidFill>
              </a:rPr>
              <a:t>The DR fails.</a:t>
            </a:r>
          </a:p>
          <a:p>
            <a:pPr marL="342900" indent="-342900" algn="l">
              <a:buFont typeface="Arial" panose="020B0604020202020204" pitchFamily="34" charset="0"/>
              <a:buChar char="•"/>
            </a:pPr>
            <a:r>
              <a:rPr lang="en-US" sz="1600" dirty="0">
                <a:solidFill>
                  <a:srgbClr val="000000"/>
                </a:solidFill>
              </a:rPr>
              <a:t>The OSPF process on the DR fails or is stopped.</a:t>
            </a:r>
          </a:p>
          <a:p>
            <a:pPr marL="342900" indent="-342900" algn="l">
              <a:buFont typeface="Arial" panose="020B0604020202020204" pitchFamily="34" charset="0"/>
              <a:buChar char="•"/>
            </a:pPr>
            <a:r>
              <a:rPr lang="en-US" sz="1600" dirty="0">
                <a:solidFill>
                  <a:srgbClr val="000000"/>
                </a:solidFill>
              </a:rPr>
              <a:t>The multiaccess interface on the DR fails or is shutdown.</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If the DR fails, the BDR is automatically promoted to DR. This is the case even if another DROTHER with a higher priority or router ID is added to the network after the initial DR/BDR election. However, after a BDR is promoted to DR, a new BDR election occurs and the DROTHER with the highest priority or router ID is elected as the new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1092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The </a:t>
            </a:r>
            <a:r>
              <a:rPr lang="en-US" sz="2400" dirty="0" err="1"/>
              <a:t>ip</a:t>
            </a:r>
            <a:r>
              <a:rPr lang="en-US" sz="2400" dirty="0"/>
              <a:t> </a:t>
            </a:r>
            <a:r>
              <a:rPr lang="en-US" sz="2400" dirty="0" err="1"/>
              <a:t>ospf</a:t>
            </a:r>
            <a:r>
              <a:rPr lang="en-US" sz="2400" dirty="0"/>
              <a:t> priority Command</a:t>
            </a:r>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If the interface priorities are equal on all routers, the router with the highest router ID is elected the DR. </a:t>
            </a:r>
          </a:p>
          <a:p>
            <a:pPr marL="342900" indent="-342900" algn="l">
              <a:buFont typeface="Arial" panose="020B0604020202020204" pitchFamily="34" charset="0"/>
              <a:buChar char="•"/>
            </a:pPr>
            <a:r>
              <a:rPr lang="en-US" sz="1600" dirty="0">
                <a:solidFill>
                  <a:srgbClr val="000000"/>
                </a:solidFill>
              </a:rPr>
              <a:t>Instead of relying on the router ID, it is better to control the election by setting interface priorities. This also allows a router to be the DR in one network and a DROTHER in another. </a:t>
            </a:r>
          </a:p>
          <a:p>
            <a:pPr marL="342900" indent="-342900" algn="l">
              <a:buFont typeface="Arial" panose="020B0604020202020204" pitchFamily="34" charset="0"/>
              <a:buChar char="•"/>
            </a:pPr>
            <a:r>
              <a:rPr lang="en-US" sz="1600" dirty="0">
                <a:solidFill>
                  <a:srgbClr val="000000"/>
                </a:solidFill>
              </a:rPr>
              <a:t>To set the priority of an interface, use the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priority</a:t>
            </a:r>
            <a:r>
              <a:rPr lang="en-US" sz="1600" dirty="0">
                <a:solidFill>
                  <a:srgbClr val="000000"/>
                </a:solidFill>
              </a:rPr>
              <a:t> </a:t>
            </a:r>
            <a:r>
              <a:rPr lang="en-US" sz="1600" i="1" dirty="0">
                <a:solidFill>
                  <a:srgbClr val="000000"/>
                </a:solidFill>
              </a:rPr>
              <a:t>value</a:t>
            </a:r>
            <a:r>
              <a:rPr lang="en-US" sz="1600" dirty="0">
                <a:solidFill>
                  <a:srgbClr val="000000"/>
                </a:solidFill>
              </a:rPr>
              <a:t>, where value is 0 to 255. </a:t>
            </a:r>
          </a:p>
          <a:p>
            <a:pPr marL="415985" lvl="1" indent="-342900">
              <a:buFont typeface="Arial" panose="020B0604020202020204" pitchFamily="34" charset="0"/>
              <a:buChar char="•"/>
            </a:pPr>
            <a:r>
              <a:rPr lang="en-US" dirty="0">
                <a:solidFill>
                  <a:srgbClr val="000000"/>
                </a:solidFill>
              </a:rPr>
              <a:t>A value of 0 does not become a DR or a BDR. </a:t>
            </a:r>
          </a:p>
          <a:p>
            <a:pPr marL="415985" lvl="1" indent="-342900">
              <a:buFont typeface="Arial" panose="020B0604020202020204" pitchFamily="34" charset="0"/>
              <a:buChar char="•"/>
            </a:pPr>
            <a:r>
              <a:rPr lang="en-US" dirty="0">
                <a:solidFill>
                  <a:srgbClr val="000000"/>
                </a:solidFill>
              </a:rPr>
              <a:t>A value of 1 to 255 on the interface makes it more likely that the router becomes the DR or the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86294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Configure OSPF Priority</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2" y="731838"/>
            <a:ext cx="8280057" cy="956286"/>
          </a:xfrm>
        </p:spPr>
        <p:txBody>
          <a:bodyPr/>
          <a:lstStyle/>
          <a:p>
            <a:pPr marL="0" indent="0" algn="l"/>
            <a:r>
              <a:rPr lang="en-US" sz="1600" dirty="0">
                <a:solidFill>
                  <a:srgbClr val="000000"/>
                </a:solidFill>
              </a:rPr>
              <a:t>The example shows the commands being used to change the R1 G0/0/0 interface priority from 1 to 255 and then reset the OSPF process.</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priority 255 </a:t>
            </a:r>
          </a:p>
          <a:p>
            <a:r>
              <a:rPr lang="en-US" sz="1200" dirty="0">
                <a:solidFill>
                  <a:schemeClr val="bg1"/>
                </a:solidFill>
                <a:latin typeface="Courier New" panose="02070309020205020404" pitchFamily="49" charset="0"/>
                <a:cs typeface="Courier New" panose="02070309020205020404" pitchFamily="49" charset="0"/>
              </a:rPr>
              <a:t>R1(config-if)# end </a:t>
            </a:r>
          </a:p>
          <a:p>
            <a:r>
              <a:rPr lang="en-US" sz="1200" dirty="0">
                <a:solidFill>
                  <a:schemeClr val="bg1"/>
                </a:solidFill>
                <a:latin typeface="Courier New" panose="02070309020205020404" pitchFamily="49" charset="0"/>
                <a:cs typeface="Courier New" panose="02070309020205020404" pitchFamily="49" charset="0"/>
              </a:rPr>
              <a:t>R1#</a:t>
            </a:r>
            <a:r>
              <a:rPr lang="en-US" sz="1200" dirty="0">
                <a:solidFill>
                  <a:schemeClr val="bg1"/>
                </a:solidFill>
              </a:rPr>
              <a:t> </a:t>
            </a:r>
            <a:r>
              <a:rPr lang="en-US" sz="1200" b="1" dirty="0">
                <a:solidFill>
                  <a:schemeClr val="bg1"/>
                </a:solidFill>
                <a:latin typeface="Courier New" panose="02070309020205020404" pitchFamily="49" charset="0"/>
                <a:cs typeface="Courier New" panose="02070309020205020404" pitchFamily="49" charset="0"/>
              </a:rPr>
              <a:t>clear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process </a:t>
            </a:r>
          </a:p>
          <a:p>
            <a:r>
              <a:rPr lang="en-US" sz="1200" dirty="0">
                <a:solidFill>
                  <a:schemeClr val="bg1"/>
                </a:solidFill>
                <a:latin typeface="Courier New" panose="02070309020205020404" pitchFamily="49" charset="0"/>
                <a:cs typeface="Courier New" panose="02070309020205020404" pitchFamily="49" charset="0"/>
              </a:rPr>
              <a:t>Reset ALL OSPF processes? [no]:</a:t>
            </a:r>
            <a:r>
              <a:rPr lang="en-US" sz="1200" b="1" dirty="0">
                <a:solidFill>
                  <a:schemeClr val="bg1"/>
                </a:solidFill>
                <a:latin typeface="Courier New" panose="02070309020205020404" pitchFamily="49" charset="0"/>
                <a:cs typeface="Courier New" panose="02070309020205020404" pitchFamily="49" charset="0"/>
              </a:rPr>
              <a:t> y </a:t>
            </a:r>
          </a:p>
          <a:p>
            <a:r>
              <a:rPr lang="en-US" sz="1200" dirty="0">
                <a:solidFill>
                  <a:schemeClr val="bg1"/>
                </a:solidFill>
                <a:latin typeface="Courier New" panose="02070309020205020404" pitchFamily="49" charset="0"/>
                <a:cs typeface="Courier New" panose="02070309020205020404" pitchFamily="49" charset="0"/>
              </a:rPr>
              <a:t>R1# *Jun 5 03:47:41.563: %OSPF-5-ADJCHG: Process 10, </a:t>
            </a:r>
            <a:r>
              <a:rPr lang="en-US" sz="1200" dirty="0" err="1">
                <a:solidFill>
                  <a:schemeClr val="bg1"/>
                </a:solidFill>
                <a:latin typeface="Courier New" panose="02070309020205020404" pitchFamily="49" charset="0"/>
                <a:cs typeface="Courier New" panose="02070309020205020404" pitchFamily="49" charset="0"/>
              </a:rPr>
              <a:t>Nbr</a:t>
            </a:r>
            <a:r>
              <a:rPr lang="en-US" sz="1200" dirty="0">
                <a:solidFill>
                  <a:schemeClr val="bg1"/>
                </a:solidFill>
                <a:latin typeface="Courier New" panose="02070309020205020404" pitchFamily="49" charset="0"/>
                <a:cs typeface="Courier New" panose="02070309020205020404" pitchFamily="49" charset="0"/>
              </a:rPr>
              <a:t> 2.2.2.2 on GigabitEthernet0/0/0 from FULL to DOWN, Neighbor Down: Interface down or detached</a:t>
            </a:r>
          </a:p>
        </p:txBody>
      </p:sp>
    </p:spTree>
    <p:custDataLst>
      <p:tags r:id="rId1"/>
    </p:custDataLst>
    <p:extLst>
      <p:ext uri="{BB962C8B-B14F-4D97-AF65-F5344CB8AC3E}">
        <p14:creationId xmlns:p14="http://schemas.microsoft.com/office/powerpoint/2010/main" val="355739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Packet Tracer - Determine the DR and BDR</a:t>
            </a:r>
          </a:p>
        </p:txBody>
      </p:sp>
      <p:sp>
        <p:nvSpPr>
          <p:cNvPr id="4" name="Content Placeholder 3">
            <a:extLst>
              <a:ext uri="{FF2B5EF4-FFF2-40B4-BE49-F238E27FC236}">
                <a16:creationId xmlns:a16="http://schemas.microsoft.com/office/drawing/2014/main" id="{46D79E58-1E19-9D43-BA95-C8F9FE570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activity, you will complete the following:</a:t>
            </a:r>
          </a:p>
          <a:p>
            <a:pPr marL="342900" indent="-342900" algn="l">
              <a:buFont typeface="Arial" panose="020B0604020202020204" pitchFamily="34" charset="0"/>
              <a:buChar char="•"/>
            </a:pPr>
            <a:r>
              <a:rPr lang="en-US" sz="1600" dirty="0">
                <a:solidFill>
                  <a:srgbClr val="000000"/>
                </a:solidFill>
              </a:rPr>
              <a:t>Examine DR and BDR roles and watch the roles change when there is a change in the network.</a:t>
            </a:r>
          </a:p>
          <a:p>
            <a:pPr marL="342900" indent="-342900" algn="l">
              <a:buFont typeface="Arial" panose="020B0604020202020204" pitchFamily="34" charset="0"/>
              <a:buChar char="•"/>
            </a:pPr>
            <a:r>
              <a:rPr lang="en-US" sz="1600" dirty="0">
                <a:solidFill>
                  <a:srgbClr val="000000"/>
                </a:solidFill>
              </a:rPr>
              <a:t>Modify the priority to control the roles and force a new election.</a:t>
            </a:r>
          </a:p>
          <a:p>
            <a:pPr marL="342900" indent="-342900" algn="l">
              <a:buFont typeface="Arial" panose="020B0604020202020204" pitchFamily="34" charset="0"/>
              <a:buChar char="•"/>
            </a:pPr>
            <a:r>
              <a:rPr lang="en-US" sz="1600" dirty="0">
                <a:solidFill>
                  <a:srgbClr val="000000"/>
                </a:solidFill>
              </a:rPr>
              <a:t>Verify routers are filling the desired roles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0049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2.4 Modify Single-Area OSPFv2</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Test Failover to Backup Route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731838"/>
            <a:ext cx="8280057" cy="1137156"/>
          </a:xfrm>
        </p:spPr>
        <p:txBody>
          <a:bodyPr/>
          <a:lstStyle/>
          <a:p>
            <a:pPr marL="0" indent="0" algn="l"/>
            <a:r>
              <a:rPr lang="en-US" sz="1600" dirty="0">
                <a:solidFill>
                  <a:srgbClr val="000000"/>
                </a:solidFill>
              </a:rPr>
              <a:t>What happens if the link between R1 and R2 goes down? You can simulate that by shutting down the Gigabit Ethernet 0/0/0 interface and verifying the routing table is updated to use R3 as the next-hop router. Notice that R1 can now reach the 10.1.1.4/30 network through R3 with a cost value of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 begin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8 subnets, 3 masks </a:t>
            </a:r>
          </a:p>
          <a:p>
            <a:r>
              <a:rPr lang="en-US" sz="1200" dirty="0">
                <a:solidFill>
                  <a:schemeClr val="bg1"/>
                </a:solidFill>
                <a:latin typeface="Courier New" panose="02070309020205020404" pitchFamily="49" charset="0"/>
                <a:cs typeface="Courier New" panose="02070309020205020404" pitchFamily="49" charset="0"/>
              </a:rPr>
              <a:t>O 		10.1.1.4/30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10.1.1.8/30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10.10.3.0/24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46059413"/>
              </p:ext>
            </p:extLst>
          </p:nvPr>
        </p:nvGraphicFramePr>
        <p:xfrm>
          <a:off x="455999" y="113228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R2 and R3 Router IDs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OSPF Router ID</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Wildcard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network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a:t>
                      </a:r>
                      <a:r>
                        <a:rPr lang="en-US" sz="1100" dirty="0" err="1">
                          <a:solidFill>
                            <a:srgbClr val="000000"/>
                          </a:solidFill>
                        </a:rPr>
                        <a:t>ip</a:t>
                      </a:r>
                      <a:r>
                        <a:rPr lang="en-US" sz="1100" dirty="0">
                          <a:solidFill>
                            <a:srgbClr val="000000"/>
                          </a:solidFill>
                        </a:rPr>
                        <a:t> </a:t>
                      </a:r>
                      <a:r>
                        <a:rPr lang="en-US" sz="1100" dirty="0" err="1">
                          <a:solidFill>
                            <a:srgbClr val="000000"/>
                          </a:solidFill>
                        </a:rPr>
                        <a:t>ospf</a:t>
                      </a:r>
                      <a:r>
                        <a:rPr lang="en-US" sz="1100" dirty="0">
                          <a:solidFill>
                            <a:srgbClr val="000000"/>
                          </a:solidFill>
                        </a:rPr>
                        <a:t>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2.2.10</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Passive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2.2.13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Point-to-Point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2.3.10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OSPF Priority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Packet Tracer - Modify Single-Area OSPFv2</a:t>
            </a:r>
          </a:p>
        </p:txBody>
      </p:sp>
      <p:sp>
        <p:nvSpPr>
          <p:cNvPr id="6" name="Content Placeholder 5">
            <a:extLst>
              <a:ext uri="{FF2B5EF4-FFF2-40B4-BE49-F238E27FC236}">
                <a16:creationId xmlns:a16="http://schemas.microsoft.com/office/drawing/2014/main" id="{BC7F41A4-0A7A-0441-8845-F8689E935C4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Adjust the reference bandwidth to account for gigabit and faster speeds</a:t>
            </a:r>
          </a:p>
          <a:p>
            <a:pPr marL="342900" indent="-342900" algn="l">
              <a:buFont typeface="Arial" panose="020B0604020202020204" pitchFamily="34" charset="0"/>
              <a:buChar char="•"/>
            </a:pPr>
            <a:r>
              <a:rPr lang="en-US" sz="1600" dirty="0">
                <a:solidFill>
                  <a:srgbClr val="000000"/>
                </a:solidFill>
              </a:rPr>
              <a:t>Modify the OSPF cost value</a:t>
            </a:r>
          </a:p>
          <a:p>
            <a:pPr marL="342900" indent="-342900" algn="l">
              <a:buFont typeface="Arial" panose="020B0604020202020204" pitchFamily="34" charset="0"/>
              <a:buChar char="•"/>
            </a:pPr>
            <a:r>
              <a:rPr lang="en-US" sz="1600" dirty="0">
                <a:solidFill>
                  <a:srgbClr val="000000"/>
                </a:solidFill>
              </a:rPr>
              <a:t>Modify the OSPF Hello timers</a:t>
            </a:r>
          </a:p>
          <a:p>
            <a:pPr marL="342900" indent="-342900" algn="l">
              <a:buFont typeface="Arial" panose="020B0604020202020204" pitchFamily="34" charset="0"/>
              <a:buChar char="•"/>
            </a:pPr>
            <a:r>
              <a:rPr lang="en-US" sz="1600" dirty="0">
                <a:solidFill>
                  <a:srgbClr val="000000"/>
                </a:solidFill>
              </a:rPr>
              <a:t>Verify the modifications are accurately reflected in the routers.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8317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2.5 Default Route Propagation</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Packet Tracer - Propagate a Default Route in OSPFv2</a:t>
            </a:r>
            <a:endParaRPr lang="en-US" dirty="0"/>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Propagate a Default Route</a:t>
            </a:r>
          </a:p>
          <a:p>
            <a:pPr marL="285750" indent="-285750" algn="l">
              <a:buFont typeface="Arial" panose="020B0604020202020204" pitchFamily="34" charset="0"/>
              <a:buChar char="•"/>
            </a:pPr>
            <a:r>
              <a:rPr lang="en-US" sz="1600" dirty="0">
                <a:solidFill>
                  <a:srgbClr val="000000"/>
                </a:solidFill>
              </a:rPr>
              <a:t>Part 2: Verify Connectivity</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2.6 Verify Single-Area OSPFv2</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configuring single-area OSPFv2, you will need to verify your configurations. The following two commands are particularly useful for verifying routing: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 This verifies that the desired interfaces are active with correct IP addressing.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This verifies that the routing table contains all the expected routes.</a:t>
            </a:r>
          </a:p>
          <a:p>
            <a:pPr marL="0" indent="0" algn="l"/>
            <a:r>
              <a:rPr lang="en-US" sz="1600" dirty="0">
                <a:solidFill>
                  <a:srgbClr val="000000"/>
                </a:solidFill>
              </a:rPr>
              <a:t>Additional commands for determining that OSPF is operating as expected include the following:</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neighbor</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protocols</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endParaRPr lang="en-US" b="1" dirty="0">
              <a:solidFill>
                <a:srgbClr val="000000"/>
              </a:solidFill>
            </a:endParaRP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 (Cont.)</a:t>
            </a:r>
          </a:p>
        </p:txBody>
      </p:sp>
      <p:sp>
        <p:nvSpPr>
          <p:cNvPr id="6147" name="Rectangle 34"/>
          <p:cNvSpPr>
            <a:spLocks noGrp="1" noChangeArrowheads="1"/>
          </p:cNvSpPr>
          <p:nvPr>
            <p:ph idx="1"/>
          </p:nvPr>
        </p:nvSpPr>
        <p:spPr>
          <a:xfrm>
            <a:off x="132776"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72700099"/>
              </p:ext>
            </p:extLst>
          </p:nvPr>
        </p:nvGraphicFramePr>
        <p:xfrm>
          <a:off x="457291" y="973151"/>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Determine the DR and BDR</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2.4.6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Modify the Cost Values for R2 and R3</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2.4.10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Modifying Hello and Dead Intervals on R3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2.4.11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Single-Area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2.5.3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Propagate a Default Route in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2.6.6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2.7.1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2.7.2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855604034"/>
                  </a:ext>
                </a:extLst>
              </a:tr>
            </a:tbl>
          </a:graphicData>
        </a:graphic>
      </p:graphicFrame>
    </p:spTree>
    <p:custDataLst>
      <p:tags r:id="rId1"/>
    </p:custDataLst>
    <p:extLst>
      <p:ext uri="{BB962C8B-B14F-4D97-AF65-F5344CB8AC3E}">
        <p14:creationId xmlns:p14="http://schemas.microsoft.com/office/powerpoint/2010/main" val="253973474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to verify that the router has formed an adjacency with its neighboring routers. If the router ID of the neighboring router is not displayed, or if it does not show as being in a state of FULL, the two routers have not formed an OSPFv2 adjacency.</a:t>
            </a:r>
          </a:p>
          <a:p>
            <a:pPr marL="73085" lvl="1" indent="0">
              <a:buNone/>
            </a:pPr>
            <a:r>
              <a:rPr lang="en-US" b="1" dirty="0">
                <a:solidFill>
                  <a:srgbClr val="000000"/>
                </a:solidFill>
              </a:rPr>
              <a:t>Note</a:t>
            </a:r>
            <a:r>
              <a:rPr lang="en-US" dirty="0">
                <a:solidFill>
                  <a:srgbClr val="000000"/>
                </a:solidFill>
              </a:rPr>
              <a:t>: A non-DR or BDR router that has a neighbor relationship with another non-DR or BDR router will display a two-way adjacency instead of full.</a:t>
            </a:r>
          </a:p>
          <a:p>
            <a:pPr marL="342900" indent="-342900" algn="l">
              <a:buFont typeface="Arial" panose="020B0604020202020204" pitchFamily="34" charset="0"/>
              <a:buChar char="•"/>
            </a:pPr>
            <a:r>
              <a:rPr lang="en-US" sz="1600" dirty="0">
                <a:solidFill>
                  <a:srgbClr val="000000"/>
                </a:solidFill>
              </a:rPr>
              <a:t>The following command output displays the neighbor table of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routers may not form an OSPFv2 adjacency if the following occurs:</a:t>
            </a:r>
          </a:p>
          <a:p>
            <a:pPr marL="342900" indent="-342900" algn="l">
              <a:buFont typeface="Arial" panose="020B0604020202020204" pitchFamily="34" charset="0"/>
              <a:buChar char="•"/>
            </a:pPr>
            <a:r>
              <a:rPr lang="en-US" sz="1600" dirty="0">
                <a:solidFill>
                  <a:srgbClr val="000000"/>
                </a:solidFill>
              </a:rPr>
              <a:t>The subnet masks do not match, causing the routers to be on separate networks.</a:t>
            </a:r>
          </a:p>
          <a:p>
            <a:pPr marL="342900" indent="-342900" algn="l">
              <a:buFont typeface="Arial" panose="020B0604020202020204" pitchFamily="34" charset="0"/>
              <a:buChar char="•"/>
            </a:pPr>
            <a:r>
              <a:rPr lang="en-US" sz="1600" dirty="0">
                <a:solidFill>
                  <a:srgbClr val="000000"/>
                </a:solidFill>
              </a:rPr>
              <a:t>The OSPFv2 Hello or Dead Timers do not match.</a:t>
            </a:r>
          </a:p>
          <a:p>
            <a:pPr marL="342900" indent="-342900" algn="l">
              <a:buFont typeface="Arial" panose="020B0604020202020204" pitchFamily="34" charset="0"/>
              <a:buChar char="•"/>
            </a:pPr>
            <a:r>
              <a:rPr lang="en-US" sz="1600" dirty="0">
                <a:solidFill>
                  <a:srgbClr val="000000"/>
                </a:solidFill>
              </a:rPr>
              <a:t>The OSPFv2 Network Types do not match.</a:t>
            </a:r>
          </a:p>
          <a:p>
            <a:pPr marL="342900" indent="-342900" algn="l">
              <a:buFont typeface="Arial" panose="020B0604020202020204" pitchFamily="34" charset="0"/>
              <a:buChar char="•"/>
            </a:pPr>
            <a:r>
              <a:rPr lang="en-US" sz="1600" dirty="0">
                <a:solidFill>
                  <a:srgbClr val="000000"/>
                </a:solidFill>
              </a:rPr>
              <a:t>There is a missing or incorrect OSPFv2 network command.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Protocol Settings</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a:r>
              <a:rPr lang="en-US" sz="1600" dirty="0">
                <a:solidFill>
                  <a:srgbClr val="000000"/>
                </a:solidFill>
              </a:rPr>
              <a:t>The </a:t>
            </a:r>
            <a:r>
              <a:rPr lang="en-US" sz="1600" b="1" dirty="0">
                <a:solidFill>
                  <a:srgbClr val="000000"/>
                </a:solidFill>
              </a:rPr>
              <a:t>show ip protocols</a:t>
            </a:r>
            <a:r>
              <a:rPr lang="en-US" sz="1600" dirty="0">
                <a:solidFill>
                  <a:srgbClr val="000000"/>
                </a:solidFill>
              </a:rPr>
              <a:t> command is a quick way to verify vital OSPF configuration information, as shown in the command output. This includes the OSPFv2 process ID, the router ID, interfaces explicitly configured to advertise OSPF routes, the neighbors the router is receiving updates from, and the default administrative distance, which is 110 for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protocols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IP Routing is NSF aware *** </a:t>
            </a:r>
          </a:p>
          <a:p>
            <a:r>
              <a:rPr lang="en-US" sz="1200" dirty="0">
                <a:solidFill>
                  <a:schemeClr val="bg1"/>
                </a:solidFill>
                <a:latin typeface="Courier New" panose="02070309020205020404" pitchFamily="49" charset="0"/>
                <a:cs typeface="Courier New" panose="02070309020205020404" pitchFamily="49" charset="0"/>
              </a:rPr>
              <a:t>(output omitted) </a:t>
            </a:r>
          </a:p>
          <a:p>
            <a:r>
              <a:rPr lang="en-US" sz="1200" dirty="0">
                <a:solidFill>
                  <a:schemeClr val="bg1"/>
                </a:solidFill>
                <a:latin typeface="Courier New" panose="02070309020205020404" pitchFamily="49" charset="0"/>
                <a:cs typeface="Courier New" panose="02070309020205020404" pitchFamily="49" charset="0"/>
              </a:rPr>
              <a:t>Routing Protocol is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Outgoing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Incoming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Router ID 1.1.1.1 </a:t>
            </a:r>
          </a:p>
          <a:p>
            <a:r>
              <a:rPr lang="en-US" sz="1200" dirty="0">
                <a:solidFill>
                  <a:schemeClr val="bg1"/>
                </a:solidFill>
                <a:latin typeface="Courier New" panose="02070309020205020404" pitchFamily="49" charset="0"/>
                <a:cs typeface="Courier New" panose="02070309020205020404" pitchFamily="49" charset="0"/>
              </a:rPr>
              <a:t>  Number of areas in this router is 1. 1 normal 0 stub 0 </a:t>
            </a:r>
            <a:r>
              <a:rPr lang="en-US" sz="1200" dirty="0" err="1">
                <a:solidFill>
                  <a:schemeClr val="bg1"/>
                </a:solidFill>
                <a:latin typeface="Courier New" panose="02070309020205020404" pitchFamily="49" charset="0"/>
                <a:cs typeface="Courier New" panose="02070309020205020404" pitchFamily="49" charset="0"/>
              </a:rPr>
              <a:t>nssa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Maximum path: 4 </a:t>
            </a:r>
          </a:p>
          <a:p>
            <a:r>
              <a:rPr lang="en-US" sz="1200" dirty="0">
                <a:solidFill>
                  <a:schemeClr val="bg1"/>
                </a:solidFill>
                <a:latin typeface="Courier New" panose="02070309020205020404" pitchFamily="49" charset="0"/>
                <a:cs typeface="Courier New" panose="02070309020205020404" pitchFamily="49" charset="0"/>
              </a:rPr>
              <a:t>  Routing for Networks: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r>
              <a:rPr lang="en-US" sz="1200" dirty="0">
                <a:solidFill>
                  <a:schemeClr val="bg1"/>
                </a:solidFill>
                <a:latin typeface="Courier New" panose="02070309020205020404" pitchFamily="49" charset="0"/>
                <a:cs typeface="Courier New" panose="02070309020205020404" pitchFamily="49" charset="0"/>
              </a:rPr>
              <a:t>  Distance: (default is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Process Information</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a:r>
              <a:rPr lang="en-US" sz="1600" dirty="0">
                <a:solidFill>
                  <a:srgbClr val="000000"/>
                </a:solidFill>
              </a:rPr>
              <a:t>The </a:t>
            </a:r>
            <a:r>
              <a:rPr lang="en-US" sz="1600" b="1" dirty="0">
                <a:solidFill>
                  <a:srgbClr val="000000"/>
                </a:solidFill>
              </a:rPr>
              <a:t>show ip ospf</a:t>
            </a:r>
            <a:r>
              <a:rPr lang="en-US" sz="1600" dirty="0">
                <a:solidFill>
                  <a:srgbClr val="000000"/>
                </a:solidFill>
              </a:rPr>
              <a:t> command can also be used to examine the OSPFv2 process ID and router ID, as shown in the command output. This command displays the OSPFv2 area information and the last time the SPF algorithm was executed.</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Process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 with ID 1.1.1.1 </a:t>
            </a:r>
          </a:p>
          <a:p>
            <a:r>
              <a:rPr lang="en-US" sz="1200" dirty="0">
                <a:solidFill>
                  <a:schemeClr val="bg1"/>
                </a:solidFill>
                <a:latin typeface="Courier New" panose="02070309020205020404" pitchFamily="49" charset="0"/>
                <a:cs typeface="Courier New" panose="02070309020205020404" pitchFamily="49" charset="0"/>
              </a:rPr>
              <a:t>Start time: 00:01:47.390, Time elapsed: 00:12:32.320</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Cisco NSF helper support enabled </a:t>
            </a:r>
          </a:p>
          <a:p>
            <a:r>
              <a:rPr lang="en-US" sz="1200" dirty="0">
                <a:solidFill>
                  <a:schemeClr val="bg1"/>
                </a:solidFill>
                <a:latin typeface="Courier New" panose="02070309020205020404" pitchFamily="49" charset="0"/>
                <a:cs typeface="Courier New" panose="02070309020205020404" pitchFamily="49" charset="0"/>
              </a:rPr>
              <a:t>Reference bandwidth unit is 10000 </a:t>
            </a:r>
            <a:r>
              <a:rPr lang="en-US" sz="1200" dirty="0" err="1">
                <a:solidFill>
                  <a:schemeClr val="bg1"/>
                </a:solidFill>
                <a:latin typeface="Courier New" panose="02070309020205020404" pitchFamily="49" charset="0"/>
                <a:cs typeface="Courier New" panose="02070309020205020404" pitchFamily="49" charset="0"/>
              </a:rPr>
              <a:t>mbps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Area BACKBONE(0) </a:t>
            </a:r>
          </a:p>
          <a:p>
            <a:r>
              <a:rPr lang="en-US" sz="1200" dirty="0">
                <a:solidFill>
                  <a:schemeClr val="bg1"/>
                </a:solidFill>
                <a:latin typeface="Courier New" panose="02070309020205020404" pitchFamily="49" charset="0"/>
                <a:cs typeface="Courier New" panose="02070309020205020404" pitchFamily="49" charset="0"/>
              </a:rPr>
              <a:t>		Number of interfaces in this area is 3 </a:t>
            </a:r>
          </a:p>
          <a:p>
            <a:r>
              <a:rPr lang="en-US" sz="1200" dirty="0">
                <a:solidFill>
                  <a:schemeClr val="bg1"/>
                </a:solidFill>
                <a:latin typeface="Courier New" panose="02070309020205020404" pitchFamily="49" charset="0"/>
                <a:cs typeface="Courier New" panose="02070309020205020404" pitchFamily="49" charset="0"/>
              </a:rPr>
              <a:t>		Area has no authentication </a:t>
            </a:r>
          </a:p>
          <a:p>
            <a:r>
              <a:rPr lang="en-US" sz="1200" dirty="0">
                <a:solidFill>
                  <a:schemeClr val="bg1"/>
                </a:solidFill>
                <a:latin typeface="Courier New" panose="02070309020205020404" pitchFamily="49" charset="0"/>
                <a:cs typeface="Courier New" panose="02070309020205020404" pitchFamily="49" charset="0"/>
              </a:rPr>
              <a:t>		SPF algorithm last executed 00:11:31.231 ago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r>
              <a:rPr lang="en-US" sz="1200" dirty="0">
                <a:solidFill>
                  <a:schemeClr val="bg1"/>
                </a:solidFill>
                <a:latin typeface="Courier New" panose="02070309020205020404" pitchFamily="49" charset="0"/>
                <a:cs typeface="Courier New" panose="02070309020205020404" pitchFamily="49" charset="0"/>
              </a:rPr>
              <a:t>		Area ranges are </a:t>
            </a:r>
          </a:p>
          <a:p>
            <a:r>
              <a:rPr lang="en-US" sz="1200" dirty="0">
                <a:solidFill>
                  <a:schemeClr val="bg1"/>
                </a:solidFill>
                <a:latin typeface="Courier New" panose="02070309020205020404" pitchFamily="49" charset="0"/>
                <a:cs typeface="Courier New" panose="02070309020205020404" pitchFamily="49" charset="0"/>
              </a:rPr>
              <a:t>		Number of LSA 3. Checksum Sum 0x00E77E </a:t>
            </a:r>
          </a:p>
          <a:p>
            <a:r>
              <a:rPr lang="en-US" sz="1200" dirty="0">
                <a:solidFill>
                  <a:schemeClr val="bg1"/>
                </a:solidFill>
                <a:latin typeface="Courier New" panose="02070309020205020404" pitchFamily="49" charset="0"/>
                <a:cs typeface="Courier New" panose="02070309020205020404" pitchFamily="49" charset="0"/>
              </a:rPr>
              <a:t>		Number of opaque link LSA 0. Checksum Sum 0x000000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DCbitless</a:t>
            </a:r>
            <a:r>
              <a:rPr lang="en-US" sz="1200" dirty="0">
                <a:solidFill>
                  <a:schemeClr val="bg1"/>
                </a:solidFill>
                <a:latin typeface="Courier New" panose="02070309020205020404" pitchFamily="49" charset="0"/>
                <a:cs typeface="Courier New" panose="02070309020205020404" pitchFamily="49" charset="0"/>
              </a:rPr>
              <a:t> LSA 0 Number of indication LSA 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DoNotAge</a:t>
            </a:r>
            <a:r>
              <a:rPr lang="en-US" sz="1200" dirty="0">
                <a:solidFill>
                  <a:schemeClr val="bg1"/>
                </a:solidFill>
                <a:latin typeface="Courier New" panose="02070309020205020404" pitchFamily="49" charset="0"/>
                <a:cs typeface="Courier New" panose="02070309020205020404" pitchFamily="49" charset="0"/>
              </a:rPr>
              <a:t> LSA 0 Flood list length 0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provides a detailed list for every OSPFv2-enabled interface. Specify an interface to display the settings of just that interface. This command shows the process ID, the local router ID, the type of network, OSPF cost, DR and BDR information on multiaccess links (not shown), and adjacent neighbors.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a:r>
              <a:rPr lang="en-US" sz="1600" dirty="0">
                <a:solidFill>
                  <a:srgbClr val="000000"/>
                </a:solidFill>
              </a:rPr>
              <a:t>To get a quick summary of OSPFv2-enabled interfaces, use the </a:t>
            </a:r>
            <a:r>
              <a:rPr lang="en-US" sz="1600" b="1" dirty="0">
                <a:solidFill>
                  <a:srgbClr val="000000"/>
                </a:solidFill>
              </a:rPr>
              <a:t>show ip ospf interface brief</a:t>
            </a:r>
            <a:r>
              <a:rPr lang="en-US" sz="1600" dirty="0">
                <a:solidFill>
                  <a:srgbClr val="000000"/>
                </a:solidFill>
              </a:rPr>
              <a:t> command, as shown in the command output. This command is useful for seeing important information including:</a:t>
            </a:r>
          </a:p>
          <a:p>
            <a:pPr marL="415985" lvl="1" indent="-342900">
              <a:buFont typeface="Arial" panose="020B0604020202020204" pitchFamily="34" charset="0"/>
              <a:buChar char="•"/>
            </a:pPr>
            <a:r>
              <a:rPr lang="en-US" dirty="0">
                <a:solidFill>
                  <a:srgbClr val="000000"/>
                </a:solidFill>
              </a:rPr>
              <a:t>Interfaces are participating in OSPF</a:t>
            </a:r>
          </a:p>
          <a:p>
            <a:pPr marL="415985" lvl="1" indent="-342900">
              <a:buFont typeface="Arial" panose="020B0604020202020204" pitchFamily="34" charset="0"/>
              <a:buChar char="•"/>
            </a:pPr>
            <a:r>
              <a:rPr lang="en-US" dirty="0">
                <a:solidFill>
                  <a:srgbClr val="000000"/>
                </a:solidFill>
              </a:rPr>
              <a:t>Networks that are being advertised (IP Address/Mask)</a:t>
            </a:r>
          </a:p>
          <a:p>
            <a:pPr marL="415985" lvl="1" indent="-342900">
              <a:buFont typeface="Arial" panose="020B0604020202020204" pitchFamily="34" charset="0"/>
              <a:buChar char="•"/>
            </a:pPr>
            <a:r>
              <a:rPr lang="en-US" dirty="0">
                <a:solidFill>
                  <a:srgbClr val="000000"/>
                </a:solidFill>
              </a:rPr>
              <a:t>Cost of each link</a:t>
            </a:r>
          </a:p>
          <a:p>
            <a:pPr marL="415985" lvl="1" indent="-342900">
              <a:buFont typeface="Arial" panose="020B0604020202020204" pitchFamily="34" charset="0"/>
              <a:buChar char="•"/>
            </a:pPr>
            <a:r>
              <a:rPr lang="en-US" dirty="0">
                <a:solidFill>
                  <a:srgbClr val="000000"/>
                </a:solidFill>
              </a:rPr>
              <a:t>Network state</a:t>
            </a:r>
          </a:p>
          <a:p>
            <a:pPr marL="415985" lvl="1" indent="-342900">
              <a:buFont typeface="Arial" panose="020B0604020202020204" pitchFamily="34" charset="0"/>
              <a:buChar char="•"/>
            </a:pPr>
            <a:r>
              <a:rPr lang="en-US" dirty="0">
                <a:solidFill>
                  <a:srgbClr val="000000"/>
                </a:solidFill>
              </a:rPr>
              <a:t>Number of neighbors on each link</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brief</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Interface 	PID 	Area 	IP Address/Mask 	Cost 	State 	</a:t>
            </a:r>
            <a:r>
              <a:rPr lang="en-US" sz="1200" dirty="0" err="1">
                <a:solidFill>
                  <a:schemeClr val="bg1"/>
                </a:solidFill>
                <a:latin typeface="Courier New" panose="02070309020205020404" pitchFamily="49" charset="0"/>
                <a:cs typeface="Courier New" panose="02070309020205020404" pitchFamily="49" charset="0"/>
              </a:rPr>
              <a:t>Nbrs</a:t>
            </a:r>
            <a:r>
              <a:rPr lang="en-US" sz="1200" dirty="0">
                <a:solidFill>
                  <a:schemeClr val="bg1"/>
                </a:solidFill>
                <a:latin typeface="Courier New" panose="02070309020205020404" pitchFamily="49" charset="0"/>
                <a:cs typeface="Courier New" panose="02070309020205020404" pitchFamily="49" charset="0"/>
              </a:rPr>
              <a:t> F/C </a:t>
            </a:r>
          </a:p>
          <a:p>
            <a:r>
              <a:rPr lang="en-US" sz="1200" dirty="0">
                <a:solidFill>
                  <a:schemeClr val="bg1"/>
                </a:solidFill>
                <a:latin typeface="Courier New" panose="02070309020205020404" pitchFamily="49" charset="0"/>
                <a:cs typeface="Courier New" panose="02070309020205020404" pitchFamily="49" charset="0"/>
              </a:rPr>
              <a:t>Lo0 			10 	0 		10.10.1.1/24 	10 		P2P 		0/0 </a:t>
            </a:r>
          </a:p>
          <a:p>
            <a:r>
              <a:rPr lang="en-US" sz="1200" dirty="0">
                <a:solidFill>
                  <a:schemeClr val="bg1"/>
                </a:solidFill>
                <a:latin typeface="Courier New" panose="02070309020205020404" pitchFamily="49" charset="0"/>
                <a:cs typeface="Courier New" panose="02070309020205020404" pitchFamily="49" charset="0"/>
              </a:rPr>
              <a:t>Gi0/0/1 		10 	0 		10.1.1.14/30 	30 		P2P 		1/1 </a:t>
            </a:r>
          </a:p>
          <a:p>
            <a:r>
              <a:rPr lang="en-US" sz="1200" dirty="0">
                <a:solidFill>
                  <a:schemeClr val="bg1"/>
                </a:solidFill>
                <a:latin typeface="Courier New" panose="02070309020205020404" pitchFamily="49" charset="0"/>
                <a:cs typeface="Courier New" panose="02070309020205020404" pitchFamily="49" charset="0"/>
              </a:rPr>
              <a:t>Gi0/0/0 		10 	0 		10.1.1.5/30 		10 		P2P 		1/1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Packet Tracer - Verify Single-Area OSPFv2</a:t>
            </a:r>
          </a:p>
        </p:txBody>
      </p:sp>
      <p:sp>
        <p:nvSpPr>
          <p:cNvPr id="5" name="Content Placeholder 4">
            <a:extLst>
              <a:ext uri="{FF2B5EF4-FFF2-40B4-BE49-F238E27FC236}">
                <a16:creationId xmlns:a16="http://schemas.microsoft.com/office/drawing/2014/main" id="{E00330F6-6370-E44A-BD08-908871C8BBB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Identify and verify the status of OSPF neighbors.</a:t>
            </a:r>
          </a:p>
          <a:p>
            <a:pPr marL="342900" indent="-342900" algn="l">
              <a:buFont typeface="Arial" panose="020B0604020202020204" pitchFamily="34" charset="0"/>
              <a:buChar char="•"/>
            </a:pPr>
            <a:r>
              <a:rPr lang="en-US" sz="1600" dirty="0">
                <a:solidFill>
                  <a:srgbClr val="000000"/>
                </a:solidFill>
              </a:rPr>
              <a:t>Determine how the routes are being learned in the network.</a:t>
            </a:r>
          </a:p>
          <a:p>
            <a:pPr marL="342900" indent="-342900" algn="l">
              <a:buFont typeface="Arial" panose="020B0604020202020204" pitchFamily="34" charset="0"/>
              <a:buChar char="•"/>
            </a:pPr>
            <a:r>
              <a:rPr lang="en-US" sz="1600" dirty="0">
                <a:solidFill>
                  <a:srgbClr val="000000"/>
                </a:solidFill>
              </a:rPr>
              <a:t>Explain how the neighbor state is determined.</a:t>
            </a:r>
          </a:p>
          <a:p>
            <a:pPr marL="342900" indent="-342900" algn="l">
              <a:buFont typeface="Arial" panose="020B0604020202020204" pitchFamily="34" charset="0"/>
              <a:buChar char="•"/>
            </a:pPr>
            <a:r>
              <a:rPr lang="en-US" sz="1600" dirty="0">
                <a:solidFill>
                  <a:srgbClr val="000000"/>
                </a:solidFill>
              </a:rPr>
              <a:t>Examine the settings for the OSPF process ID.</a:t>
            </a:r>
          </a:p>
          <a:p>
            <a:pPr marL="342900" indent="-342900" algn="l">
              <a:buFont typeface="Arial" panose="020B0604020202020204" pitchFamily="34" charset="0"/>
              <a:buChar char="•"/>
            </a:pPr>
            <a:r>
              <a:rPr lang="en-US" sz="1600" dirty="0">
                <a:solidFill>
                  <a:srgbClr val="000000"/>
                </a:solidFill>
              </a:rPr>
              <a:t>Add a new LAN into an existing OSPF network and verify connectivity.</a:t>
            </a:r>
          </a:p>
        </p:txBody>
      </p:sp>
    </p:spTree>
    <p:custDataLst>
      <p:tags r:id="rId1"/>
    </p:custDataLst>
    <p:extLst>
      <p:ext uri="{BB962C8B-B14F-4D97-AF65-F5344CB8AC3E}">
        <p14:creationId xmlns:p14="http://schemas.microsoft.com/office/powerpoint/2010/main" val="19978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Packet Tracer, you will complete the following:</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600" dirty="0"/>
              <a:t>Implement single-area OSPFv2 in both point-to-point and broadcast multiaccess networks.</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Lab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800" dirty="0"/>
              <a:t>Build the network and 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and verify single-area OSPFv2 for basic operation</a:t>
            </a:r>
          </a:p>
          <a:p>
            <a:pPr marL="342900" indent="-342900" defTabSz="457105" fontAlgn="auto">
              <a:spcBef>
                <a:spcPct val="20000"/>
              </a:spcBef>
              <a:spcAft>
                <a:spcPts val="0"/>
              </a:spcAft>
              <a:buClrTx/>
              <a:buSzTx/>
              <a:buFont typeface="Arial" panose="020B0604020202020204" pitchFamily="34" charset="0"/>
              <a:buChar char="•"/>
            </a:pPr>
            <a:r>
              <a:rPr lang="en-US" sz="1800" dirty="0"/>
              <a:t>Optimize and verify the single-area OSPFv2 configuration</a:t>
            </a:r>
          </a:p>
          <a:p>
            <a:endParaRPr lang="en-US" sz="1600" dirty="0"/>
          </a:p>
        </p:txBody>
      </p:sp>
    </p:spTree>
    <p:custDataLst>
      <p:tags r:id="rId1"/>
    </p:custDataLst>
    <p:extLst>
      <p:ext uri="{BB962C8B-B14F-4D97-AF65-F5344CB8AC3E}">
        <p14:creationId xmlns:p14="http://schemas.microsoft.com/office/powerpoint/2010/main" val="3873586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OSPF Concepts and Configuration Exam is available, covering Modules 1-2.</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importance of the Router ID for OSPF?</a:t>
            </a:r>
          </a:p>
          <a:p>
            <a:pPr lvl="2">
              <a:lnSpc>
                <a:spcPct val="85000"/>
              </a:lnSpc>
              <a:spcBef>
                <a:spcPct val="30000"/>
              </a:spcBef>
            </a:pPr>
            <a:r>
              <a:rPr lang="en-US" sz="1600" dirty="0"/>
              <a:t>Discus additional examples of the Router-ID selection process and priorities</a:t>
            </a:r>
          </a:p>
          <a:p>
            <a:pPr marL="0" indent="0">
              <a:lnSpc>
                <a:spcPct val="85000"/>
              </a:lnSpc>
              <a:spcBef>
                <a:spcPct val="30000"/>
              </a:spcBef>
              <a:buNone/>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21150382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OSPFv2 is enabled using the </a:t>
            </a:r>
            <a:r>
              <a:rPr lang="en-US" b="1" dirty="0"/>
              <a:t>router </a:t>
            </a:r>
            <a:r>
              <a:rPr lang="en-US" b="1" dirty="0" err="1"/>
              <a:t>ospf</a:t>
            </a:r>
            <a:r>
              <a:rPr lang="en-US" b="1" dirty="0"/>
              <a:t> process-id </a:t>
            </a:r>
            <a:r>
              <a:rPr lang="en-US" dirty="0"/>
              <a:t>global configuration mode command. The process-id value represents a number between 1 and 65,535 and is selected by the network administrator. </a:t>
            </a:r>
          </a:p>
          <a:p>
            <a:pPr>
              <a:spcBef>
                <a:spcPts val="0"/>
              </a:spcBef>
              <a:spcAft>
                <a:spcPts val="0"/>
              </a:spcAft>
              <a:buFont typeface="Arial" panose="020B0604020202020204" pitchFamily="34" charset="0"/>
              <a:buChar char="•"/>
            </a:pPr>
            <a:r>
              <a:rPr lang="en-US" dirty="0"/>
              <a:t>An OSPF router ID is a 32-bit value, represented as an IPv4 address. The router ID is used by an OSPF-enabled router to synchronize OSPF databases and participate in the election of the DR and BDR. </a:t>
            </a:r>
          </a:p>
          <a:p>
            <a:pPr>
              <a:spcBef>
                <a:spcPts val="0"/>
              </a:spcBef>
              <a:spcAft>
                <a:spcPts val="0"/>
              </a:spcAft>
              <a:buFont typeface="Arial" panose="020B0604020202020204" pitchFamily="34" charset="0"/>
              <a:buChar char="•"/>
            </a:pPr>
            <a:r>
              <a:rPr lang="en-US" dirty="0"/>
              <a:t>Cisco routers derive the router ID based on one of three criteria, in this order: 1) Router ID is explicitly configured using the OSPF </a:t>
            </a:r>
            <a:r>
              <a:rPr lang="en-US" b="1" dirty="0"/>
              <a:t>router-id</a:t>
            </a:r>
            <a:r>
              <a:rPr lang="en-US" dirty="0"/>
              <a:t> </a:t>
            </a:r>
            <a:r>
              <a:rPr lang="en-US" i="1" dirty="0"/>
              <a:t>rid</a:t>
            </a:r>
            <a:r>
              <a:rPr lang="en-US" dirty="0"/>
              <a:t> router configuration mode command, 2) the router chooses the highest IPv4 address of any of configured loopback interfaces or 3)  the router chooses the highest active IPv4 address of any of its physical interfaces.</a:t>
            </a:r>
          </a:p>
          <a:p>
            <a:pPr>
              <a:spcBef>
                <a:spcPts val="0"/>
              </a:spcBef>
              <a:spcAft>
                <a:spcPts val="0"/>
              </a:spcAft>
              <a:buFont typeface="Arial" panose="020B0604020202020204" pitchFamily="34" charset="0"/>
              <a:buChar char="•"/>
            </a:pPr>
            <a:r>
              <a:rPr lang="en-US" dirty="0"/>
              <a:t>The basic syntax for the </a:t>
            </a:r>
            <a:r>
              <a:rPr lang="en-US" b="1" dirty="0"/>
              <a:t>network</a:t>
            </a:r>
            <a:r>
              <a:rPr lang="en-US" dirty="0"/>
              <a:t> command is </a:t>
            </a:r>
            <a:r>
              <a:rPr lang="en-US" b="1" dirty="0"/>
              <a:t>network</a:t>
            </a:r>
            <a:r>
              <a:rPr lang="en-US" dirty="0"/>
              <a:t> </a:t>
            </a:r>
            <a:r>
              <a:rPr lang="en-US" i="1" dirty="0"/>
              <a:t>network-address wildcard-mask </a:t>
            </a:r>
            <a:r>
              <a:rPr lang="en-US" b="1" dirty="0"/>
              <a:t>area</a:t>
            </a:r>
            <a:r>
              <a:rPr lang="en-US" dirty="0"/>
              <a:t> </a:t>
            </a:r>
            <a:r>
              <a:rPr lang="en-US" i="1" dirty="0"/>
              <a:t>area-id</a:t>
            </a:r>
            <a:r>
              <a:rPr lang="en-US" dirty="0"/>
              <a:t>. Any interfaces on a router that match the network address in the </a:t>
            </a:r>
            <a:r>
              <a:rPr lang="en-US" b="1" dirty="0"/>
              <a:t>network</a:t>
            </a:r>
            <a:r>
              <a:rPr lang="en-US" dirty="0"/>
              <a:t> command can send and receive OSPF packets. </a:t>
            </a:r>
          </a:p>
          <a:p>
            <a:pPr>
              <a:spcBef>
                <a:spcPts val="0"/>
              </a:spcBef>
              <a:spcAft>
                <a:spcPts val="0"/>
              </a:spcAft>
              <a:buFont typeface="Arial" panose="020B0604020202020204" pitchFamily="34" charset="0"/>
              <a:buChar char="•"/>
            </a:pPr>
            <a:r>
              <a:rPr lang="en-US" dirty="0"/>
              <a:t>When configuring single-area OSPFv2, the </a:t>
            </a:r>
            <a:r>
              <a:rPr lang="en-US" b="1" dirty="0"/>
              <a:t>network</a:t>
            </a:r>
            <a:r>
              <a:rPr lang="en-US" dirty="0"/>
              <a:t> command must be configured with the same area-id value on all routers. The wildcard mask is typically the inverse of the subnet mask configured on that interface, but could also be a quad zero wildcard mask, which would specify the exact interface.</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configure OSPF directly on the interface, use the </a:t>
            </a:r>
            <a:r>
              <a:rPr lang="en-US" b="1" dirty="0" err="1"/>
              <a:t>ip</a:t>
            </a:r>
            <a:r>
              <a:rPr lang="en-US" b="1" dirty="0"/>
              <a:t> </a:t>
            </a:r>
            <a:r>
              <a:rPr lang="en-US" b="1" dirty="0" err="1"/>
              <a:t>ospf</a:t>
            </a:r>
            <a:r>
              <a:rPr lang="en-US" b="1" dirty="0"/>
              <a:t> interface </a:t>
            </a:r>
            <a:r>
              <a:rPr lang="en-US" dirty="0"/>
              <a:t>configuration mode command. The syntax is </a:t>
            </a:r>
            <a:r>
              <a:rPr lang="en-US" b="1" dirty="0" err="1"/>
              <a:t>ip</a:t>
            </a:r>
            <a:r>
              <a:rPr lang="en-US" b="1" dirty="0"/>
              <a:t> </a:t>
            </a:r>
            <a:r>
              <a:rPr lang="en-US" b="1" dirty="0" err="1"/>
              <a:t>ospf</a:t>
            </a:r>
            <a:r>
              <a:rPr lang="en-US" b="1" dirty="0"/>
              <a:t> </a:t>
            </a:r>
            <a:r>
              <a:rPr lang="en-US" i="1" dirty="0"/>
              <a:t>process-id</a:t>
            </a:r>
            <a:r>
              <a:rPr lang="en-US" dirty="0"/>
              <a:t> </a:t>
            </a:r>
            <a:r>
              <a:rPr lang="en-US" b="1" dirty="0"/>
              <a:t>area</a:t>
            </a:r>
            <a:r>
              <a:rPr lang="en-US" dirty="0"/>
              <a:t> </a:t>
            </a:r>
            <a:r>
              <a:rPr lang="en-US" i="1" dirty="0"/>
              <a:t>area-id</a:t>
            </a:r>
            <a:r>
              <a:rPr lang="en-US" dirty="0"/>
              <a:t>. </a:t>
            </a:r>
          </a:p>
          <a:p>
            <a:pPr>
              <a:spcBef>
                <a:spcPts val="0"/>
              </a:spcBef>
              <a:spcAft>
                <a:spcPts val="0"/>
              </a:spcAft>
              <a:buFont typeface="Arial" panose="020B0604020202020204" pitchFamily="34" charset="0"/>
              <a:buChar char="•"/>
            </a:pPr>
            <a:r>
              <a:rPr lang="en-US" dirty="0"/>
              <a:t>Use the </a:t>
            </a:r>
            <a:r>
              <a:rPr lang="en-US" b="1" dirty="0"/>
              <a:t>passive-interface router </a:t>
            </a:r>
            <a:r>
              <a:rPr lang="en-US" dirty="0"/>
              <a:t>configuration mode command to stop transmitting routing messages through a router interface, but still allow that network to be advertised to other routers. </a:t>
            </a:r>
          </a:p>
          <a:p>
            <a:pPr>
              <a:spcBef>
                <a:spcPts val="0"/>
              </a:spcBef>
              <a:spcAft>
                <a:spcPts val="0"/>
              </a:spcAft>
              <a:buFont typeface="Arial" panose="020B0604020202020204" pitchFamily="34" charset="0"/>
              <a:buChar char="•"/>
            </a:pPr>
            <a:r>
              <a:rPr lang="en-US" dirty="0"/>
              <a:t>The DR/ BDR election process is unnecessary as there can only be two routers on the point-to-point network between R1 and R2. Use the interface configuration command </a:t>
            </a:r>
            <a:r>
              <a:rPr lang="en-US" b="1" dirty="0" err="1"/>
              <a:t>ip</a:t>
            </a:r>
            <a:r>
              <a:rPr lang="en-US" b="1" dirty="0"/>
              <a:t> </a:t>
            </a:r>
            <a:r>
              <a:rPr lang="en-US" b="1" dirty="0" err="1"/>
              <a:t>ospf</a:t>
            </a:r>
            <a:r>
              <a:rPr lang="en-US" b="1" dirty="0"/>
              <a:t> network point-to-point </a:t>
            </a:r>
            <a:r>
              <a:rPr lang="en-US" dirty="0"/>
              <a:t>on all interfaces where you want to disable the DR/BDR election process. </a:t>
            </a:r>
          </a:p>
          <a:p>
            <a:pPr>
              <a:spcBef>
                <a:spcPts val="0"/>
              </a:spcBef>
              <a:spcAft>
                <a:spcPts val="0"/>
              </a:spcAft>
              <a:buFont typeface="Arial" panose="020B0604020202020204" pitchFamily="34" charset="0"/>
              <a:buChar char="•"/>
            </a:pPr>
            <a:r>
              <a:rPr lang="en-US" dirty="0"/>
              <a:t>By default, loopback interfaces are advertised as /32 host routes. To simulate a real LAN, the Loopback 0 interface is configured as a point-to-point network.</a:t>
            </a:r>
          </a:p>
          <a:p>
            <a:pPr>
              <a:spcBef>
                <a:spcPts val="0"/>
              </a:spcBef>
              <a:spcAft>
                <a:spcPts val="0"/>
              </a:spcAft>
              <a:buFont typeface="Arial" panose="020B0604020202020204" pitchFamily="34" charset="0"/>
              <a:buChar char="•"/>
            </a:pPr>
            <a:r>
              <a:rPr lang="en-US" dirty="0"/>
              <a:t>OSPF Network Types</a:t>
            </a:r>
          </a:p>
          <a:p>
            <a:pPr>
              <a:spcBef>
                <a:spcPts val="0"/>
              </a:spcBef>
              <a:spcAft>
                <a:spcPts val="0"/>
              </a:spcAft>
              <a:buFont typeface="Arial" panose="020B0604020202020204" pitchFamily="34" charset="0"/>
              <a:buChar char="•"/>
            </a:pPr>
            <a:r>
              <a:rPr lang="en-US" dirty="0"/>
              <a:t>The DR is responsible for collecting and distributing LSAs . The DR uses the multicast IPv4 address 224.0.0.5 which is meant for all OSPF routers. If the DR stops producing Hello packets, the BDR promotes itself and assumes the role of DR. All other routers become a DROTHER. </a:t>
            </a:r>
          </a:p>
          <a:p>
            <a:pPr>
              <a:spcBef>
                <a:spcPts val="0"/>
              </a:spcBef>
              <a:spcAft>
                <a:spcPts val="0"/>
              </a:spcAft>
              <a:buFont typeface="Arial" panose="020B0604020202020204" pitchFamily="34" charset="0"/>
              <a:buChar char="•"/>
            </a:pPr>
            <a:r>
              <a:rPr lang="en-US" dirty="0"/>
              <a:t>DROTHERs use the multiaccess address 224.0.0.6 (all designated routers) to send OSPF packets to the DR and BDR. Only the DR and BDR listen for 224.0.0.6. </a:t>
            </a:r>
          </a:p>
          <a:p>
            <a:pPr>
              <a:spcBef>
                <a:spcPts val="0"/>
              </a:spcBef>
              <a:spcAft>
                <a:spcPts val="0"/>
              </a:spcAft>
              <a:buFont typeface="Arial" panose="020B0604020202020204" pitchFamily="34" charset="0"/>
              <a:buChar char="•"/>
            </a:pPr>
            <a:r>
              <a:rPr lang="en-US" dirty="0"/>
              <a:t>To verify the roles of the OSPFv2 router, use the </a:t>
            </a:r>
            <a:r>
              <a:rPr lang="en-US" b="1" dirty="0"/>
              <a:t>show </a:t>
            </a:r>
            <a:r>
              <a:rPr lang="en-US" b="1" dirty="0" err="1"/>
              <a:t>ip</a:t>
            </a:r>
            <a:r>
              <a:rPr lang="en-US" b="1" dirty="0"/>
              <a:t> </a:t>
            </a:r>
            <a:r>
              <a:rPr lang="en-US" b="1" dirty="0" err="1"/>
              <a:t>ospf</a:t>
            </a:r>
            <a:r>
              <a:rPr lang="en-US" b="1" dirty="0"/>
              <a:t> interface </a:t>
            </a:r>
            <a:r>
              <a:rPr lang="en-US" dirty="0"/>
              <a:t>command. </a:t>
            </a:r>
          </a:p>
        </p:txBody>
      </p:sp>
    </p:spTree>
    <p:custDataLst>
      <p:tags r:id="rId1"/>
    </p:custDataLst>
    <p:extLst>
      <p:ext uri="{BB962C8B-B14F-4D97-AF65-F5344CB8AC3E}">
        <p14:creationId xmlns:p14="http://schemas.microsoft.com/office/powerpoint/2010/main" val="980930948"/>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verify the OSPFv2 adjacencies, use the </a:t>
            </a:r>
            <a:r>
              <a:rPr lang="en-US" b="1" dirty="0"/>
              <a:t>show </a:t>
            </a:r>
            <a:r>
              <a:rPr lang="en-US" b="1" dirty="0" err="1"/>
              <a:t>ip</a:t>
            </a:r>
            <a:r>
              <a:rPr lang="en-US" b="1" dirty="0"/>
              <a:t> </a:t>
            </a:r>
            <a:r>
              <a:rPr lang="en-US" b="1" dirty="0" err="1"/>
              <a:t>ospf</a:t>
            </a:r>
            <a:r>
              <a:rPr lang="en-US" b="1" dirty="0"/>
              <a:t> neighbor </a:t>
            </a:r>
            <a:r>
              <a:rPr lang="en-US" dirty="0"/>
              <a:t>command. The state of neighbors in multiaccess networks can be: FULL/DROTHER, FULL/DR. FULL/BDR, or 2-WAY/DROTHER.</a:t>
            </a:r>
          </a:p>
          <a:p>
            <a:pPr>
              <a:spcBef>
                <a:spcPts val="0"/>
              </a:spcBef>
              <a:spcAft>
                <a:spcPts val="0"/>
              </a:spcAft>
              <a:buFont typeface="Arial" panose="020B0604020202020204" pitchFamily="34" charset="0"/>
              <a:buChar char="•"/>
            </a:pPr>
            <a:r>
              <a:rPr lang="en-US" dirty="0"/>
              <a:t>The OSPF DR and BDR election decision is based on the  router with the highest interface priority as the DR. The router with the second highest interface priority is elected as the BDR. If the interface priorities are equal, then the router with the highest router ID is elected the DR. The router with the second highest router ID is the BDR.</a:t>
            </a:r>
          </a:p>
          <a:p>
            <a:pPr>
              <a:spcBef>
                <a:spcPts val="0"/>
              </a:spcBef>
              <a:spcAft>
                <a:spcPts val="0"/>
              </a:spcAft>
              <a:buFont typeface="Arial" panose="020B0604020202020204" pitchFamily="34" charset="0"/>
              <a:buChar char="•"/>
            </a:pPr>
            <a:r>
              <a:rPr lang="en-US" dirty="0"/>
              <a:t>The interface priority can be configured to be any number between 0 – 255. If the interface priority value is set to 0, that interface cannot be elected as DR nor BDR. The default priority of multiaccess broadcast interfaces is 1. </a:t>
            </a:r>
          </a:p>
          <a:p>
            <a:pPr>
              <a:spcBef>
                <a:spcPts val="0"/>
              </a:spcBef>
              <a:spcAft>
                <a:spcPts val="0"/>
              </a:spcAft>
              <a:buFont typeface="Arial" panose="020B0604020202020204" pitchFamily="34" charset="0"/>
              <a:buChar char="•"/>
            </a:pPr>
            <a:r>
              <a:rPr lang="en-US" dirty="0"/>
              <a:t>OSPF DR and BDR elections are not pre-emptive. If the DR fails, the BDR is automatically promoted to DR. </a:t>
            </a:r>
          </a:p>
          <a:p>
            <a:pPr>
              <a:spcBef>
                <a:spcPts val="0"/>
              </a:spcBef>
              <a:spcAft>
                <a:spcPts val="0"/>
              </a:spcAft>
              <a:buFont typeface="Arial" panose="020B0604020202020204" pitchFamily="34" charset="0"/>
              <a:buChar char="•"/>
            </a:pPr>
            <a:r>
              <a:rPr lang="en-US" dirty="0"/>
              <a:t>To set the priority of an interface, use the command </a:t>
            </a:r>
            <a:r>
              <a:rPr lang="en-US" b="1" dirty="0" err="1"/>
              <a:t>ip</a:t>
            </a:r>
            <a:r>
              <a:rPr lang="en-US" b="1" dirty="0"/>
              <a:t> </a:t>
            </a:r>
            <a:r>
              <a:rPr lang="en-US" b="1" dirty="0" err="1"/>
              <a:t>ospf</a:t>
            </a:r>
            <a:r>
              <a:rPr lang="en-US" b="1" dirty="0"/>
              <a:t> priority </a:t>
            </a:r>
            <a:r>
              <a:rPr lang="en-US" i="1" dirty="0"/>
              <a:t>value</a:t>
            </a:r>
            <a:r>
              <a:rPr lang="en-US" dirty="0"/>
              <a:t>, where value is 0 to 255. If the value is 0, the router will not become a DR or BDR. If the value is 1 to 255, then the router with the higher priority value will more likely become the DR or BDR on the interface.</a:t>
            </a:r>
          </a:p>
          <a:p>
            <a:pPr>
              <a:spcBef>
                <a:spcPts val="0"/>
              </a:spcBef>
              <a:spcAft>
                <a:spcPts val="0"/>
              </a:spcAft>
              <a:buFont typeface="Arial" panose="020B0604020202020204" pitchFamily="34" charset="0"/>
              <a:buChar char="•"/>
            </a:pPr>
            <a:r>
              <a:rPr lang="en-US" dirty="0"/>
              <a:t>OSPF uses cost as a metric. A lower cost indicates a better path than a higher cost. </a:t>
            </a:r>
          </a:p>
          <a:p>
            <a:pPr>
              <a:spcBef>
                <a:spcPts val="0"/>
              </a:spcBef>
              <a:spcAft>
                <a:spcPts val="0"/>
              </a:spcAft>
              <a:buFont typeface="Arial" panose="020B0604020202020204" pitchFamily="34" charset="0"/>
              <a:buChar char="•"/>
            </a:pPr>
            <a:r>
              <a:rPr lang="en-US" dirty="0"/>
              <a:t>The formula used to calculate the OSPF cost is: Cost = reference bandwidth / interface bandwidth. </a:t>
            </a:r>
          </a:p>
        </p:txBody>
      </p:sp>
    </p:spTree>
    <p:custDataLst>
      <p:tags r:id="rId1"/>
    </p:custDataLst>
    <p:extLst>
      <p:ext uri="{BB962C8B-B14F-4D97-AF65-F5344CB8AC3E}">
        <p14:creationId xmlns:p14="http://schemas.microsoft.com/office/powerpoint/2010/main" val="4072463416"/>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Because the OSPF cost value must be an integer, </a:t>
            </a:r>
            <a:r>
              <a:rPr lang="en-US" dirty="0" err="1"/>
              <a:t>FastEthernet</a:t>
            </a:r>
            <a:r>
              <a:rPr lang="en-US" dirty="0"/>
              <a:t>, Gigabit Ethernet, and 10 GigE interfaces share the same cost. To correct this situation, you can adjust the reference bandwidth with the </a:t>
            </a:r>
            <a:r>
              <a:rPr lang="en-US" b="1" dirty="0"/>
              <a:t>auto-cost reference-bandwidth </a:t>
            </a:r>
            <a:r>
              <a:rPr lang="en-US" dirty="0"/>
              <a:t>command on each OSPF router, or manually set the OSPF cost value with the </a:t>
            </a:r>
            <a:r>
              <a:rPr lang="en-US" b="1" dirty="0" err="1"/>
              <a:t>ip</a:t>
            </a:r>
            <a:r>
              <a:rPr lang="en-US" b="1" dirty="0"/>
              <a:t> </a:t>
            </a:r>
            <a:r>
              <a:rPr lang="en-US" b="1" dirty="0" err="1"/>
              <a:t>ospf</a:t>
            </a:r>
            <a:r>
              <a:rPr lang="en-US" b="1" dirty="0"/>
              <a:t> cost </a:t>
            </a:r>
            <a:r>
              <a:rPr lang="en-US" dirty="0"/>
              <a:t>command. </a:t>
            </a:r>
          </a:p>
          <a:p>
            <a:pPr>
              <a:spcBef>
                <a:spcPts val="0"/>
              </a:spcBef>
              <a:spcAft>
                <a:spcPts val="0"/>
              </a:spcAft>
              <a:buFont typeface="Arial" panose="020B0604020202020204" pitchFamily="34" charset="0"/>
              <a:buChar char="•"/>
            </a:pPr>
            <a:r>
              <a:rPr lang="en-US" dirty="0"/>
              <a:t>The cost of an OSPF route is the accumulated value from one router to the destination network. OSPF cost values can be manipulated to influence the route chosen by OSPF. To change the cost value report by the local OSPF router to other OSPF routers, use the interface configuration command </a:t>
            </a:r>
            <a:r>
              <a:rPr lang="en-US" b="1" dirty="0" err="1"/>
              <a:t>ip</a:t>
            </a:r>
            <a:r>
              <a:rPr lang="en-US" b="1" dirty="0"/>
              <a:t> </a:t>
            </a:r>
            <a:r>
              <a:rPr lang="en-US" b="1" dirty="0" err="1"/>
              <a:t>ospf</a:t>
            </a:r>
            <a:r>
              <a:rPr lang="en-US" b="1" dirty="0"/>
              <a:t> cost </a:t>
            </a:r>
            <a:r>
              <a:rPr lang="en-US" i="1" dirty="0"/>
              <a:t>value</a:t>
            </a:r>
            <a:r>
              <a:rPr lang="en-US" dirty="0"/>
              <a:t>. </a:t>
            </a:r>
          </a:p>
          <a:p>
            <a:pPr>
              <a:spcBef>
                <a:spcPts val="0"/>
              </a:spcBef>
              <a:spcAft>
                <a:spcPts val="0"/>
              </a:spcAft>
              <a:buFont typeface="Arial" panose="020B0604020202020204" pitchFamily="34" charset="0"/>
              <a:buChar char="•"/>
            </a:pPr>
            <a:r>
              <a:rPr lang="en-US" dirty="0"/>
              <a:t>If the Dead interval expires before the routers receive a Hello packet, OSPF removes that neighbor from its link-state database (LSDB). The router floods the LSDB with information about the down neighbor out all OSPF-enabled interfaces. </a:t>
            </a:r>
          </a:p>
          <a:p>
            <a:pPr>
              <a:spcBef>
                <a:spcPts val="0"/>
              </a:spcBef>
              <a:spcAft>
                <a:spcPts val="0"/>
              </a:spcAft>
              <a:buFont typeface="Arial" panose="020B0604020202020204" pitchFamily="34" charset="0"/>
              <a:buChar char="•"/>
            </a:pPr>
            <a:r>
              <a:rPr lang="en-US" dirty="0"/>
              <a:t>Cisco uses a default of 4 times the Hello interval or 40 seconds on multiaccess and point-to-point networks. To verify the OSPFv2 interface intervals, use the </a:t>
            </a:r>
            <a:r>
              <a:rPr lang="en-US" b="1" dirty="0"/>
              <a:t>show </a:t>
            </a:r>
            <a:r>
              <a:rPr lang="en-US" b="1" dirty="0" err="1"/>
              <a:t>ip</a:t>
            </a:r>
            <a:r>
              <a:rPr lang="en-US" b="1" dirty="0"/>
              <a:t> </a:t>
            </a:r>
            <a:r>
              <a:rPr lang="en-US" b="1" dirty="0" err="1"/>
              <a:t>ospf</a:t>
            </a:r>
            <a:r>
              <a:rPr lang="en-US" b="1" dirty="0"/>
              <a:t> interface </a:t>
            </a:r>
            <a:r>
              <a:rPr lang="en-US" dirty="0"/>
              <a:t>command. </a:t>
            </a:r>
          </a:p>
          <a:p>
            <a:pPr>
              <a:spcBef>
                <a:spcPts val="0"/>
              </a:spcBef>
              <a:spcAft>
                <a:spcPts val="0"/>
              </a:spcAft>
              <a:buFont typeface="Arial" panose="020B0604020202020204" pitchFamily="34" charset="0"/>
              <a:buChar char="•"/>
            </a:pPr>
            <a:r>
              <a:rPr lang="en-US" dirty="0"/>
              <a:t>OSPFv2 Hello and Dead intervals can be modified manually using the following interface configuration mode commands: </a:t>
            </a:r>
            <a:r>
              <a:rPr lang="en-US" b="1" dirty="0" err="1"/>
              <a:t>ip</a:t>
            </a:r>
            <a:r>
              <a:rPr lang="en-US" b="1" dirty="0"/>
              <a:t> </a:t>
            </a:r>
            <a:r>
              <a:rPr lang="en-US" b="1" dirty="0" err="1"/>
              <a:t>ospf</a:t>
            </a:r>
            <a:r>
              <a:rPr lang="en-US" b="1" dirty="0"/>
              <a:t> hello-interval </a:t>
            </a:r>
            <a:r>
              <a:rPr lang="en-US" dirty="0"/>
              <a:t>and </a:t>
            </a:r>
            <a:r>
              <a:rPr lang="en-US" b="1" dirty="0" err="1"/>
              <a:t>ip</a:t>
            </a:r>
            <a:r>
              <a:rPr lang="en-US" b="1" dirty="0"/>
              <a:t> </a:t>
            </a:r>
            <a:r>
              <a:rPr lang="en-US" b="1" dirty="0" err="1"/>
              <a:t>ospf</a:t>
            </a:r>
            <a:r>
              <a:rPr lang="en-US" b="1" dirty="0"/>
              <a:t> dead-interval</a:t>
            </a:r>
            <a:r>
              <a:rPr lang="en-US" dirty="0"/>
              <a:t>.</a:t>
            </a:r>
          </a:p>
        </p:txBody>
      </p:sp>
    </p:spTree>
    <p:custDataLst>
      <p:tags r:id="rId1"/>
    </p:custDataLst>
    <p:extLst>
      <p:ext uri="{BB962C8B-B14F-4D97-AF65-F5344CB8AC3E}">
        <p14:creationId xmlns:p14="http://schemas.microsoft.com/office/powerpoint/2010/main" val="33677424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In OSPF terminology, the router located between an OSPF routing domain and a non-OSPF network is called the ASBR. To propagate a default route, the ASBR must be configured with a default static route using the </a:t>
            </a:r>
            <a:r>
              <a:rPr lang="en-US" b="1" dirty="0" err="1"/>
              <a:t>ip</a:t>
            </a:r>
            <a:r>
              <a:rPr lang="en-US" b="1" dirty="0"/>
              <a:t> route 0.0.0.0 0.0.0.0 </a:t>
            </a:r>
            <a:r>
              <a:rPr lang="en-US" dirty="0"/>
              <a:t>[</a:t>
            </a:r>
            <a:r>
              <a:rPr lang="en-US" i="1" dirty="0"/>
              <a:t>next-hop-address</a:t>
            </a:r>
            <a:r>
              <a:rPr lang="en-US" dirty="0"/>
              <a:t> | </a:t>
            </a:r>
            <a:r>
              <a:rPr lang="en-US" i="1" dirty="0"/>
              <a:t>exit-</a:t>
            </a:r>
            <a:r>
              <a:rPr lang="en-US" i="1" dirty="0" err="1"/>
              <a:t>intf</a:t>
            </a:r>
            <a:r>
              <a:rPr lang="en-US" dirty="0"/>
              <a:t>] command, and the </a:t>
            </a:r>
            <a:r>
              <a:rPr lang="en-US" b="1" dirty="0"/>
              <a:t>default-information originate router </a:t>
            </a:r>
            <a:r>
              <a:rPr lang="en-US" dirty="0"/>
              <a:t>configuration command. </a:t>
            </a:r>
          </a:p>
          <a:p>
            <a:pPr>
              <a:spcBef>
                <a:spcPts val="0"/>
              </a:spcBef>
              <a:spcAft>
                <a:spcPts val="0"/>
              </a:spcAft>
              <a:buFont typeface="Arial" panose="020B0604020202020204" pitchFamily="34" charset="0"/>
              <a:buChar char="•"/>
            </a:pPr>
            <a:r>
              <a:rPr lang="en-US" dirty="0"/>
              <a:t>Verify the default route settings on the ASBR using the </a:t>
            </a:r>
            <a:r>
              <a:rPr lang="en-US" b="1" dirty="0"/>
              <a:t>show </a:t>
            </a:r>
            <a:r>
              <a:rPr lang="en-US" b="1" dirty="0" err="1"/>
              <a:t>ip</a:t>
            </a:r>
            <a:r>
              <a:rPr lang="en-US" b="1" dirty="0"/>
              <a:t> route </a:t>
            </a:r>
            <a:r>
              <a:rPr lang="en-US" dirty="0"/>
              <a:t>command.</a:t>
            </a:r>
          </a:p>
          <a:p>
            <a:pPr>
              <a:spcBef>
                <a:spcPts val="0"/>
              </a:spcBef>
              <a:spcAft>
                <a:spcPts val="0"/>
              </a:spcAft>
              <a:buFont typeface="Arial" panose="020B0604020202020204" pitchFamily="34" charset="0"/>
              <a:buChar char="•"/>
            </a:pPr>
            <a:r>
              <a:rPr lang="en-US" dirty="0"/>
              <a:t>Additional commands for determining that OSPF is operating as expected include: </a:t>
            </a:r>
            <a:r>
              <a:rPr lang="en-US" b="1" dirty="0"/>
              <a:t>show </a:t>
            </a:r>
            <a:r>
              <a:rPr lang="en-US" b="1" dirty="0" err="1"/>
              <a:t>ip</a:t>
            </a:r>
            <a:r>
              <a:rPr lang="en-US" b="1" dirty="0"/>
              <a:t> </a:t>
            </a:r>
            <a:r>
              <a:rPr lang="en-US" b="1" dirty="0" err="1"/>
              <a:t>ospf</a:t>
            </a:r>
            <a:r>
              <a:rPr lang="en-US" b="1" dirty="0"/>
              <a:t> neighbor</a:t>
            </a:r>
            <a:r>
              <a:rPr lang="en-US" dirty="0"/>
              <a:t>, </a:t>
            </a:r>
            <a:r>
              <a:rPr lang="en-US" b="1" dirty="0"/>
              <a:t>show </a:t>
            </a:r>
            <a:r>
              <a:rPr lang="en-US" b="1" dirty="0" err="1"/>
              <a:t>ip</a:t>
            </a:r>
            <a:r>
              <a:rPr lang="en-US" b="1" dirty="0"/>
              <a:t> protocols</a:t>
            </a:r>
            <a:r>
              <a:rPr lang="en-US" dirty="0"/>
              <a:t>, </a:t>
            </a:r>
            <a:r>
              <a:rPr lang="en-US" b="1" dirty="0"/>
              <a:t>show </a:t>
            </a:r>
            <a:r>
              <a:rPr lang="en-US" b="1" dirty="0" err="1"/>
              <a:t>ip</a:t>
            </a:r>
            <a:r>
              <a:rPr lang="en-US" b="1" dirty="0"/>
              <a:t> </a:t>
            </a:r>
            <a:r>
              <a:rPr lang="en-US" b="1" dirty="0" err="1"/>
              <a:t>ospf</a:t>
            </a:r>
            <a:r>
              <a:rPr lang="en-US" dirty="0"/>
              <a:t>, and </a:t>
            </a:r>
            <a:r>
              <a:rPr lang="en-US" b="1" dirty="0"/>
              <a:t>show </a:t>
            </a:r>
            <a:r>
              <a:rPr lang="en-US" b="1" dirty="0" err="1"/>
              <a:t>ip</a:t>
            </a:r>
            <a:r>
              <a:rPr lang="en-US" b="1" dirty="0"/>
              <a:t> </a:t>
            </a:r>
            <a:r>
              <a:rPr lang="en-US" b="1" dirty="0" err="1"/>
              <a:t>ospf</a:t>
            </a:r>
            <a:r>
              <a:rPr lang="en-US" b="1" dirty="0"/>
              <a:t> interface</a:t>
            </a:r>
            <a:r>
              <a:rPr lang="en-US" dirty="0"/>
              <a:t>.</a:t>
            </a:r>
          </a:p>
          <a:p>
            <a:pPr>
              <a:spcBef>
                <a:spcPts val="0"/>
              </a:spcBef>
              <a:spcAft>
                <a:spcPts val="0"/>
              </a:spcAft>
              <a:buFont typeface="Arial" panose="020B0604020202020204" pitchFamily="34" charset="0"/>
              <a:buChar char="•"/>
            </a:pPr>
            <a:r>
              <a:rPr lang="en-US" dirty="0"/>
              <a:t>Use the </a:t>
            </a:r>
            <a:r>
              <a:rPr lang="en-US" b="1" dirty="0"/>
              <a:t>show </a:t>
            </a:r>
            <a:r>
              <a:rPr lang="en-US" b="1" dirty="0" err="1"/>
              <a:t>ip</a:t>
            </a:r>
            <a:r>
              <a:rPr lang="en-US" b="1" dirty="0"/>
              <a:t> </a:t>
            </a:r>
            <a:r>
              <a:rPr lang="en-US" b="1" dirty="0" err="1"/>
              <a:t>ospf</a:t>
            </a:r>
            <a:r>
              <a:rPr lang="en-US" b="1" dirty="0"/>
              <a:t> neighbor </a:t>
            </a:r>
            <a:r>
              <a:rPr lang="en-US" dirty="0"/>
              <a:t>command to verify that the router has formed an adjacency with its neighboring routers.</a:t>
            </a:r>
          </a:p>
        </p:txBody>
      </p:sp>
    </p:spTree>
    <p:custDataLst>
      <p:tags r:id="rId1"/>
    </p:custDataLst>
    <p:extLst>
      <p:ext uri="{BB962C8B-B14F-4D97-AF65-F5344CB8AC3E}">
        <p14:creationId xmlns:p14="http://schemas.microsoft.com/office/powerpoint/2010/main" val="2266148280"/>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2: Single-Area OSPFv2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5387491" cy="4155319"/>
          </a:xfrm>
        </p:spPr>
        <p:txBody>
          <a:body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router </a:t>
            </a:r>
            <a:r>
              <a:rPr lang="en-US" sz="1400" b="1" dirty="0" err="1">
                <a:ea typeface="+mn-ea"/>
                <a:cs typeface="+mn-cs"/>
              </a:rPr>
              <a:t>ospf</a:t>
            </a:r>
            <a:r>
              <a:rPr lang="en-US" sz="1400" b="1" dirty="0">
                <a:ea typeface="+mn-ea"/>
                <a:cs typeface="+mn-cs"/>
              </a:rPr>
              <a:t> process-id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 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router-id rid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protocols</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endParaRPr lang="en-US" sz="1400" b="1" dirty="0">
              <a:ea typeface="+mn-ea"/>
              <a:cs typeface="+mn-cs"/>
            </a:endParaRPr>
          </a:p>
          <a:p>
            <a:pPr marL="285750" indent="-285750" defTabSz="685777">
              <a:spcBef>
                <a:spcPts val="0"/>
              </a:spcBef>
              <a:spcAft>
                <a:spcPts val="0"/>
              </a:spcAft>
              <a:buFont typeface="Arial" panose="020B0604020202020204" pitchFamily="34" charset="0"/>
              <a:buChar char="•"/>
            </a:pPr>
            <a:r>
              <a:rPr lang="en-US" sz="1400" b="1" dirty="0">
                <a:ea typeface="+mn-ea"/>
                <a:cs typeface="+mn-cs"/>
              </a:rPr>
              <a:t>network </a:t>
            </a:r>
            <a:r>
              <a:rPr lang="en-US" sz="1400" i="1" dirty="0">
                <a:ea typeface="+mn-ea"/>
                <a:cs typeface="+mn-cs"/>
              </a:rPr>
              <a:t>network-address wildcard-mask </a:t>
            </a:r>
            <a:r>
              <a:rPr lang="en-US" sz="1400" b="1" dirty="0">
                <a:ea typeface="+mn-ea"/>
                <a:cs typeface="+mn-cs"/>
              </a:rPr>
              <a:t>area</a:t>
            </a:r>
            <a:r>
              <a:rPr lang="en-US" sz="1400" i="1" dirty="0">
                <a:ea typeface="+mn-ea"/>
                <a:cs typeface="+mn-cs"/>
              </a:rPr>
              <a:t> area-id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a:t>
            </a:r>
            <a:r>
              <a:rPr lang="en-US" sz="1400" i="1" dirty="0">
                <a:ea typeface="+mn-ea"/>
                <a:cs typeface="+mn-cs"/>
              </a:rPr>
              <a:t>process-id</a:t>
            </a:r>
            <a:r>
              <a:rPr lang="en-US" sz="1400" b="1" dirty="0">
                <a:ea typeface="+mn-ea"/>
                <a:cs typeface="+mn-cs"/>
              </a:rPr>
              <a:t> area </a:t>
            </a:r>
            <a:r>
              <a:rPr lang="en-US" sz="1400" i="1" dirty="0">
                <a:ea typeface="+mn-ea"/>
                <a:cs typeface="+mn-cs"/>
              </a:rPr>
              <a:t>area-id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passive interface</a:t>
            </a:r>
          </a:p>
          <a:p>
            <a:pPr marL="285750" indent="-285750" defTabSz="685777">
              <a:spcBef>
                <a:spcPts val="0"/>
              </a:spcBef>
              <a:spcAft>
                <a:spcPts val="0"/>
              </a:spcAft>
              <a:buFont typeface="Arial" panose="020B0604020202020204" pitchFamily="34" charset="0"/>
              <a:buChar char="•"/>
            </a:pPr>
            <a:r>
              <a:rPr lang="en-US" sz="1400" dirty="0">
                <a:ea typeface="+mn-ea"/>
                <a:cs typeface="+mn-cs"/>
              </a:rPr>
              <a:t>passive-interface </a:t>
            </a:r>
            <a:r>
              <a:rPr lang="en-US" sz="1400" dirty="0" err="1">
                <a:ea typeface="+mn-ea"/>
                <a:cs typeface="+mn-cs"/>
              </a:rPr>
              <a:t>intf</a:t>
            </a:r>
            <a:r>
              <a:rPr lang="en-US" sz="1400"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interface </a:t>
            </a:r>
            <a:r>
              <a:rPr lang="en-US" sz="1400" i="1" dirty="0" err="1">
                <a:ea typeface="+mn-ea"/>
                <a:cs typeface="+mn-cs"/>
              </a:rPr>
              <a:t>intf</a:t>
            </a:r>
            <a:r>
              <a:rPr lang="en-US" sz="1400" i="1"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network point-to-point</a:t>
            </a:r>
          </a:p>
          <a:p>
            <a:pPr marL="285750" indent="-285750" defTabSz="685777">
              <a:spcBef>
                <a:spcPts val="0"/>
              </a:spcBef>
              <a:spcAft>
                <a:spcPts val="0"/>
              </a:spcAft>
              <a:buFont typeface="Arial" panose="020B0604020202020204" pitchFamily="34" charset="0"/>
              <a:buChar char="•"/>
            </a:pPr>
            <a:r>
              <a:rPr lang="en-US" sz="1400" dirty="0">
                <a:ea typeface="+mn-ea"/>
                <a:cs typeface="+mn-cs"/>
              </a:rPr>
              <a:t>host route</a:t>
            </a:r>
          </a:p>
          <a:p>
            <a:pPr marL="285750" indent="-285750" defTabSz="685777">
              <a:spcBef>
                <a:spcPts val="0"/>
              </a:spcBef>
              <a:spcAft>
                <a:spcPts val="0"/>
              </a:spcAft>
              <a:buFont typeface="Arial" panose="020B0604020202020204" pitchFamily="34" charset="0"/>
              <a:buChar char="•"/>
            </a:pPr>
            <a:r>
              <a:rPr lang="en-US" sz="1400" dirty="0">
                <a:ea typeface="+mn-ea"/>
                <a:cs typeface="+mn-cs"/>
              </a:rPr>
              <a:t>designated router (DR)</a:t>
            </a:r>
          </a:p>
          <a:p>
            <a:pPr marL="285750" indent="-285750" defTabSz="685777">
              <a:spcBef>
                <a:spcPts val="0"/>
              </a:spcBef>
              <a:spcAft>
                <a:spcPts val="0"/>
              </a:spcAft>
              <a:buFont typeface="Arial" panose="020B0604020202020204" pitchFamily="34" charset="0"/>
              <a:buChar char="•"/>
            </a:pPr>
            <a:r>
              <a:rPr lang="en-US" sz="1400" dirty="0">
                <a:ea typeface="+mn-ea"/>
                <a:cs typeface="+mn-cs"/>
              </a:rPr>
              <a:t>backup designated router (BDR)</a:t>
            </a:r>
          </a:p>
          <a:p>
            <a:pPr marL="285750" indent="-285750" defTabSz="685777">
              <a:spcBef>
                <a:spcPts val="0"/>
              </a:spcBef>
              <a:spcAft>
                <a:spcPts val="0"/>
              </a:spcAft>
              <a:buFont typeface="Arial" panose="020B0604020202020204" pitchFamily="34" charset="0"/>
              <a:buChar char="•"/>
            </a:pPr>
            <a:r>
              <a:rPr lang="en-US" sz="1400" dirty="0">
                <a:ea typeface="+mn-ea"/>
                <a:cs typeface="+mn-cs"/>
              </a:rPr>
              <a:t>DROTHER</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neighbor</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priority</a:t>
            </a:r>
          </a:p>
          <a:p>
            <a:endParaRPr lang="en-US" sz="1400"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5317066" y="798943"/>
            <a:ext cx="3826933"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clear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process</a:t>
            </a:r>
          </a:p>
          <a:p>
            <a:pPr marL="285750" indent="-285750" defTabSz="685777">
              <a:spcBef>
                <a:spcPts val="0"/>
              </a:spcBef>
              <a:spcAft>
                <a:spcPts val="0"/>
              </a:spcAft>
              <a:buFont typeface="Arial" panose="020B0604020202020204" pitchFamily="34" charset="0"/>
              <a:buChar char="•"/>
            </a:pPr>
            <a:r>
              <a:rPr lang="en-US" sz="1400" dirty="0">
                <a:ea typeface="+mn-ea"/>
                <a:cs typeface="+mn-cs"/>
              </a:rPr>
              <a:t>metric</a:t>
            </a:r>
          </a:p>
          <a:p>
            <a:pPr marL="285750" indent="-285750" defTabSz="685777">
              <a:spcBef>
                <a:spcPts val="0"/>
              </a:spcBef>
              <a:spcAft>
                <a:spcPts val="0"/>
              </a:spcAft>
              <a:buFont typeface="Arial" panose="020B0604020202020204" pitchFamily="34" charset="0"/>
              <a:buChar char="•"/>
            </a:pPr>
            <a:r>
              <a:rPr lang="en-US" sz="1400" dirty="0">
                <a:ea typeface="+mn-ea"/>
                <a:cs typeface="+mn-cs"/>
              </a:rPr>
              <a:t>cost</a:t>
            </a:r>
          </a:p>
          <a:p>
            <a:pPr marL="285750" indent="-285750" defTabSz="685777">
              <a:spcBef>
                <a:spcPts val="0"/>
              </a:spcBef>
              <a:spcAft>
                <a:spcPts val="0"/>
              </a:spcAft>
              <a:buFont typeface="Arial" panose="020B0604020202020204" pitchFamily="34" charset="0"/>
              <a:buChar char="•"/>
            </a:pPr>
            <a:r>
              <a:rPr lang="en-US" sz="1400" dirty="0">
                <a:ea typeface="+mn-ea"/>
                <a:cs typeface="+mn-cs"/>
              </a:rPr>
              <a:t>auto-cost reference-bandwidth Mbps</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cost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hello-interval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dead-interval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a:ea typeface="+mn-ea"/>
                <a:cs typeface="+mn-cs"/>
              </a:rPr>
              <a:t>default-information originate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2.2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the pros and cons of the two different methods of including an interface in OSPF.</a:t>
            </a:r>
          </a:p>
          <a:p>
            <a:pPr lvl="2">
              <a:lnSpc>
                <a:spcPct val="85000"/>
              </a:lnSpc>
              <a:spcBef>
                <a:spcPct val="30000"/>
              </a:spcBef>
            </a:pPr>
            <a:r>
              <a:rPr lang="en-US" sz="1400" dirty="0"/>
              <a:t>Use examples where the passive-interface command is incorrectly employed to emphasize its purpose.</a:t>
            </a:r>
          </a:p>
          <a:p>
            <a:pPr marL="0" indent="0">
              <a:lnSpc>
                <a:spcPct val="85000"/>
              </a:lnSpc>
              <a:spcBef>
                <a:spcPct val="30000"/>
              </a:spcBef>
              <a:buNone/>
            </a:pPr>
            <a:r>
              <a:rPr lang="en-US" sz="1400" dirty="0"/>
              <a:t>Topic 2.3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Provide additional example scenarios of DR elections to ensure students understand the process thoroughly.</a:t>
            </a:r>
          </a:p>
          <a:p>
            <a:pPr lvl="2">
              <a:lnSpc>
                <a:spcPct val="85000"/>
              </a:lnSpc>
              <a:spcBef>
                <a:spcPct val="30000"/>
              </a:spcBef>
            </a:pPr>
            <a:r>
              <a:rPr lang="en-US" sz="1400" dirty="0"/>
              <a:t>What method would you use to ensure the “right” device is elected DR? What qualifies the device as “right”?</a:t>
            </a:r>
          </a:p>
          <a:p>
            <a:pPr marL="0" indent="0">
              <a:lnSpc>
                <a:spcPct val="85000"/>
              </a:lnSpc>
              <a:spcBef>
                <a:spcPct val="30000"/>
              </a:spcBef>
              <a:buNone/>
            </a:pPr>
            <a:r>
              <a:rPr lang="en-US" sz="1400" dirty="0"/>
              <a:t>Topic 2.4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Illustrate situations where the hello timers might be changed to influence network convergence speed or stability.</a:t>
            </a:r>
          </a:p>
          <a:p>
            <a:pPr lvl="2">
              <a:lnSpc>
                <a:spcPct val="85000"/>
              </a:lnSpc>
              <a:spcBef>
                <a:spcPct val="30000"/>
              </a:spcBef>
            </a:pPr>
            <a:r>
              <a:rPr lang="en-US" sz="1400" dirty="0"/>
              <a:t>Use the reference topology (or another topology) and illustrate cost accumulation in an OSPF network.</a:t>
            </a:r>
          </a:p>
          <a:p>
            <a:pPr>
              <a:lnSpc>
                <a:spcPct val="85000"/>
              </a:lnSpc>
              <a:spcBef>
                <a:spcPct val="30000"/>
              </a:spcBef>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49981081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7342</TotalTime>
  <Words>11519</Words>
  <Application>Microsoft Office PowerPoint</Application>
  <PresentationFormat>On-screen Show (16:9)</PresentationFormat>
  <Paragraphs>1093</Paragraphs>
  <Slides>86</Slides>
  <Notes>85</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CiscoSans ExtraLight</vt:lpstr>
      <vt:lpstr>Courier New</vt:lpstr>
      <vt:lpstr>Wingdings</vt:lpstr>
      <vt:lpstr>Default Theme</vt:lpstr>
      <vt:lpstr>Module 2: Single-Area OSPFv2 Configuration</vt:lpstr>
      <vt:lpstr>Instructor Materials – Module 2 Planning Guide</vt:lpstr>
      <vt:lpstr>What to Expect in this Module</vt:lpstr>
      <vt:lpstr>What to Expect in this Module (Cont.)</vt:lpstr>
      <vt:lpstr>Check Your Understanding</vt:lpstr>
      <vt:lpstr>Module 2: Activities</vt:lpstr>
      <vt:lpstr>Module 2: Activities (Cont.)</vt:lpstr>
      <vt:lpstr>Module 2: Best Practices</vt:lpstr>
      <vt:lpstr>Module 2: Best Practices (Cont.)</vt:lpstr>
      <vt:lpstr>Module 2: Best Practices (Cont.)</vt:lpstr>
      <vt:lpstr>Module 2: Single-Area OSPFv2 Configuration</vt:lpstr>
      <vt:lpstr>Module Objectives</vt:lpstr>
      <vt:lpstr>2.1 OSPF Router ID</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2.2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Point-to-Point OSPF Networks Packet Tracer - Point-to-Point Single-Area OSPFv2 Configuration</vt:lpstr>
      <vt:lpstr>2.3 Multiaccess OSPF Networks</vt:lpstr>
      <vt:lpstr>Multiaccess OSPF Networks OPSF Network Types</vt:lpstr>
      <vt:lpstr>Multiaccess OSPF Networks OPSF Designated Router</vt:lpstr>
      <vt:lpstr>Multiaccess OSPF Networks OPSF Multiaccess Reference Topology</vt:lpstr>
      <vt:lpstr>Multiaccess OSPF Networks Verify OSPF Router Roles</vt:lpstr>
      <vt:lpstr>Multiaccess OSPF Networks Verify OSPF Router Roles (Cont.)</vt:lpstr>
      <vt:lpstr>Multiaccess OSPF Networks Verify OSPF Router Roles (Cont.)</vt:lpstr>
      <vt:lpstr>Multiaccess OSPF Networks Verify DR/BDR Adjacencies</vt:lpstr>
      <vt:lpstr>Multiaccess OSPF Networks Verify DR/BDR Adjacencies (Cont.)</vt:lpstr>
      <vt:lpstr>Multiaccess OSPF Networks Default DR/BDR Election Process</vt:lpstr>
      <vt:lpstr>Multiaccess OSPF Networks DR Failure and Recovery</vt:lpstr>
      <vt:lpstr>Multiaccess OSPF Networks The ip ospf priority Command</vt:lpstr>
      <vt:lpstr>Multiaccess OSPF Networks Configure OSPF Priority</vt:lpstr>
      <vt:lpstr>Multiaccess OSPF Networks Packet Tracer - Determine the DR and BDR</vt:lpstr>
      <vt:lpstr>2.4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Modify Single-Area OSPFv2 Test Failover to Backup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Modify Single-Area OSPFv2 Packet Tracer - Modify Single-Area OSPFv2</vt:lpstr>
      <vt:lpstr>2.5 Default Route Propagation</vt:lpstr>
      <vt:lpstr>Default Route Propagation Propagate a Default Static Route in OSPFv2</vt:lpstr>
      <vt:lpstr>Default Route Propagation Verify the Propagated Default Route</vt:lpstr>
      <vt:lpstr>Default Route Propagation Packet Tracer - Propagate a Default Route in OSPFv2</vt:lpstr>
      <vt:lpstr>2.6 Verify Single-Area OSPFv2</vt:lpstr>
      <vt:lpstr>Verify Single-Area OSPFv2 Verify OSPF Neighbors</vt:lpstr>
      <vt:lpstr>Verify Single-Area OSPFv2 Verify OSPF Neighbors (Cont.)</vt:lpstr>
      <vt:lpstr>Verify Single-Area OSPFv2 Verify OSPF Neighbors (Cont.)</vt:lpstr>
      <vt:lpstr>Verify Single-Area OSPFv2 Verify OSPF Protocol Settings</vt:lpstr>
      <vt:lpstr>Verify Single-Area OSPFv2 Verify OSPF Process Information</vt:lpstr>
      <vt:lpstr>Verify Single-Area OSPFv2 Verify OSPF Interface Settings</vt:lpstr>
      <vt:lpstr>Verify Single-Area OSPFv2 Verify OSPF Interface Settings (Cont.)</vt:lpstr>
      <vt:lpstr>Verify Single-Area OSPFv2 Packet Tracer - Verify Single-Area OSPFv2</vt:lpstr>
      <vt:lpstr>2.7 Module Practice and Quiz</vt:lpstr>
      <vt:lpstr>Module Practice and Quiz Packet Tracer - Single-Area OSPFv2 Configuration</vt:lpstr>
      <vt:lpstr>Module Practice and Quiz Lab - Single-Area OSPFv2 Configuration</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2: Single-Area OSPFv2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Joni Johnson</cp:lastModifiedBy>
  <cp:revision>487</cp:revision>
  <dcterms:created xsi:type="dcterms:W3CDTF">2019-10-18T06:21:22Z</dcterms:created>
  <dcterms:modified xsi:type="dcterms:W3CDTF">2020-08-06T21:05:50Z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