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6.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7.xml" ContentType="application/vnd.openxmlformats-officedocument.presentationml.tags+xml"/>
  <Override PartName="/ppt/notesSlides/notesSlide67.xml" ContentType="application/vnd.openxmlformats-officedocument.presentationml.notesSlide+xml"/>
  <Override PartName="/ppt/tags/tag28.xml" ContentType="application/vnd.openxmlformats-officedocument.presentationml.tags+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158" r:id="rId4"/>
    <p:sldId id="1159" r:id="rId5"/>
    <p:sldId id="1053" r:id="rId6"/>
    <p:sldId id="763" r:id="rId7"/>
    <p:sldId id="1094" r:id="rId8"/>
    <p:sldId id="1151" r:id="rId9"/>
    <p:sldId id="1052" r:id="rId10"/>
    <p:sldId id="1069" r:id="rId11"/>
    <p:sldId id="1160" r:id="rId12"/>
    <p:sldId id="1152" r:id="rId13"/>
    <p:sldId id="1153" r:id="rId14"/>
    <p:sldId id="876" r:id="rId15"/>
    <p:sldId id="1096" r:id="rId16"/>
    <p:sldId id="759" r:id="rId17"/>
    <p:sldId id="1054" r:id="rId18"/>
    <p:sldId id="1098" r:id="rId19"/>
    <p:sldId id="1099" r:id="rId20"/>
    <p:sldId id="1100" r:id="rId21"/>
    <p:sldId id="1101" r:id="rId22"/>
    <p:sldId id="1102" r:id="rId23"/>
    <p:sldId id="1056" r:id="rId24"/>
    <p:sldId id="1103" r:id="rId25"/>
    <p:sldId id="1104" r:id="rId26"/>
    <p:sldId id="1106" r:id="rId27"/>
    <p:sldId id="1111" r:id="rId28"/>
    <p:sldId id="1118" r:id="rId29"/>
    <p:sldId id="1125" r:id="rId30"/>
    <p:sldId id="1126" r:id="rId31"/>
    <p:sldId id="1127" r:id="rId32"/>
    <p:sldId id="1128" r:id="rId33"/>
    <p:sldId id="1112" r:id="rId34"/>
    <p:sldId id="1119" r:id="rId35"/>
    <p:sldId id="1129" r:id="rId36"/>
    <p:sldId id="1130" r:id="rId37"/>
    <p:sldId id="1113" r:id="rId38"/>
    <p:sldId id="1120" r:id="rId39"/>
    <p:sldId id="1150" r:id="rId40"/>
    <p:sldId id="1131" r:id="rId41"/>
    <p:sldId id="1132" r:id="rId42"/>
    <p:sldId id="1133" r:id="rId43"/>
    <p:sldId id="1135" r:id="rId44"/>
    <p:sldId id="1114" r:id="rId45"/>
    <p:sldId id="1121" r:id="rId46"/>
    <p:sldId id="1137" r:id="rId47"/>
    <p:sldId id="1138" r:id="rId48"/>
    <p:sldId id="1139" r:id="rId49"/>
    <p:sldId id="1140" r:id="rId50"/>
    <p:sldId id="1115" r:id="rId51"/>
    <p:sldId id="1122" r:id="rId52"/>
    <p:sldId id="1141" r:id="rId53"/>
    <p:sldId id="1142" r:id="rId54"/>
    <p:sldId id="1143" r:id="rId55"/>
    <p:sldId id="1116" r:id="rId56"/>
    <p:sldId id="1123" r:id="rId57"/>
    <p:sldId id="1144" r:id="rId58"/>
    <p:sldId id="1145" r:id="rId59"/>
    <p:sldId id="1154" r:id="rId60"/>
    <p:sldId id="1146" r:id="rId61"/>
    <p:sldId id="1147" r:id="rId62"/>
    <p:sldId id="1117" r:id="rId63"/>
    <p:sldId id="1124" r:id="rId64"/>
    <p:sldId id="1148" r:id="rId65"/>
    <p:sldId id="1149" r:id="rId66"/>
    <p:sldId id="957" r:id="rId67"/>
    <p:sldId id="1155" r:id="rId68"/>
    <p:sldId id="1156" r:id="rId69"/>
    <p:sldId id="958" r:id="rId70"/>
    <p:sldId id="1157" r:id="rId71"/>
    <p:sldId id="87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7285" autoAdjust="0"/>
  </p:normalViewPr>
  <p:slideViewPr>
    <p:cSldViewPr snapToGrid="0" showGuides="1">
      <p:cViewPr varScale="1">
        <p:scale>
          <a:sx n="84" d="100"/>
          <a:sy n="84" d="100"/>
        </p:scale>
        <p:origin x="1608" y="67"/>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7/24/2023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12</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13</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15</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73220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IPv4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eaLnBrk="1" hangingPunct="1">
              <a:lnSpc>
                <a:spcPct val="85000"/>
              </a:lnSpc>
              <a:spcBef>
                <a:spcPct val="30000"/>
              </a:spcBef>
              <a:buNone/>
            </a:pPr>
            <a:r>
              <a:rPr lang="en-US" sz="1600" dirty="0"/>
              <a:t>Topic 11.3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a:p>
            <a:pPr marL="0" indent="0">
              <a:lnSpc>
                <a:spcPct val="85000"/>
              </a:lnSpc>
              <a:spcBef>
                <a:spcPct val="30000"/>
              </a:spcBef>
              <a:buNone/>
            </a:pPr>
            <a:r>
              <a:rPr lang="en-US" sz="1600" dirty="0"/>
              <a:t>Topic 11.4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and example of a broadcast domain using people and rooms?</a:t>
            </a:r>
          </a:p>
          <a:p>
            <a:pPr lvl="2">
              <a:lnSpc>
                <a:spcPct val="85000"/>
              </a:lnSpc>
              <a:spcBef>
                <a:spcPct val="30000"/>
              </a:spcBef>
            </a:pPr>
            <a:r>
              <a:rPr lang="en-US" sz="1600" dirty="0"/>
              <a:t>Can you provide examples of how we can group devices and services into subnets?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37511"/>
            <a:ext cx="8853286" cy="4000478"/>
          </a:xfrm>
        </p:spPr>
        <p:txBody>
          <a:bodyPr/>
          <a:lstStyle/>
          <a:p>
            <a:pPr marL="0" indent="0">
              <a:lnSpc>
                <a:spcPct val="85000"/>
              </a:lnSpc>
              <a:spcBef>
                <a:spcPct val="30000"/>
              </a:spcBef>
              <a:buNone/>
            </a:pPr>
            <a:r>
              <a:rPr lang="en-US" sz="1600" dirty="0"/>
              <a:t>Topic 11.5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subnetting using a pizza? Subnet (i.e., divide) it into appropriate sized slices.</a:t>
            </a:r>
          </a:p>
          <a:p>
            <a:pPr lvl="2">
              <a:lnSpc>
                <a:spcPct val="85000"/>
              </a:lnSpc>
              <a:spcBef>
                <a:spcPct val="30000"/>
              </a:spcBef>
            </a:pPr>
            <a:r>
              <a:rPr lang="en-US" sz="1600" dirty="0"/>
              <a:t>Can you explain how to subnet a /24 network address?</a:t>
            </a:r>
          </a:p>
          <a:p>
            <a:pPr marL="0" indent="0">
              <a:lnSpc>
                <a:spcPct val="85000"/>
              </a:lnSpc>
              <a:spcBef>
                <a:spcPct val="30000"/>
              </a:spcBef>
              <a:buNone/>
            </a:pPr>
            <a:r>
              <a:rPr lang="en-US" sz="1600" dirty="0"/>
              <a:t>Topic 11.6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kind of address are they using when they are accessing the internet?</a:t>
            </a:r>
          </a:p>
          <a:p>
            <a:pPr lvl="2">
              <a:lnSpc>
                <a:spcPct val="85000"/>
              </a:lnSpc>
              <a:spcBef>
                <a:spcPct val="30000"/>
              </a:spcBef>
            </a:pPr>
            <a:r>
              <a:rPr lang="en-US" sz="1600" dirty="0"/>
              <a:t>Why is it that the subnet mask field automatically populates itself with a 255.0.0.0, 255.255.0.0, or 255.255.255.0 subnet mask when you manually assign a Windows host an IP address?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sz="1600" dirty="0"/>
              <a:t>Topic 11.7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explain why subnetting can waste host IP addresses? Using the pizza analogy, highlight how not everyone has the same hunger.  Maybe one person wants two or three slices while another wans half a slice. </a:t>
            </a:r>
          </a:p>
          <a:p>
            <a:pPr lvl="2">
              <a:lnSpc>
                <a:spcPct val="85000"/>
              </a:lnSpc>
              <a:spcBef>
                <a:spcPct val="30000"/>
              </a:spcBef>
            </a:pPr>
            <a:r>
              <a:rPr lang="en-US" sz="1600" dirty="0"/>
              <a:t>Ask how this problem could be solved.</a:t>
            </a:r>
          </a:p>
          <a:p>
            <a:pPr lvl="2">
              <a:lnSpc>
                <a:spcPct val="85000"/>
              </a:lnSpc>
              <a:spcBef>
                <a:spcPct val="30000"/>
              </a:spcBef>
            </a:pPr>
            <a:r>
              <a:rPr lang="en-US" sz="1600" dirty="0"/>
              <a:t>Ask how you this could be applied to subnetting.</a:t>
            </a:r>
          </a:p>
          <a:p>
            <a:pPr marL="0" indent="0">
              <a:lnSpc>
                <a:spcPct val="85000"/>
              </a:lnSpc>
              <a:spcBef>
                <a:spcPct val="30000"/>
              </a:spcBef>
              <a:buNone/>
            </a:pPr>
            <a:r>
              <a:rPr lang="en-US" sz="1600" dirty="0"/>
              <a:t>Topic 11.8</a:t>
            </a:r>
          </a:p>
          <a:p>
            <a:pPr lvl="1">
              <a:lnSpc>
                <a:spcPct val="85000"/>
              </a:lnSpc>
              <a:spcBef>
                <a:spcPct val="30000"/>
              </a:spcBef>
            </a:pPr>
            <a:r>
              <a:rPr lang="en-US" sz="1600" dirty="0"/>
              <a:t>Ask the students or have a class discussion</a:t>
            </a:r>
          </a:p>
          <a:p>
            <a:pPr lvl="2">
              <a:lnSpc>
                <a:spcPct val="85000"/>
              </a:lnSpc>
              <a:spcBef>
                <a:spcPct val="30000"/>
              </a:spcBef>
            </a:pPr>
            <a:r>
              <a:rPr lang="en-CA" sz="1600" dirty="0"/>
              <a:t>Can you provide an example of VLSM using slices of pizza? Appropriate sized slices are cut based on need.</a:t>
            </a:r>
          </a:p>
          <a:p>
            <a:pPr lvl="2">
              <a:lnSpc>
                <a:spcPct val="85000"/>
              </a:lnSpc>
              <a:spcBef>
                <a:spcPct val="30000"/>
              </a:spcBef>
            </a:pPr>
            <a:r>
              <a:rPr lang="en-CA" sz="1600" dirty="0"/>
              <a:t>Can you explain how VLSM could be applied to </a:t>
            </a:r>
            <a:r>
              <a:rPr lang="en-CA" sz="1600" dirty="0" err="1"/>
              <a:t>subnetting</a:t>
            </a:r>
            <a:r>
              <a:rPr lang="en-CA" sz="1600" dirty="0"/>
              <a:t>?</a:t>
            </a:r>
            <a:endParaRPr lang="en-US" sz="1300" dirty="0"/>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eaLnBrk="1" hangingPunct="1">
              <a:lnSpc>
                <a:spcPct val="85000"/>
              </a:lnSpc>
              <a:spcBef>
                <a:spcPct val="30000"/>
              </a:spcBef>
              <a:buNone/>
            </a:pPr>
            <a:r>
              <a:rPr lang="en-US" sz="1600" dirty="0"/>
              <a:t>Topic 11.9</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Given a multi-site topology, can you design a scalable addressing scheme?</a:t>
            </a:r>
          </a:p>
          <a:p>
            <a:pPr lvl="2">
              <a:lnSpc>
                <a:spcPct val="85000"/>
              </a:lnSpc>
              <a:spcBef>
                <a:spcPct val="30000"/>
              </a:spcBef>
            </a:pPr>
            <a:r>
              <a:rPr lang="en-US" sz="1600" dirty="0"/>
              <a:t>Can you create a logical topology diagram and identify a scalable addressing scheme?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14</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FF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FF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FF0000"/>
                </a:solidFill>
              </a:rPr>
              <a:t>Network Address Translation (NAT) translates private IPv4 addresses to public IPv4 addresses.</a:t>
            </a:r>
            <a:endParaRPr lang="en-US" sz="1600" dirty="0">
              <a:solidFill>
                <a:srgbClr val="FF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FF0000"/>
                </a:solidFill>
              </a:rPr>
              <a:t>Loopback addresses</a:t>
            </a:r>
            <a:endParaRPr lang="en-US" dirty="0">
              <a:solidFill>
                <a:srgbClr val="FF0000"/>
              </a:solidFill>
            </a:endParaRPr>
          </a:p>
          <a:p>
            <a:pPr marL="342900" indent="-342900" algn="l">
              <a:buFont typeface="Arial" panose="020B0604020202020204" pitchFamily="34" charset="0"/>
              <a:buChar char="•"/>
            </a:pPr>
            <a:r>
              <a:rPr lang="en-CA" sz="1600" dirty="0">
                <a:solidFill>
                  <a:srgbClr val="FF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FF0000"/>
                </a:solidFill>
              </a:rPr>
              <a:t>Used on a host to test if TCP/IP is operational</a:t>
            </a:r>
            <a:r>
              <a:rPr lang="en-CA" sz="1600" dirty="0">
                <a:solidFill>
                  <a:srgbClr val="000000"/>
                </a:solidFill>
              </a:rPr>
              <a:t>.</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FF0000"/>
                </a:solidFill>
              </a:rPr>
              <a:t>Link-Local addresses</a:t>
            </a:r>
          </a:p>
          <a:p>
            <a:pPr marL="342900" indent="-342900" algn="l">
              <a:buFont typeface="Arial" panose="020B0604020202020204" pitchFamily="34" charset="0"/>
              <a:buChar char="•"/>
            </a:pPr>
            <a:r>
              <a:rPr lang="en-CA" sz="1600" dirty="0">
                <a:solidFill>
                  <a:srgbClr val="FF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a:t>
            </a:r>
            <a:r>
              <a:rPr lang="en-CA" sz="1600" dirty="0">
                <a:solidFill>
                  <a:srgbClr val="FF0000"/>
                </a:solidFill>
              </a:rPr>
              <a:t>the Automatic Private IP Addressing </a:t>
            </a:r>
            <a:r>
              <a:rPr lang="en-CA" sz="1600" dirty="0">
                <a:solidFill>
                  <a:srgbClr val="000000"/>
                </a:solidFill>
              </a:rPr>
              <a:t>(APIPA) addresses or self-assigned addresses. </a:t>
            </a:r>
          </a:p>
          <a:p>
            <a:pPr marL="342900" indent="-342900" algn="l">
              <a:buFont typeface="Arial" panose="020B0604020202020204" pitchFamily="34" charset="0"/>
              <a:buChar char="•"/>
            </a:pPr>
            <a:r>
              <a:rPr lang="en-CA" sz="1600" dirty="0">
                <a:solidFill>
                  <a:srgbClr val="FF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a:t>
            </a:r>
            <a:r>
              <a:rPr lang="en-US" dirty="0">
                <a:solidFill>
                  <a:srgbClr val="FF0000"/>
                </a:solidFill>
              </a:rPr>
              <a:t>IPv4 </a:t>
            </a:r>
            <a:r>
              <a:rPr lang="en-US" dirty="0">
                <a:solidFill>
                  <a:srgbClr val="000000"/>
                </a:solidFill>
              </a:rPr>
              <a:t>addresses in classes</a:t>
            </a:r>
          </a:p>
          <a:p>
            <a:pPr marL="342900" indent="-342900" algn="l">
              <a:buFont typeface="Arial" panose="020B0604020202020204" pitchFamily="34" charset="0"/>
              <a:buChar char="•"/>
            </a:pPr>
            <a:r>
              <a:rPr lang="en-CA" sz="1600" dirty="0">
                <a:solidFill>
                  <a:srgbClr val="FF0000"/>
                </a:solidFill>
              </a:rPr>
              <a:t>(0x)Class A (0.0.0.0/8 to 127.0.0.0/8)</a:t>
            </a:r>
          </a:p>
          <a:p>
            <a:pPr marL="342900" indent="-342900" algn="l">
              <a:buFont typeface="Arial" panose="020B0604020202020204" pitchFamily="34" charset="0"/>
              <a:buChar char="•"/>
            </a:pPr>
            <a:r>
              <a:rPr lang="en-CA" sz="1600" dirty="0">
                <a:solidFill>
                  <a:srgbClr val="FF0000"/>
                </a:solidFill>
              </a:rPr>
              <a:t>(10x)Class B (128.0.0.0 /16 – 191.255.0.0 /16)</a:t>
            </a:r>
          </a:p>
          <a:p>
            <a:pPr marL="342900" indent="-342900" algn="l">
              <a:buFont typeface="Arial" panose="020B0604020202020204" pitchFamily="34" charset="0"/>
              <a:buChar char="•"/>
            </a:pPr>
            <a:r>
              <a:rPr lang="en-CA" sz="1600" dirty="0">
                <a:solidFill>
                  <a:srgbClr val="FF0000"/>
                </a:solidFill>
              </a:rPr>
              <a:t>(110x)Class C (192.0.0.0 /24 – 223.255.255.0 /24)</a:t>
            </a:r>
          </a:p>
          <a:p>
            <a:pPr marL="342900" indent="-342900" algn="l">
              <a:buFont typeface="Arial" panose="020B0604020202020204" pitchFamily="34" charset="0"/>
              <a:buChar char="•"/>
            </a:pPr>
            <a:r>
              <a:rPr lang="en-CA" sz="1600" dirty="0">
                <a:solidFill>
                  <a:schemeClr val="bg2">
                    <a:lumMod val="75000"/>
                  </a:schemeClr>
                </a:solidFill>
              </a:rPr>
              <a:t>(1110x)Class D (224.0.0.0 to 239.0.0.0)</a:t>
            </a:r>
          </a:p>
          <a:p>
            <a:pPr marL="342900" indent="-342900" algn="l">
              <a:buFont typeface="Arial" panose="020B0604020202020204" pitchFamily="34" charset="0"/>
              <a:buChar char="•"/>
            </a:pPr>
            <a:r>
              <a:rPr lang="en-CA" sz="1600">
                <a:solidFill>
                  <a:schemeClr val="bg2">
                    <a:lumMod val="75000"/>
                  </a:schemeClr>
                </a:solidFill>
              </a:rPr>
              <a:t>(1111x)Class </a:t>
            </a:r>
            <a:r>
              <a:rPr lang="en-CA" sz="1600" dirty="0">
                <a:solidFill>
                  <a:schemeClr val="bg2">
                    <a:lumMod val="75000"/>
                  </a:schemeClr>
                </a:solidFill>
              </a:rPr>
              <a:t>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5762683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Network, Host and Broadcast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49020341"/>
                  </a:ext>
                </a:extLst>
              </a:tr>
              <a:tr h="350784">
                <a:tc>
                  <a:txBody>
                    <a:bodyPr/>
                    <a:lstStyle/>
                    <a:p>
                      <a:pPr algn="ctr"/>
                      <a:r>
                        <a:rPr lang="en-US" sz="1100" dirty="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ANDing to Determine the Network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8039395"/>
                  </a:ext>
                </a:extLst>
              </a:tr>
              <a:tr h="350784">
                <a:tc>
                  <a:txBody>
                    <a:bodyPr/>
                    <a:lstStyle/>
                    <a:p>
                      <a:pPr algn="ctr"/>
                      <a:r>
                        <a:rPr lang="en-US" sz="1100" dirty="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Address Structure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Unicast, Broadcast, or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Pass or Block IPv4 Addresses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Activity</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Public or Private IPv4 Address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Types of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Network Segmentation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529209024"/>
                  </a:ext>
                </a:extLst>
              </a:tr>
              <a:tr h="350784">
                <a:tc>
                  <a:txBody>
                    <a:bodyPr/>
                    <a:lstStyle/>
                    <a:p>
                      <a:pPr algn="ctr"/>
                      <a:r>
                        <a:rPr lang="en-US" sz="1100" kern="1200" dirty="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The Subnet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Subnet with the Magic Number</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954574810"/>
                  </a:ext>
                </a:extLst>
              </a:tr>
              <a:tr h="350784">
                <a:tc>
                  <a:txBody>
                    <a:bodyPr/>
                    <a:lstStyle/>
                    <a:p>
                      <a:pPr algn="ctr"/>
                      <a:r>
                        <a:rPr lang="en-US" sz="1100" kern="1200" dirty="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 an IPv4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57775100"/>
                  </a:ext>
                </a:extLst>
              </a:tr>
              <a:tr h="350784">
                <a:tc>
                  <a:txBody>
                    <a:bodyPr/>
                    <a:lstStyle/>
                    <a:p>
                      <a:pPr algn="ctr"/>
                      <a:r>
                        <a:rPr lang="en-US" sz="1100" kern="1200" dirty="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r>
                        <a:rPr lang="en-US" sz="1100" kern="1200" dirty="0">
                          <a:solidFill>
                            <a:schemeClr val="dk1"/>
                          </a:solidFill>
                          <a:latin typeface="+mn-lt"/>
                          <a:ea typeface="+mn-ea"/>
                          <a:cs typeface="+mn-cs"/>
                        </a:rPr>
                        <a:t>Subnet Across Multiple Octets</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1874528"/>
                  </a:ext>
                </a:extLst>
              </a:tr>
              <a:tr h="350784">
                <a:tc>
                  <a:txBody>
                    <a:bodyPr/>
                    <a:lstStyle/>
                    <a:p>
                      <a:pPr algn="ctr"/>
                      <a:r>
                        <a:rPr lang="en-US" sz="1100" kern="1200" dirty="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r>
                        <a:rPr lang="en-US" sz="1100" kern="1200" dirty="0">
                          <a:solidFill>
                            <a:schemeClr val="dk1"/>
                          </a:solidFill>
                          <a:latin typeface="+mn-lt"/>
                          <a:ea typeface="+mn-ea"/>
                          <a:cs typeface="+mn-cs"/>
                        </a:rPr>
                        <a:t>Calculate the Subnet Mask</a:t>
                      </a:r>
                    </a:p>
                  </a:txBody>
                  <a:tcPr marL="68580" marR="68580" marT="34290" marB="34290" anchor="ctr"/>
                </a:tc>
                <a:tc>
                  <a:txBody>
                    <a:bodyPr/>
                    <a:lstStyle/>
                    <a:p>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677826"/>
                  </a:ext>
                </a:extLst>
              </a:tr>
              <a:tr h="350784">
                <a:tc>
                  <a:txBody>
                    <a:bodyPr/>
                    <a:lstStyle/>
                    <a:p>
                      <a:pPr algn="ctr"/>
                      <a:r>
                        <a:rPr lang="en-US" sz="1100" kern="1200" dirty="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Calculate IPv4 Subnets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kern="1200" dirty="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Determine the Number of Bits to Borrow</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kern="1200" dirty="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Subnetting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kern="1200" dirty="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Basics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05649858"/>
                  </a:ext>
                </a:extLst>
              </a:tr>
              <a:tr h="350784">
                <a:tc>
                  <a:txBody>
                    <a:bodyPr/>
                    <a:lstStyle/>
                    <a:p>
                      <a:pPr algn="ctr"/>
                      <a:r>
                        <a:rPr lang="en-US" sz="1100" kern="1200" dirty="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Example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11: Activities (Cont.)</a:t>
            </a:r>
          </a:p>
        </p:txBody>
      </p:sp>
      <p:sp>
        <p:nvSpPr>
          <p:cNvPr id="6147" name="Rectangle 34"/>
          <p:cNvSpPr>
            <a:spLocks noGrp="1" noChangeArrowheads="1"/>
          </p:cNvSpPr>
          <p:nvPr>
            <p:ph idx="1"/>
          </p:nvPr>
        </p:nvSpPr>
        <p:spPr>
          <a:xfrm>
            <a:off x="144065" y="798945"/>
            <a:ext cx="8853286" cy="281056"/>
          </a:xfrm>
        </p:spPr>
        <p:txBody>
          <a:bodyPr/>
          <a:lstStyle/>
          <a:p>
            <a:pPr>
              <a:buFont typeface="Arial" panose="020B0604020202020204" pitchFamily="34" charset="0"/>
              <a:buChar char="•"/>
            </a:pPr>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2411438"/>
              </p:ext>
            </p:extLst>
          </p:nvPr>
        </p:nvGraphicFramePr>
        <p:xfrm>
          <a:off x="432000" y="1127135"/>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kern="1200" dirty="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VLSM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kern="1200" dirty="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VLSM Design and Implementation Practice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en-US" sz="1100" kern="1200" dirty="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kern="1200" dirty="0">
                          <a:solidFill>
                            <a:schemeClr val="dk1"/>
                          </a:solidFill>
                          <a:latin typeface="+mn-lt"/>
                          <a:ea typeface="+mn-ea"/>
                          <a:cs typeface="+mn-cs"/>
                        </a:rPr>
                        <a:t>Design and Implement a VLSM Addressing Scheme</a:t>
                      </a:r>
                      <a:endParaRPr lang="en-US" sz="1100" kern="1200" dirty="0">
                        <a:solidFill>
                          <a:schemeClr val="dk1"/>
                        </a:solidFill>
                        <a:latin typeface="+mn-lt"/>
                        <a:ea typeface="+mn-ea"/>
                        <a:cs typeface="+mn-cs"/>
                      </a:endParaRPr>
                    </a:p>
                  </a:txBody>
                  <a:tcPr marL="68580" marR="68580" marT="34290" marB="34290" anchor="ctr"/>
                </a:tc>
                <a:tc>
                  <a:txBody>
                    <a:bodyPr/>
                    <a:lstStyle/>
                    <a:p>
                      <a:pPr marL="0" algn="l" defTabSz="685777" rtl="0" eaLnBrk="1" latinLnBrk="0" hangingPunct="1"/>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31969203"/>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11,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a router identify the network and host portions of an IP address?</a:t>
            </a:r>
          </a:p>
          <a:p>
            <a:pPr lvl="2">
              <a:lnSpc>
                <a:spcPct val="85000"/>
              </a:lnSpc>
              <a:spcBef>
                <a:spcPct val="30000"/>
              </a:spcBef>
            </a:pPr>
            <a:r>
              <a:rPr lang="en-US" sz="1600" dirty="0"/>
              <a:t>Can you explain how the IPv4 subnet mask and the IPv6 prefix length are used to identify the network and host portions using the ANDing process.</a:t>
            </a:r>
          </a:p>
          <a:p>
            <a:pPr marL="0" indent="0">
              <a:lnSpc>
                <a:spcPct val="85000"/>
              </a:lnSpc>
              <a:spcBef>
                <a:spcPct val="30000"/>
              </a:spcBef>
              <a:buNone/>
            </a:pPr>
            <a:r>
              <a:rPr lang="en-US" sz="1600" dirty="0"/>
              <a:t>Topic 11.2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provide an example of unicast, broadcast, and multicast communication?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10363</TotalTime>
  <Words>6020</Words>
  <Application>Microsoft Office PowerPoint</Application>
  <PresentationFormat>On-screen Show (16:9)</PresentationFormat>
  <Paragraphs>1044</Paragraphs>
  <Slides>72</Slides>
  <Notes>70</Notes>
  <HiddenSlides>13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CiscoSans ExtraLight</vt:lpstr>
      <vt:lpstr>Courier New</vt:lpstr>
      <vt:lpstr>Wingdings</vt:lpstr>
      <vt:lpstr>Default Theme</vt:lpstr>
      <vt:lpstr>Module 11: IPv4 Addressing</vt:lpstr>
      <vt:lpstr>Instructor Materials – Module 11 Planning Guide</vt:lpstr>
      <vt:lpstr>What to Expect in this Module</vt:lpstr>
      <vt:lpstr>What to Expect in this Module (Cont.)</vt:lpstr>
      <vt:lpstr>Check Your Understanding</vt:lpstr>
      <vt:lpstr>Module 11: Activities</vt:lpstr>
      <vt:lpstr>Module 11: Activities (Cont.)</vt:lpstr>
      <vt:lpstr>Module 11: Activities (Cont.)</vt:lpstr>
      <vt:lpstr>Module 11: Best Practices</vt:lpstr>
      <vt:lpstr>Module 11: Best Practices (Cont.)</vt:lpstr>
      <vt:lpstr>Module 11: Best Practices (Cont.)</vt:lpstr>
      <vt:lpstr>Module 11: Best Practices (Cont.)</vt:lpstr>
      <vt:lpstr>Module 11: Best Practices (Cont.)</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NGUYEN DI DAN D20VT06</cp:lastModifiedBy>
  <cp:revision>296</cp:revision>
  <dcterms:created xsi:type="dcterms:W3CDTF">2019-10-18T06:21:22Z</dcterms:created>
  <dcterms:modified xsi:type="dcterms:W3CDTF">2023-07-24T12:49:23Z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