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40D4-66ED-7ED2-9201-5A48D6BB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366B4-D038-2F60-A9FF-F2C1EC202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AE87-7314-3FA7-E654-410CDE68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0649-4455-4364-84EC-E0530031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7C0F-8614-62ED-88E0-8FCB977D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5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685F-1006-2A33-52D6-EBEDB3C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D4A6-67ED-83E3-1897-F2955F97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95D7-F4F4-1035-8BE2-9A7549B9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4004-BAC3-792E-6BEB-7C7F04B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F15C-E495-0956-659F-A0C9D2B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3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84ED-CA7B-F841-5D19-429011B18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AF390-A1A3-BA22-3768-4E489F113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C47C-5994-A458-1107-84C17911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0244-F666-F90D-C114-CFFA45C2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93E4-5772-1DB6-A7CD-B30C75C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89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B4EC-5733-0DF5-7D13-51504D1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8A9F-65A4-4919-9D49-F767FAA6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C0F7-2C92-9021-6B70-16FADE7F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4F30-67C5-D2D0-5816-F750C4D6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A105-F183-D47F-E7DB-47D097D8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6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4731-D289-895A-EFA5-2763B68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DDF3-CC54-670E-9A3E-82D3298D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9BB7-9C66-B413-156A-D990FE0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72C6-F762-C0C9-172C-DD3385D0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1278-22C2-76C9-6CC1-B9DBEB25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8B10-6D7C-2601-09A2-89B6886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64B2-EF12-050D-F8C0-3502597B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CADB-86B4-0E3C-11F8-E7430921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FAE1F-F247-0D27-8BAE-00661384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DC38-177B-41FB-BC84-1327777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6534-9D9D-CD98-8354-0CDEADBF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23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1105-6428-22B6-188B-E70C0812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D7B0-8874-B676-D677-086682B0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206B-64DC-4404-E097-E47A7C1B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C16CE-47F3-F97A-F345-BBC489694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005A5-E2F3-8AD5-2861-281CB056E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1B03A-389D-404E-B0BC-20081265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E1676-55FE-942F-7730-9DFA4CB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2872C-7577-B5D2-9BB6-2F003DF3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4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CFDE-BD7E-E7BA-3B62-F54144BE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ED890-1789-E8A2-D975-AC98D4B8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BD3D-A3D2-DEB1-D5AF-0EFFF7C0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72514-FDAA-923D-AA48-32A512BA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5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892CE-ED83-FA8F-1AB8-533A9874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E619-939B-BFB0-726A-57142582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0CEA-70BE-C6EA-312E-14CF0404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8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66C3-05CE-C403-3C06-AC277063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4E49-14B2-35AF-4C98-7451C2D5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D1FA-5C30-B631-2420-877520B4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35B9D-FEA0-83F2-B95E-83D4A484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EA39-A219-4F49-2D1D-DF837316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B270A-624D-AC3A-E3D8-0892B3A1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1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E0D-2F59-A27B-52B8-64AA157F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36646-3A24-099E-4F00-90C27743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76584-67D6-8F58-7CA8-EF05D314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5636-FE1F-4687-659E-9D42379B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6D18-0514-0B96-2593-4BA64E7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D8F1-2332-AA30-E28D-7E60DAE8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BF7A6-D6EA-AB44-AE29-507DD11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B97F-EB35-0DF8-10F7-CFE9019E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73D1-4D51-3880-AF5D-5E8E7F265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25A7-F694-4340-BA08-116E349B02E6}" type="datetimeFigureOut">
              <a:rPr lang="en-ID" smtClean="0"/>
              <a:t>13/01/2023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0669-A8C5-A865-0D25-CF46EEB3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2BFE-386F-52D0-BC09-54B8D6D8B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263F-739F-444E-AAB2-698F92CB4B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0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35;p47">
            <a:extLst>
              <a:ext uri="{FF2B5EF4-FFF2-40B4-BE49-F238E27FC236}">
                <a16:creationId xmlns:a16="http://schemas.microsoft.com/office/drawing/2014/main" id="{0F26C781-DF66-5D1F-55CB-6EA007D82DAF}"/>
              </a:ext>
            </a:extLst>
          </p:cNvPr>
          <p:cNvSpPr txBox="1">
            <a:spLocks/>
          </p:cNvSpPr>
          <p:nvPr/>
        </p:nvSpPr>
        <p:spPr>
          <a:xfrm>
            <a:off x="723900" y="540000"/>
            <a:ext cx="7700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ncode Sans"/>
              <a:buNone/>
              <a:tabLst/>
              <a:defRPr/>
            </a:pPr>
            <a:endParaRPr kumimoji="0" lang="en-ID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ncode Sans"/>
              <a:sym typeface="Encode Sans"/>
            </a:endParaRP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FBA57386-02AD-52C3-7834-1B7478563AB3}"/>
              </a:ext>
            </a:extLst>
          </p:cNvPr>
          <p:cNvSpPr txBox="1"/>
          <p:nvPr/>
        </p:nvSpPr>
        <p:spPr>
          <a:xfrm>
            <a:off x="723900" y="1177309"/>
            <a:ext cx="7590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Encode Sans" panose="020B0604020202020204"/>
              </a:rPr>
              <a:t>Desain </a:t>
            </a:r>
            <a:r>
              <a:rPr lang="en-US" sz="2000" b="1" dirty="0" err="1">
                <a:latin typeface="Encode Sans" panose="020B0604020202020204"/>
              </a:rPr>
              <a:t>Instrumentasi</a:t>
            </a:r>
            <a:r>
              <a:rPr lang="en-US" sz="2000" b="1" dirty="0">
                <a:latin typeface="Encode Sans" panose="020B0604020202020204"/>
              </a:rPr>
              <a:t> </a:t>
            </a:r>
            <a:r>
              <a:rPr lang="en-US" sz="2000" b="1" dirty="0" err="1">
                <a:latin typeface="Encode Sans" panose="020B0604020202020204"/>
              </a:rPr>
              <a:t>Akuisisi</a:t>
            </a:r>
            <a:r>
              <a:rPr lang="en-US" sz="2000" b="1" dirty="0">
                <a:latin typeface="Encode Sans" panose="020B0604020202020204"/>
              </a:rPr>
              <a:t> Data – IoT Architecture Framework</a:t>
            </a:r>
            <a:endParaRPr lang="en-ID" sz="2000" b="1" dirty="0">
              <a:latin typeface="Encode Sans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CBC9-5A4B-E7F0-0E26-B842A247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0444" y="6453119"/>
            <a:ext cx="431800" cy="365125"/>
          </a:xfrm>
          <a:noFill/>
          <a:ln>
            <a:solidFill>
              <a:srgbClr val="29CDF3"/>
            </a:solidFill>
          </a:ln>
        </p:spPr>
        <p:txBody>
          <a:bodyPr/>
          <a:lstStyle/>
          <a:p>
            <a:pPr algn="ctr"/>
            <a:fld id="{82AE1F04-7B10-4C2D-852B-C675871983B9}" type="slidenum">
              <a:rPr lang="en-ID" sz="1800" smtClean="0"/>
              <a:pPr algn="ctr"/>
              <a:t>1</a:t>
            </a:fld>
            <a:endParaRPr lang="en-ID" sz="1800" dirty="0"/>
          </a:p>
        </p:txBody>
      </p: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4C75CCCE-12C3-C5D4-4B39-0F64E30F893D}"/>
              </a:ext>
            </a:extLst>
          </p:cNvPr>
          <p:cNvGrpSpPr/>
          <p:nvPr/>
        </p:nvGrpSpPr>
        <p:grpSpPr>
          <a:xfrm>
            <a:off x="1784253" y="1800112"/>
            <a:ext cx="7523223" cy="4653007"/>
            <a:chOff x="1784253" y="1800112"/>
            <a:chExt cx="7523223" cy="4653007"/>
          </a:xfrm>
        </p:grpSpPr>
        <p:pic>
          <p:nvPicPr>
            <p:cNvPr id="1054" name="Picture 4" descr="HF2211 Perangkat Seri WiFi Otomasi Industri Modbus Server RS232/RS485/RS422  Port Seri Ke Modul Konverter Ethernet WiFi| | - AliExpress">
              <a:extLst>
                <a:ext uri="{FF2B5EF4-FFF2-40B4-BE49-F238E27FC236}">
                  <a16:creationId xmlns:a16="http://schemas.microsoft.com/office/drawing/2014/main" id="{3521A0DA-7741-42E5-7162-C7E738AF9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16" r="8961"/>
            <a:stretch/>
          </p:blipFill>
          <p:spPr bwMode="auto">
            <a:xfrm>
              <a:off x="4840560" y="3574822"/>
              <a:ext cx="508401" cy="70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" descr="TeSys Control Relays">
              <a:extLst>
                <a:ext uri="{FF2B5EF4-FFF2-40B4-BE49-F238E27FC236}">
                  <a16:creationId xmlns:a16="http://schemas.microsoft.com/office/drawing/2014/main" id="{53C9BEFA-19C6-D811-F189-9E4E2F193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342" y="5789305"/>
              <a:ext cx="410299" cy="41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2063">
              <a:extLst>
                <a:ext uri="{FF2B5EF4-FFF2-40B4-BE49-F238E27FC236}">
                  <a16:creationId xmlns:a16="http://schemas.microsoft.com/office/drawing/2014/main" id="{2FAF87F3-53D3-DF00-846B-AF4683D7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4716" y="4733416"/>
              <a:ext cx="771207" cy="569224"/>
            </a:xfrm>
            <a:prstGeom prst="rect">
              <a:avLst/>
            </a:prstGeom>
          </p:spPr>
        </p:pic>
        <p:pic>
          <p:nvPicPr>
            <p:cNvPr id="29" name="Picture 4" descr="HF2211 Perangkat Seri WiFi Otomasi Industri Modbus Server RS232/RS485/RS422  Port Seri Ke Modul Konverter Ethernet WiFi| | - AliExpress">
              <a:extLst>
                <a:ext uri="{FF2B5EF4-FFF2-40B4-BE49-F238E27FC236}">
                  <a16:creationId xmlns:a16="http://schemas.microsoft.com/office/drawing/2014/main" id="{E2DC666E-960A-28AC-CA59-A9E047D86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16" r="8961"/>
            <a:stretch/>
          </p:blipFill>
          <p:spPr bwMode="auto">
            <a:xfrm>
              <a:off x="1980036" y="3560002"/>
              <a:ext cx="508401" cy="70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F7B0E1CB-D5E7-FF68-5192-AFDC659BDF92}"/>
                </a:ext>
              </a:extLst>
            </p:cNvPr>
            <p:cNvGrpSpPr/>
            <p:nvPr/>
          </p:nvGrpSpPr>
          <p:grpSpPr>
            <a:xfrm>
              <a:off x="2026219" y="1800112"/>
              <a:ext cx="7281257" cy="4653007"/>
              <a:chOff x="2026219" y="1800112"/>
              <a:chExt cx="7281257" cy="46530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4A2018-D684-2606-6BAD-3075AA58C3FC}"/>
                  </a:ext>
                </a:extLst>
              </p:cNvPr>
              <p:cNvGrpSpPr/>
              <p:nvPr/>
            </p:nvGrpSpPr>
            <p:grpSpPr>
              <a:xfrm>
                <a:off x="2026219" y="1800112"/>
                <a:ext cx="7281257" cy="3767573"/>
                <a:chOff x="87976" y="1606208"/>
                <a:chExt cx="7627171" cy="4045662"/>
              </a:xfrm>
            </p:grpSpPr>
            <p:grpSp>
              <p:nvGrpSpPr>
                <p:cNvPr id="2073" name="Group 2072">
                  <a:extLst>
                    <a:ext uri="{FF2B5EF4-FFF2-40B4-BE49-F238E27FC236}">
                      <a16:creationId xmlns:a16="http://schemas.microsoft.com/office/drawing/2014/main" id="{5344C6BE-4A13-82DD-E91C-13DE53312305}"/>
                    </a:ext>
                  </a:extLst>
                </p:cNvPr>
                <p:cNvGrpSpPr/>
                <p:nvPr/>
              </p:nvGrpSpPr>
              <p:grpSpPr>
                <a:xfrm>
                  <a:off x="87976" y="1606208"/>
                  <a:ext cx="7627171" cy="4045662"/>
                  <a:chOff x="87976" y="1606208"/>
                  <a:chExt cx="7627171" cy="4045662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E73F4EF-A4F9-6E33-E7D2-DD5BFD61995A}"/>
                      </a:ext>
                    </a:extLst>
                  </p:cNvPr>
                  <p:cNvGrpSpPr/>
                  <p:nvPr/>
                </p:nvGrpSpPr>
                <p:grpSpPr>
                  <a:xfrm>
                    <a:off x="493068" y="1606208"/>
                    <a:ext cx="5340933" cy="4045662"/>
                    <a:chOff x="677511" y="1923708"/>
                    <a:chExt cx="5340933" cy="4045662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154F941A-DE0D-5F31-CAFC-FD40094515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7511" y="3273844"/>
                      <a:ext cx="4374295" cy="2319863"/>
                      <a:chOff x="591103" y="2930296"/>
                      <a:chExt cx="4878971" cy="2633240"/>
                    </a:xfrm>
                  </p:grpSpPr>
                  <p:pic>
                    <p:nvPicPr>
                      <p:cNvPr id="2" name="Picture 1">
                        <a:extLst>
                          <a:ext uri="{FF2B5EF4-FFF2-40B4-BE49-F238E27FC236}">
                            <a16:creationId xmlns:a16="http://schemas.microsoft.com/office/drawing/2014/main" id="{A0960E0A-4107-DBF1-7709-878BB9DBE5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9016" y="5003415"/>
                        <a:ext cx="651058" cy="56012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2" name="Picture 4" descr="HF2211 Perangkat Seri WiFi Otomasi Industri Modbus Server RS232/RS485/RS422  Port Seri Ke Modul Konverter Ethernet WiFi| | - AliExpress">
                        <a:extLst>
                          <a:ext uri="{FF2B5EF4-FFF2-40B4-BE49-F238E27FC236}">
                            <a16:creationId xmlns:a16="http://schemas.microsoft.com/office/drawing/2014/main" id="{624CE07C-C832-682C-B45A-5A2C78956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116" r="8961"/>
                      <a:stretch/>
                    </p:blipFill>
                    <p:spPr bwMode="auto">
                      <a:xfrm>
                        <a:off x="1911516" y="3541411"/>
                        <a:ext cx="593996" cy="861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BAA76BD0-3158-792B-CB05-2CD5EDCEF4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94821" y="3497795"/>
                        <a:ext cx="0" cy="6612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4E14C976-0A27-7D7B-4F14-52BE666AD0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103" y="3504816"/>
                        <a:ext cx="4779973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7EC9D4C2-1C3D-9171-6B18-C5CAF195C427}"/>
                          </a:ext>
                        </a:extLst>
                      </p:cNvPr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296825" y="2930296"/>
                        <a:ext cx="0" cy="579109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0862177-F87A-EC5C-A22D-BDCD066476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5571" y="5572777"/>
                      <a:ext cx="992873" cy="396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Digital Power Meter PM 2300</a:t>
                      </a:r>
                      <a:endParaRPr lang="en-ID" sz="900" dirty="0">
                        <a:latin typeface="Arial Narrow" panose="020B0606020202030204" pitchFamily="34" charset="0"/>
                      </a:endParaRP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2AED36EB-7AFA-669E-F7DF-11CCD3B46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1132" y="3942916"/>
                      <a:ext cx="1088431" cy="446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Modbus Gateway</a:t>
                      </a:r>
                    </a:p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RS485 to TCP</a:t>
                      </a:r>
                      <a:endParaRPr lang="en-ID" sz="1050" dirty="0">
                        <a:latin typeface="Arial Narrow" panose="020B0606020202030204" pitchFamily="34" charset="0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79A2826B-50E7-C85B-1DAB-7D5E72A7A9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0286" y="4706747"/>
                      <a:ext cx="601474" cy="446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Modbus</a:t>
                      </a:r>
                    </a:p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RS485</a:t>
                      </a:r>
                      <a:endParaRPr lang="en-ID" sz="1050" dirty="0">
                        <a:latin typeface="Arial Narrow" panose="020B0606020202030204" pitchFamily="34" charset="0"/>
                      </a:endParaRP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3F7C18-3DDF-8D03-F88B-96F7A5A79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9603" y="1923708"/>
                      <a:ext cx="569571" cy="2809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b="1" dirty="0">
                          <a:latin typeface="Arial Narrow" panose="020B0606020202030204" pitchFamily="34" charset="0"/>
                        </a:rPr>
                        <a:t>Server</a:t>
                      </a:r>
                      <a:endParaRPr lang="en-ID" sz="1100" b="1" dirty="0">
                        <a:latin typeface="Arial Narrow" panose="020B0606020202030204" pitchFamily="34" charset="0"/>
                      </a:endParaRP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C127421-8C8D-F842-69FC-20AD59E2DB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4779" y="2955655"/>
                    <a:ext cx="566213" cy="2726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latin typeface="Arial Narrow" panose="020B0606020202030204" pitchFamily="34" charset="0"/>
                      </a:rPr>
                      <a:t>TCP/IP</a:t>
                    </a:r>
                    <a:endParaRPr lang="en-ID" sz="1050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2055" name="Straight Connector 2054">
                    <a:extLst>
                      <a:ext uri="{FF2B5EF4-FFF2-40B4-BE49-F238E27FC236}">
                        <a16:creationId xmlns:a16="http://schemas.microsoft.com/office/drawing/2014/main" id="{6A9FE1C3-DD2E-F333-3F47-4203BD872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76" y="4339264"/>
                    <a:ext cx="7627171" cy="0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9" name="Straight Connector 2058">
                    <a:extLst>
                      <a:ext uri="{FF2B5EF4-FFF2-40B4-BE49-F238E27FC236}">
                        <a16:creationId xmlns:a16="http://schemas.microsoft.com/office/drawing/2014/main" id="{71430C01-FE4A-F363-1A5E-C3C2660CAD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76" y="3243175"/>
                    <a:ext cx="7627171" cy="0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0" name="TextBox 2059">
                    <a:extLst>
                      <a:ext uri="{FF2B5EF4-FFF2-40B4-BE49-F238E27FC236}">
                        <a16:creationId xmlns:a16="http://schemas.microsoft.com/office/drawing/2014/main" id="{7E7B615B-687B-B7A3-AD44-8D2E4A0BF157}"/>
                      </a:ext>
                    </a:extLst>
                  </p:cNvPr>
                  <p:cNvSpPr txBox="1"/>
                  <p:nvPr/>
                </p:nvSpPr>
                <p:spPr>
                  <a:xfrm>
                    <a:off x="6044966" y="4567904"/>
                    <a:ext cx="1254668" cy="479216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Perception Layer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(Sensor &amp; Actuator)</a:t>
                    </a:r>
                    <a:endParaRPr lang="en-ID" sz="1100" dirty="0">
                      <a:solidFill>
                        <a:srgbClr val="00B050"/>
                      </a:solidFill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2061" name="TextBox 2060">
                    <a:extLst>
                      <a:ext uri="{FF2B5EF4-FFF2-40B4-BE49-F238E27FC236}">
                        <a16:creationId xmlns:a16="http://schemas.microsoft.com/office/drawing/2014/main" id="{11E9600B-18F6-4FCE-43F0-3FD2670BCFB9}"/>
                      </a:ext>
                    </a:extLst>
                  </p:cNvPr>
                  <p:cNvSpPr txBox="1"/>
                  <p:nvPr/>
                </p:nvSpPr>
                <p:spPr>
                  <a:xfrm>
                    <a:off x="6030614" y="3593492"/>
                    <a:ext cx="1684533" cy="479216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Network Layer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(Router, Switch &amp; Gateway)</a:t>
                    </a:r>
                    <a:endParaRPr lang="en-ID" sz="1100" dirty="0">
                      <a:solidFill>
                        <a:srgbClr val="00B050"/>
                      </a:solidFill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2062" name="TextBox 2061">
                    <a:extLst>
                      <a:ext uri="{FF2B5EF4-FFF2-40B4-BE49-F238E27FC236}">
                        <a16:creationId xmlns:a16="http://schemas.microsoft.com/office/drawing/2014/main" id="{B1A7BC98-D29C-8A73-6C8D-DFF5842B1713}"/>
                      </a:ext>
                    </a:extLst>
                  </p:cNvPr>
                  <p:cNvSpPr txBox="1"/>
                  <p:nvPr/>
                </p:nvSpPr>
                <p:spPr>
                  <a:xfrm>
                    <a:off x="6030614" y="2632934"/>
                    <a:ext cx="1261383" cy="495741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Aplication</a:t>
                    </a:r>
                    <a:r>
                      <a:rPr lang="en-US" sz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 Layer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</a:rPr>
                      <a:t>(VM Server)</a:t>
                    </a:r>
                    <a:endParaRPr lang="en-ID" sz="1100" dirty="0">
                      <a:solidFill>
                        <a:srgbClr val="00B050"/>
                      </a:solidFill>
                      <a:latin typeface="Arial Narrow" panose="020B0606020202030204" pitchFamily="34" charset="0"/>
                    </a:endParaRPr>
                  </a:p>
                </p:txBody>
              </p:sp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B441C6F7-374B-DC63-7C99-6756EB157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2214" y="2037144"/>
                  <a:ext cx="328860" cy="328860"/>
                </a:xfrm>
                <a:prstGeom prst="rect">
                  <a:avLst/>
                </a:prstGeom>
              </p:spPr>
            </p:pic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02B7F1-2BE3-857F-4A16-6F014B533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345" y="3532688"/>
                <a:ext cx="0" cy="52920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4A0E695-C2A2-40DC-37A9-4860F5CA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0106" r="19990"/>
              <a:stretch/>
            </p:blipFill>
            <p:spPr>
              <a:xfrm>
                <a:off x="4346220" y="2099565"/>
                <a:ext cx="765088" cy="957878"/>
              </a:xfrm>
              <a:prstGeom prst="rect">
                <a:avLst/>
              </a:prstGeom>
            </p:spPr>
          </p:pic>
          <p:pic>
            <p:nvPicPr>
              <p:cNvPr id="4" name="Picture 2" descr="MySQL: Penjelasan, Cara Kerja, dan Kelebihannya">
                <a:extLst>
                  <a:ext uri="{FF2B5EF4-FFF2-40B4-BE49-F238E27FC236}">
                    <a16:creationId xmlns:a16="http://schemas.microsoft.com/office/drawing/2014/main" id="{0871441C-44BF-8C68-0847-5A80DA958B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4458" r="90000">
                            <a14:foregroundMark x1="7952" y1="39615" x2="7952" y2="39615"/>
                            <a14:foregroundMark x1="5783" y1="66154" x2="5783" y2="66154"/>
                            <a14:foregroundMark x1="4458" y1="64038" x2="4458" y2="64038"/>
                            <a14:foregroundMark x1="7590" y1="66346" x2="7590" y2="66346"/>
                            <a14:foregroundMark x1="9157" y1="66731" x2="9157" y2="66731"/>
                            <a14:foregroundMark x1="11325" y1="65769" x2="11325" y2="65769"/>
                            <a14:foregroundMark x1="13012" y1="65000" x2="13012" y2="65000"/>
                            <a14:foregroundMark x1="13735" y1="65000" x2="21566" y2="66154"/>
                            <a14:foregroundMark x1="21566" y1="66154" x2="28554" y2="65769"/>
                            <a14:foregroundMark x1="28554" y1="65769" x2="29518" y2="65769"/>
                            <a14:foregroundMark x1="4940" y1="64231" x2="4940" y2="64231"/>
                            <a14:foregroundMark x1="4699" y1="65000" x2="4699" y2="65000"/>
                            <a14:foregroundMark x1="34217" y1="45769" x2="56024" y2="46923"/>
                            <a14:foregroundMark x1="56024" y1="46923" x2="67711" y2="45192"/>
                            <a14:foregroundMark x1="35422" y1="58654" x2="38916" y2="57115"/>
                            <a14:backgroundMark x1="14096" y1="46154" x2="14096" y2="46154"/>
                            <a14:backgroundMark x1="17349" y1="45192" x2="17349" y2="45192"/>
                            <a14:backgroundMark x1="8072" y1="40000" x2="8072" y2="4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37" r="68757" b="29852"/>
              <a:stretch/>
            </p:blipFill>
            <p:spPr bwMode="auto">
              <a:xfrm>
                <a:off x="5811646" y="2147373"/>
                <a:ext cx="1369693" cy="1008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BE2D17-D347-D1E4-FC08-3410278ECD49}"/>
                  </a:ext>
                </a:extLst>
              </p:cNvPr>
              <p:cNvSpPr txBox="1"/>
              <p:nvPr/>
            </p:nvSpPr>
            <p:spPr>
              <a:xfrm>
                <a:off x="6323896" y="1945231"/>
                <a:ext cx="5052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 Narrow" panose="020B0606020202030204" pitchFamily="34" charset="0"/>
                  </a:rPr>
                  <a:t>Client</a:t>
                </a:r>
                <a:endParaRPr lang="en-ID" sz="1100" b="1" dirty="0">
                  <a:latin typeface="Arial Narrow" panose="020B0606020202030204" pitchFamily="34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D0C060B-B78A-0BB6-FF08-E4B782CAA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85127" t="-163" b="63532"/>
              <a:stretch/>
            </p:blipFill>
            <p:spPr>
              <a:xfrm>
                <a:off x="3019657" y="2236541"/>
                <a:ext cx="424001" cy="64386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501C82-65AD-5073-F805-CD77BD8121B6}"/>
                  </a:ext>
                </a:extLst>
              </p:cNvPr>
              <p:cNvSpPr txBox="1"/>
              <p:nvPr/>
            </p:nvSpPr>
            <p:spPr>
              <a:xfrm>
                <a:off x="2838621" y="2003599"/>
                <a:ext cx="7425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 Narrow" panose="020B0606020202030204" pitchFamily="34" charset="0"/>
                  </a:rPr>
                  <a:t>Data Base</a:t>
                </a:r>
                <a:endParaRPr lang="en-ID" sz="11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" name="Arrow: Left-Right 14">
                <a:extLst>
                  <a:ext uri="{FF2B5EF4-FFF2-40B4-BE49-F238E27FC236}">
                    <a16:creationId xmlns:a16="http://schemas.microsoft.com/office/drawing/2014/main" id="{BBC9F697-65BD-7C60-F01F-14AFD4EC9531}"/>
                  </a:ext>
                </a:extLst>
              </p:cNvPr>
              <p:cNvSpPr/>
              <p:nvPr/>
            </p:nvSpPr>
            <p:spPr>
              <a:xfrm>
                <a:off x="3581132" y="2416310"/>
                <a:ext cx="765088" cy="242290"/>
              </a:xfrm>
              <a:prstGeom prst="leftRightArrow">
                <a:avLst>
                  <a:gd name="adj1" fmla="val 7789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Arrow: Left-Right 16">
                <a:extLst>
                  <a:ext uri="{FF2B5EF4-FFF2-40B4-BE49-F238E27FC236}">
                    <a16:creationId xmlns:a16="http://schemas.microsoft.com/office/drawing/2014/main" id="{2DF3A75F-919E-B4CE-21E4-7362822B77E4}"/>
                  </a:ext>
                </a:extLst>
              </p:cNvPr>
              <p:cNvSpPr/>
              <p:nvPr/>
            </p:nvSpPr>
            <p:spPr>
              <a:xfrm>
                <a:off x="5176976" y="2426277"/>
                <a:ext cx="765088" cy="242290"/>
              </a:xfrm>
              <a:prstGeom prst="leftRightArrow">
                <a:avLst>
                  <a:gd name="adj1" fmla="val 77890"/>
                  <a:gd name="adj2" fmla="val 50000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A836B3B-4430-0156-154E-BCBB96D79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3271" y="2551241"/>
                <a:ext cx="606273" cy="398375"/>
              </a:xfrm>
              <a:prstGeom prst="rect">
                <a:avLst/>
              </a:prstGeom>
            </p:spPr>
          </p:pic>
          <p:pic>
            <p:nvPicPr>
              <p:cNvPr id="1030" name="Picture 6" descr="Mengenal Apa Itu MySQL dan Memahami Cara Kerjanya">
                <a:extLst>
                  <a:ext uri="{FF2B5EF4-FFF2-40B4-BE49-F238E27FC236}">
                    <a16:creationId xmlns:a16="http://schemas.microsoft.com/office/drawing/2014/main" id="{89DD87F5-1767-846D-DDB2-F6653882B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8869" y="2497464"/>
                <a:ext cx="556774" cy="358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F41708-E099-8812-E72F-7E7C1D753F1A}"/>
                  </a:ext>
                </a:extLst>
              </p:cNvPr>
              <p:cNvSpPr txBox="1"/>
              <p:nvPr/>
            </p:nvSpPr>
            <p:spPr>
              <a:xfrm>
                <a:off x="5343300" y="2176578"/>
                <a:ext cx="484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 Narrow" panose="020B0606020202030204" pitchFamily="34" charset="0"/>
                  </a:rPr>
                  <a:t>Query</a:t>
                </a:r>
                <a:endParaRPr lang="en-ID" sz="105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EC47D-B6DB-E2C1-7466-D7C7D81245D5}"/>
                  </a:ext>
                </a:extLst>
              </p:cNvPr>
              <p:cNvSpPr txBox="1"/>
              <p:nvPr/>
            </p:nvSpPr>
            <p:spPr>
              <a:xfrm>
                <a:off x="5247585" y="2663353"/>
                <a:ext cx="6783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 Narrow" panose="020B0606020202030204" pitchFamily="34" charset="0"/>
                  </a:rPr>
                  <a:t>Response</a:t>
                </a:r>
                <a:endParaRPr lang="en-ID" sz="105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A40AAF-6AE9-0E3B-F3E1-F07402E49FAA}"/>
                  </a:ext>
                </a:extLst>
              </p:cNvPr>
              <p:cNvSpPr txBox="1"/>
              <p:nvPr/>
            </p:nvSpPr>
            <p:spPr>
              <a:xfrm>
                <a:off x="3757981" y="2413973"/>
                <a:ext cx="4171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 Narrow" panose="020B0606020202030204" pitchFamily="34" charset="0"/>
                  </a:rPr>
                  <a:t>Data</a:t>
                </a:r>
                <a:endParaRPr lang="en-ID" sz="105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5" name="Rectangle 2064">
                <a:extLst>
                  <a:ext uri="{FF2B5EF4-FFF2-40B4-BE49-F238E27FC236}">
                    <a16:creationId xmlns:a16="http://schemas.microsoft.com/office/drawing/2014/main" id="{0E3ED68A-D436-56A5-D0C2-D4CE088EC059}"/>
                  </a:ext>
                </a:extLst>
              </p:cNvPr>
              <p:cNvSpPr/>
              <p:nvPr/>
            </p:nvSpPr>
            <p:spPr>
              <a:xfrm>
                <a:off x="6031607" y="4711538"/>
                <a:ext cx="646459" cy="57611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66" name="TextBox 2065">
                <a:extLst>
                  <a:ext uri="{FF2B5EF4-FFF2-40B4-BE49-F238E27FC236}">
                    <a16:creationId xmlns:a16="http://schemas.microsoft.com/office/drawing/2014/main" id="{99676D67-F323-D829-FA77-B22681866DA6}"/>
                  </a:ext>
                </a:extLst>
              </p:cNvPr>
              <p:cNvSpPr txBox="1"/>
              <p:nvPr/>
            </p:nvSpPr>
            <p:spPr>
              <a:xfrm>
                <a:off x="6487318" y="6053009"/>
                <a:ext cx="615953" cy="40011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 Narrow" panose="020B0606020202030204" pitchFamily="34" charset="0"/>
                  </a:rPr>
                  <a:t>Pump (Load)</a:t>
                </a:r>
                <a:endParaRPr lang="en-ID" sz="100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75" name="Connector: Elbow 2074">
                <a:extLst>
                  <a:ext uri="{FF2B5EF4-FFF2-40B4-BE49-F238E27FC236}">
                    <a16:creationId xmlns:a16="http://schemas.microsoft.com/office/drawing/2014/main" id="{5895CB18-7778-40E0-62D3-8A78FBEF7803}"/>
                  </a:ext>
                </a:extLst>
              </p:cNvPr>
              <p:cNvCxnSpPr>
                <a:cxnSpLocks/>
                <a:stCxn id="2066" idx="0"/>
                <a:endCxn id="2065" idx="2"/>
              </p:cNvCxnSpPr>
              <p:nvPr/>
            </p:nvCxnSpPr>
            <p:spPr>
              <a:xfrm rot="16200000" flipV="1">
                <a:off x="6192386" y="5450100"/>
                <a:ext cx="765361" cy="44045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B05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8" name="Picture 10" descr="Hinweise zur SMA Schnittstelle &amp; Solarfox® - SOLARFOX®">
                <a:extLst>
                  <a:ext uri="{FF2B5EF4-FFF2-40B4-BE49-F238E27FC236}">
                    <a16:creationId xmlns:a16="http://schemas.microsoft.com/office/drawing/2014/main" id="{C2B7550D-9A42-702B-9A84-05ADF67F0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71" t="26674" r="3596" b="9881"/>
              <a:stretch/>
            </p:blipFill>
            <p:spPr bwMode="auto">
              <a:xfrm>
                <a:off x="6132727" y="2293682"/>
                <a:ext cx="893704" cy="487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53186-9155-D779-2E73-1DF663D51012}"/>
                </a:ext>
              </a:extLst>
            </p:cNvPr>
            <p:cNvSpPr txBox="1"/>
            <p:nvPr/>
          </p:nvSpPr>
          <p:spPr>
            <a:xfrm>
              <a:off x="7649685" y="2298013"/>
              <a:ext cx="778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Real Time Monitoring</a:t>
              </a:r>
              <a:endParaRPr lang="en-ID" sz="1100" b="1" dirty="0">
                <a:latin typeface="Arial Narrow" panose="020B0606020202030204" pitchFamily="34" charset="0"/>
              </a:endParaRPr>
            </a:p>
          </p:txBody>
        </p:sp>
        <p:pic>
          <p:nvPicPr>
            <p:cNvPr id="6" name="Picture 2" descr="Modbus TCP/IP">
              <a:extLst>
                <a:ext uri="{FF2B5EF4-FFF2-40B4-BE49-F238E27FC236}">
                  <a16:creationId xmlns:a16="http://schemas.microsoft.com/office/drawing/2014/main" id="{E4314DA9-C3ED-B7D1-3F8C-1C90C8F7D8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69" b="33583"/>
            <a:stretch/>
          </p:blipFill>
          <p:spPr bwMode="auto">
            <a:xfrm>
              <a:off x="4789775" y="3303341"/>
              <a:ext cx="672272" cy="2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43F510-807D-CAC1-8F35-4CCF95F0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00542" y="4781366"/>
              <a:ext cx="438346" cy="836842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6F05FD-AC72-35AA-4B38-48C48C46340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219715" y="4247799"/>
              <a:ext cx="4588" cy="53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DE3EF8-FFE3-83D7-7B90-CD814848A4F4}"/>
                </a:ext>
              </a:extLst>
            </p:cNvPr>
            <p:cNvSpPr txBox="1"/>
            <p:nvPr/>
          </p:nvSpPr>
          <p:spPr>
            <a:xfrm>
              <a:off x="1784253" y="5618208"/>
              <a:ext cx="9478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Ultrasonic Level Meter </a:t>
              </a:r>
            </a:p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SUP-MP-C</a:t>
              </a:r>
              <a:endParaRPr lang="en-ID" sz="900" dirty="0">
                <a:latin typeface="Arial Narrow" panose="020B060602020203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243582-5EDB-004F-3E50-3395F080D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2607" y="4247799"/>
              <a:ext cx="4588" cy="53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A603B47-9BCA-2E8B-F244-7FC3454A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27261" y="4764538"/>
              <a:ext cx="933339" cy="881287"/>
            </a:xfrm>
            <a:prstGeom prst="rect">
              <a:avLst/>
            </a:prstGeom>
          </p:spPr>
        </p:pic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2B1D019A-AE42-1D6E-D91A-B9292A4D5BA3}"/>
                </a:ext>
              </a:extLst>
            </p:cNvPr>
            <p:cNvSpPr txBox="1"/>
            <p:nvPr/>
          </p:nvSpPr>
          <p:spPr>
            <a:xfrm>
              <a:off x="2154991" y="4391852"/>
              <a:ext cx="5741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Modbus</a:t>
              </a:r>
            </a:p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RS485</a:t>
              </a:r>
              <a:endParaRPr lang="en-ID" sz="1050" dirty="0">
                <a:latin typeface="Arial Narrow" panose="020B0606020202030204" pitchFamily="34" charset="0"/>
              </a:endParaRPr>
            </a:p>
          </p:txBody>
        </p: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E82E7426-8CDB-F9BA-BB4B-B9B18D5833BE}"/>
                </a:ext>
              </a:extLst>
            </p:cNvPr>
            <p:cNvSpPr txBox="1"/>
            <p:nvPr/>
          </p:nvSpPr>
          <p:spPr>
            <a:xfrm>
              <a:off x="3127261" y="5624141"/>
              <a:ext cx="9478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Ultrasonic Flow Meter </a:t>
              </a:r>
            </a:p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SUP-1158J</a:t>
              </a:r>
              <a:endParaRPr lang="en-ID" sz="9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051" name="Straight Connector 2050">
              <a:extLst>
                <a:ext uri="{FF2B5EF4-FFF2-40B4-BE49-F238E27FC236}">
                  <a16:creationId xmlns:a16="http://schemas.microsoft.com/office/drawing/2014/main" id="{BB7D6787-DFDA-50E3-DD4E-649935D71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3657" y="3532688"/>
              <a:ext cx="0" cy="5292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14FC8C70-951D-9499-57C8-F4748F4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0782" y="4234992"/>
              <a:ext cx="4588" cy="53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4" descr="HF2211 Perangkat Seri WiFi Otomasi Industri Modbus Server RS232/RS485/RS422  Port Seri Ke Modul Konverter Ethernet WiFi| | - AliExpress">
              <a:extLst>
                <a:ext uri="{FF2B5EF4-FFF2-40B4-BE49-F238E27FC236}">
                  <a16:creationId xmlns:a16="http://schemas.microsoft.com/office/drawing/2014/main" id="{74AA1035-23A1-9B62-0CBB-4A130287B6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16" r="8961"/>
            <a:stretch/>
          </p:blipFill>
          <p:spPr bwMode="auto">
            <a:xfrm>
              <a:off x="6083043" y="3548347"/>
              <a:ext cx="508401" cy="70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FF8D9FC2-D1A6-809E-A5EE-6F2463E0E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6308" y="3522212"/>
              <a:ext cx="0" cy="52920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A2D61E20-E53B-8DE5-CE42-EB92FEC77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875" y="4237323"/>
              <a:ext cx="4588" cy="53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CD60B0CF-85FE-5C89-CE9E-79CF156FA476}"/>
                </a:ext>
              </a:extLst>
            </p:cNvPr>
            <p:cNvSpPr txBox="1"/>
            <p:nvPr/>
          </p:nvSpPr>
          <p:spPr>
            <a:xfrm>
              <a:off x="4958846" y="5968772"/>
              <a:ext cx="9478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Contact Relay</a:t>
              </a:r>
              <a:endParaRPr lang="en-ID" sz="9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74CAD553-7C48-1EFF-8577-BA1A15B35FFC}"/>
                </a:ext>
              </a:extLst>
            </p:cNvPr>
            <p:cNvCxnSpPr>
              <a:cxnSpLocks/>
              <a:stCxn id="2066" idx="1"/>
              <a:endCxn id="2068" idx="2"/>
            </p:cNvCxnSpPr>
            <p:nvPr/>
          </p:nvCxnSpPr>
          <p:spPr>
            <a:xfrm rot="10800000">
              <a:off x="4922492" y="6199604"/>
              <a:ext cx="1564826" cy="53460"/>
            </a:xfrm>
            <a:prstGeom prst="bentConnector2">
              <a:avLst/>
            </a:prstGeom>
            <a:ln w="9525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5EBE6D3A-D4FF-3CE9-A601-974CC508E093}"/>
                </a:ext>
              </a:extLst>
            </p:cNvPr>
            <p:cNvSpPr txBox="1"/>
            <p:nvPr/>
          </p:nvSpPr>
          <p:spPr>
            <a:xfrm>
              <a:off x="4911931" y="5287618"/>
              <a:ext cx="86273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Modbus RTU </a:t>
              </a:r>
            </a:p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Relay</a:t>
              </a:r>
              <a:endParaRPr lang="en-ID" sz="1050" dirty="0">
                <a:latin typeface="Arial Narrow" panose="020B0606020202030204" pitchFamily="34" charset="0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4F1E73AF-0BC4-D5CD-081B-AC24B5CF7BD5}"/>
                </a:ext>
              </a:extLst>
            </p:cNvPr>
            <p:cNvSpPr txBox="1"/>
            <p:nvPr/>
          </p:nvSpPr>
          <p:spPr>
            <a:xfrm>
              <a:off x="5811646" y="4330861"/>
              <a:ext cx="5741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Modbus</a:t>
              </a:r>
            </a:p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RS485</a:t>
              </a:r>
              <a:endParaRPr lang="en-ID" sz="1050" dirty="0">
                <a:latin typeface="Arial Narrow" panose="020B0606020202030204" pitchFamily="34" charset="0"/>
              </a:endParaRPr>
            </a:p>
          </p:txBody>
        </p: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0504EEC2-17AC-0DC1-58E9-03771460619A}"/>
                </a:ext>
              </a:extLst>
            </p:cNvPr>
            <p:cNvCxnSpPr>
              <a:cxnSpLocks/>
              <a:stCxn id="2068" idx="0"/>
            </p:cNvCxnSpPr>
            <p:nvPr/>
          </p:nvCxnSpPr>
          <p:spPr>
            <a:xfrm flipV="1">
              <a:off x="4922492" y="5153090"/>
              <a:ext cx="0" cy="6362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64D426F3-B1AA-C4CD-E824-FFAF2820EDFA}"/>
                </a:ext>
              </a:extLst>
            </p:cNvPr>
            <p:cNvSpPr txBox="1"/>
            <p:nvPr/>
          </p:nvSpPr>
          <p:spPr>
            <a:xfrm>
              <a:off x="5049066" y="4355231"/>
              <a:ext cx="5741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Modbus</a:t>
              </a:r>
            </a:p>
            <a:p>
              <a:pPr algn="ctr"/>
              <a:r>
                <a:rPr lang="en-US" sz="1050" dirty="0">
                  <a:latin typeface="Arial Narrow" panose="020B0606020202030204" pitchFamily="34" charset="0"/>
                </a:rPr>
                <a:t>RS485</a:t>
              </a:r>
              <a:endParaRPr lang="en-ID" sz="105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1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35;p47">
            <a:extLst>
              <a:ext uri="{FF2B5EF4-FFF2-40B4-BE49-F238E27FC236}">
                <a16:creationId xmlns:a16="http://schemas.microsoft.com/office/drawing/2014/main" id="{0F26C781-DF66-5D1F-55CB-6EA007D82DAF}"/>
              </a:ext>
            </a:extLst>
          </p:cNvPr>
          <p:cNvSpPr txBox="1">
            <a:spLocks/>
          </p:cNvSpPr>
          <p:nvPr/>
        </p:nvSpPr>
        <p:spPr>
          <a:xfrm>
            <a:off x="723900" y="540000"/>
            <a:ext cx="7700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ncode Sans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Data Understanding</a:t>
            </a:r>
            <a:endParaRPr kumimoji="0" lang="en-ID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ncode Sans"/>
              <a:sym typeface="Encode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CBC9-5A4B-E7F0-0E26-B842A247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0444" y="6453119"/>
            <a:ext cx="431800" cy="365125"/>
          </a:xfrm>
          <a:noFill/>
          <a:ln>
            <a:solidFill>
              <a:srgbClr val="29CDF3"/>
            </a:solidFill>
          </a:ln>
        </p:spPr>
        <p:txBody>
          <a:bodyPr/>
          <a:lstStyle/>
          <a:p>
            <a:pPr algn="ctr"/>
            <a:fld id="{82AE1F04-7B10-4C2D-852B-C675871983B9}" type="slidenum">
              <a:rPr lang="en-ID" sz="1800" smtClean="0"/>
              <a:pPr algn="ctr"/>
              <a:t>2</a:t>
            </a:fld>
            <a:endParaRPr lang="en-ID" sz="1800" dirty="0"/>
          </a:p>
        </p:txBody>
      </p:sp>
      <p:pic>
        <p:nvPicPr>
          <p:cNvPr id="7" name="Picture 2" descr="solar panel Icon - Free PNG &amp; SVG 66277 - Noun Project">
            <a:extLst>
              <a:ext uri="{FF2B5EF4-FFF2-40B4-BE49-F238E27FC236}">
                <a16:creationId xmlns:a16="http://schemas.microsoft.com/office/drawing/2014/main" id="{E18D45D0-A6D3-1526-346F-5A74A0896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8" t="5138" r="11846"/>
          <a:stretch/>
        </p:blipFill>
        <p:spPr bwMode="auto">
          <a:xfrm rot="16200000">
            <a:off x="1988922" y="2091055"/>
            <a:ext cx="1111316" cy="142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olar panel Icon - Free PNG &amp; SVG 66277 - Noun Project">
            <a:extLst>
              <a:ext uri="{FF2B5EF4-FFF2-40B4-BE49-F238E27FC236}">
                <a16:creationId xmlns:a16="http://schemas.microsoft.com/office/drawing/2014/main" id="{DE1B7B6F-EBC1-3D93-1045-75D74F4F2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8" t="5138" r="11846"/>
          <a:stretch/>
        </p:blipFill>
        <p:spPr bwMode="auto">
          <a:xfrm rot="16200000">
            <a:off x="1988921" y="3202371"/>
            <a:ext cx="1111317" cy="142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79F5047-2347-B04A-380F-3C6A55687B35}"/>
              </a:ext>
            </a:extLst>
          </p:cNvPr>
          <p:cNvGrpSpPr/>
          <p:nvPr/>
        </p:nvGrpSpPr>
        <p:grpSpPr>
          <a:xfrm>
            <a:off x="3258368" y="2765425"/>
            <a:ext cx="1254761" cy="1163604"/>
            <a:chOff x="3258369" y="1952625"/>
            <a:chExt cx="950862" cy="116360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E4925A-9758-9302-0CA7-9F74AAC0045C}"/>
                </a:ext>
              </a:extLst>
            </p:cNvPr>
            <p:cNvCxnSpPr/>
            <p:nvPr/>
          </p:nvCxnSpPr>
          <p:spPr>
            <a:xfrm>
              <a:off x="3258369" y="1971675"/>
              <a:ext cx="47543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13DB70-7948-E6EE-7546-BBAC9C8B248F}"/>
                </a:ext>
              </a:extLst>
            </p:cNvPr>
            <p:cNvCxnSpPr/>
            <p:nvPr/>
          </p:nvCxnSpPr>
          <p:spPr>
            <a:xfrm>
              <a:off x="3258369" y="3095558"/>
              <a:ext cx="47543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DC6AE3F-9202-BE8B-8048-2AC7ADE2BD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1952625"/>
              <a:ext cx="0" cy="116360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42C05468-BA36-9127-03FE-7C95C7A2EEC2}"/>
                </a:ext>
              </a:extLst>
            </p:cNvPr>
            <p:cNvCxnSpPr/>
            <p:nvPr/>
          </p:nvCxnSpPr>
          <p:spPr>
            <a:xfrm>
              <a:off x="3733800" y="2528888"/>
              <a:ext cx="47543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E4BA-76D3-EF4D-43CC-B918654F1C4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48541" y="3341687"/>
            <a:ext cx="9612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4B7CCD-AA37-0C9E-ED66-D2D6700F44B4}"/>
              </a:ext>
            </a:extLst>
          </p:cNvPr>
          <p:cNvGrpSpPr/>
          <p:nvPr/>
        </p:nvGrpSpPr>
        <p:grpSpPr>
          <a:xfrm>
            <a:off x="4505172" y="3005192"/>
            <a:ext cx="643369" cy="672990"/>
            <a:chOff x="4573950" y="2260600"/>
            <a:chExt cx="518747" cy="5110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5D274-BB70-D50C-2989-4875B5529EC0}"/>
                </a:ext>
              </a:extLst>
            </p:cNvPr>
            <p:cNvSpPr/>
            <p:nvPr/>
          </p:nvSpPr>
          <p:spPr>
            <a:xfrm>
              <a:off x="4573950" y="2260600"/>
              <a:ext cx="518747" cy="51100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2CF853-EEBA-FAF9-B15D-C1C3B4879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3950" y="2270907"/>
              <a:ext cx="518746" cy="50070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F957D1-F6D4-09BB-176F-A2BED2621017}"/>
                </a:ext>
              </a:extLst>
            </p:cNvPr>
            <p:cNvGrpSpPr/>
            <p:nvPr/>
          </p:nvGrpSpPr>
          <p:grpSpPr>
            <a:xfrm>
              <a:off x="4635496" y="2362200"/>
              <a:ext cx="171454" cy="44450"/>
              <a:chOff x="4654546" y="2381250"/>
              <a:chExt cx="171454" cy="4445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DD5215E-AE68-074A-10EB-847A2ACC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46" y="2381250"/>
                <a:ext cx="1714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7D613F-FDFC-D5B9-163E-C76E29616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46" y="2425700"/>
                <a:ext cx="698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84C17B5-50D2-9BF7-E80C-C1ED37143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146" y="2425700"/>
                <a:ext cx="698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049077-0E7E-2FEE-FBBD-F59B40847882}"/>
                </a:ext>
              </a:extLst>
            </p:cNvPr>
            <p:cNvGrpSpPr/>
            <p:nvPr/>
          </p:nvGrpSpPr>
          <p:grpSpPr>
            <a:xfrm>
              <a:off x="4858723" y="2632401"/>
              <a:ext cx="171454" cy="44450"/>
              <a:chOff x="4654546" y="2381250"/>
              <a:chExt cx="171454" cy="44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50B0CA-C472-01FF-1DCB-7C281B213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46" y="2381250"/>
                <a:ext cx="1714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A29276C-CC40-F4C6-48A8-016C83D2C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46" y="2425700"/>
                <a:ext cx="698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0DBB325-9CF5-534C-94C8-0B7C5EC6C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146" y="2425700"/>
                <a:ext cx="69854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C45FBE5-DEB9-6FBC-5B78-6FAF6DF4B31F}"/>
              </a:ext>
            </a:extLst>
          </p:cNvPr>
          <p:cNvSpPr txBox="1"/>
          <p:nvPr/>
        </p:nvSpPr>
        <p:spPr>
          <a:xfrm>
            <a:off x="2073827" y="1987731"/>
            <a:ext cx="1108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PV Module 210 Wp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1846FBC1-B806-5CC9-D8E4-1B4882F12125}"/>
              </a:ext>
            </a:extLst>
          </p:cNvPr>
          <p:cNvSpPr txBox="1"/>
          <p:nvPr/>
        </p:nvSpPr>
        <p:spPr>
          <a:xfrm>
            <a:off x="4272686" y="3691756"/>
            <a:ext cx="110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Buck – Boost Converter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171A75AA-46AE-E2D0-8AF3-4DE609AEECA0}"/>
              </a:ext>
            </a:extLst>
          </p:cNvPr>
          <p:cNvGrpSpPr/>
          <p:nvPr/>
        </p:nvGrpSpPr>
        <p:grpSpPr>
          <a:xfrm>
            <a:off x="6096000" y="1843941"/>
            <a:ext cx="3863887" cy="4111178"/>
            <a:chOff x="6096000" y="1843941"/>
            <a:chExt cx="3863887" cy="411117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D8F48B-D236-DBA6-99D5-8ED3B4B6D1C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840" y="2028825"/>
              <a:ext cx="0" cy="25218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1BC596-8F1C-9CE0-D645-4D4FDBD9C9DE}"/>
                </a:ext>
              </a:extLst>
            </p:cNvPr>
            <p:cNvCxnSpPr>
              <a:cxnSpLocks/>
            </p:cNvCxnSpPr>
            <p:nvPr/>
          </p:nvCxnSpPr>
          <p:spPr>
            <a:xfrm>
              <a:off x="7932207" y="4362213"/>
              <a:ext cx="14467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DADAA5-0C9D-14AD-9739-C3E7B30F0193}"/>
                </a:ext>
              </a:extLst>
            </p:cNvPr>
            <p:cNvCxnSpPr>
              <a:cxnSpLocks/>
            </p:cNvCxnSpPr>
            <p:nvPr/>
          </p:nvCxnSpPr>
          <p:spPr>
            <a:xfrm>
              <a:off x="9367788" y="4362213"/>
              <a:ext cx="0" cy="62900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C / DC load bank">
              <a:extLst>
                <a:ext uri="{FF2B5EF4-FFF2-40B4-BE49-F238E27FC236}">
                  <a16:creationId xmlns:a16="http://schemas.microsoft.com/office/drawing/2014/main" id="{A33ED40B-48D9-0DF0-802F-987667E856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1" t="26925" r="30308" b="22892"/>
            <a:stretch/>
          </p:blipFill>
          <p:spPr bwMode="auto">
            <a:xfrm>
              <a:off x="8696012" y="2052368"/>
              <a:ext cx="266692" cy="22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AB7040C-EBC3-A103-CB14-A2199E20D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76091"/>
              <a:ext cx="126073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1F0313-D663-A3AE-1698-0946A867EC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840" y="3025553"/>
              <a:ext cx="2224091" cy="152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7E6F91-BFA6-35E8-3751-A1C19323E9B5}"/>
                </a:ext>
              </a:extLst>
            </p:cNvPr>
            <p:cNvCxnSpPr>
              <a:cxnSpLocks/>
            </p:cNvCxnSpPr>
            <p:nvPr/>
          </p:nvCxnSpPr>
          <p:spPr>
            <a:xfrm>
              <a:off x="9308903" y="3041363"/>
              <a:ext cx="515655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334219-A056-E321-7302-5DD80C62B85D}"/>
                </a:ext>
              </a:extLst>
            </p:cNvPr>
            <p:cNvGrpSpPr/>
            <p:nvPr/>
          </p:nvGrpSpPr>
          <p:grpSpPr>
            <a:xfrm>
              <a:off x="9689490" y="3033156"/>
              <a:ext cx="270397" cy="368654"/>
              <a:chOff x="8775254" y="2920412"/>
              <a:chExt cx="270397" cy="36865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F195316-65F1-2EB0-96D4-C637F478E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453" y="2920412"/>
                <a:ext cx="0" cy="257529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D1F85CC-DC9F-38DB-73D4-75B3A091A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5254" y="3177941"/>
                <a:ext cx="27039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8CA6E7E-8904-9486-0B7E-5C3AEB60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2916" y="3231916"/>
                <a:ext cx="175071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F3A7BC-4E0B-B0D3-D92D-A83EA8912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4988" y="3289066"/>
                <a:ext cx="7033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D5B3E2-3A85-5033-1046-711D7CDBD969}"/>
                </a:ext>
              </a:extLst>
            </p:cNvPr>
            <p:cNvGrpSpPr/>
            <p:nvPr/>
          </p:nvGrpSpPr>
          <p:grpSpPr>
            <a:xfrm>
              <a:off x="7288839" y="4008492"/>
              <a:ext cx="643369" cy="672990"/>
              <a:chOff x="4573950" y="2260600"/>
              <a:chExt cx="518747" cy="51100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4AEE5DB-3B5B-2825-FA8B-5B5215FA2DE0}"/>
                  </a:ext>
                </a:extLst>
              </p:cNvPr>
              <p:cNvSpPr/>
              <p:nvPr/>
            </p:nvSpPr>
            <p:spPr>
              <a:xfrm>
                <a:off x="4573950" y="2260600"/>
                <a:ext cx="518747" cy="51100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10B5BA-BB4E-06DB-A3A3-DF8AFC9A5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3950" y="2270907"/>
                <a:ext cx="518746" cy="50070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ADE9A6-64DB-7AFD-E018-6C84B2917A05}"/>
                </a:ext>
              </a:extLst>
            </p:cNvPr>
            <p:cNvSpPr txBox="1"/>
            <p:nvPr/>
          </p:nvSpPr>
          <p:spPr>
            <a:xfrm>
              <a:off x="7288838" y="4028208"/>
              <a:ext cx="3513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DC</a:t>
              </a:r>
              <a:endParaRPr lang="en-ID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2151E7-B2DB-7C41-9B3C-1D4816C44DB6}"/>
                </a:ext>
              </a:extLst>
            </p:cNvPr>
            <p:cNvSpPr txBox="1"/>
            <p:nvPr/>
          </p:nvSpPr>
          <p:spPr>
            <a:xfrm>
              <a:off x="7605028" y="4419872"/>
              <a:ext cx="3513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Arial Narrow" panose="020B0606020202030204" pitchFamily="34" charset="0"/>
                </a:rPr>
                <a:t>DC</a:t>
              </a:r>
              <a:endParaRPr lang="en-ID" sz="1100" b="1" dirty="0">
                <a:latin typeface="Arial Narrow" panose="020B0606020202030204" pitchFamily="34" charset="0"/>
              </a:endParaRPr>
            </a:p>
          </p:txBody>
        </p:sp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782AAB41-119C-4666-2F5D-24B4216F0A9F}"/>
                </a:ext>
              </a:extLst>
            </p:cNvPr>
            <p:cNvGrpSpPr/>
            <p:nvPr/>
          </p:nvGrpSpPr>
          <p:grpSpPr>
            <a:xfrm>
              <a:off x="7355824" y="1843941"/>
              <a:ext cx="667569" cy="672990"/>
              <a:chOff x="9005357" y="2281518"/>
              <a:chExt cx="667569" cy="67299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A56F2D6-C171-46C9-74A8-B4CA8481136E}"/>
                  </a:ext>
                </a:extLst>
              </p:cNvPr>
              <p:cNvGrpSpPr/>
              <p:nvPr/>
            </p:nvGrpSpPr>
            <p:grpSpPr>
              <a:xfrm>
                <a:off x="9005358" y="2281518"/>
                <a:ext cx="643369" cy="672990"/>
                <a:chOff x="4573950" y="2260600"/>
                <a:chExt cx="518747" cy="511007"/>
              </a:xfrm>
            </p:grpSpPr>
            <p:sp>
              <p:nvSpPr>
                <p:cNvPr id="2048" name="Rectangle 2047">
                  <a:extLst>
                    <a:ext uri="{FF2B5EF4-FFF2-40B4-BE49-F238E27FC236}">
                      <a16:creationId xmlns:a16="http://schemas.microsoft.com/office/drawing/2014/main" id="{96C5DC05-4918-F471-0EC0-3349045FA20C}"/>
                    </a:ext>
                  </a:extLst>
                </p:cNvPr>
                <p:cNvSpPr/>
                <p:nvPr/>
              </p:nvSpPr>
              <p:spPr>
                <a:xfrm>
                  <a:off x="4573950" y="2260600"/>
                  <a:ext cx="518747" cy="511007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2049" name="Straight Connector 2048">
                  <a:extLst>
                    <a:ext uri="{FF2B5EF4-FFF2-40B4-BE49-F238E27FC236}">
                      <a16:creationId xmlns:a16="http://schemas.microsoft.com/office/drawing/2014/main" id="{B5DDA7BB-CCDD-0A8D-A1F1-AAB20BA89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3950" y="2270907"/>
                  <a:ext cx="518746" cy="50070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1" name="TextBox 2050">
                <a:extLst>
                  <a:ext uri="{FF2B5EF4-FFF2-40B4-BE49-F238E27FC236}">
                    <a16:creationId xmlns:a16="http://schemas.microsoft.com/office/drawing/2014/main" id="{7F14697D-D5D2-67D8-F0BC-EF87F36F93FD}"/>
                  </a:ext>
                </a:extLst>
              </p:cNvPr>
              <p:cNvSpPr txBox="1"/>
              <p:nvPr/>
            </p:nvSpPr>
            <p:spPr>
              <a:xfrm>
                <a:off x="9005357" y="2301234"/>
                <a:ext cx="351379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 Narrow" panose="020B0606020202030204" pitchFamily="34" charset="0"/>
                  </a:rPr>
                  <a:t>AC</a:t>
                </a:r>
                <a:endParaRPr lang="en-ID" sz="11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0582810F-CF10-41C2-0864-A22E3683BD30}"/>
                  </a:ext>
                </a:extLst>
              </p:cNvPr>
              <p:cNvSpPr txBox="1"/>
              <p:nvPr/>
            </p:nvSpPr>
            <p:spPr>
              <a:xfrm>
                <a:off x="9321547" y="2692898"/>
                <a:ext cx="351379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 Narrow" panose="020B0606020202030204" pitchFamily="34" charset="0"/>
                  </a:rPr>
                  <a:t>DC</a:t>
                </a:r>
                <a:endParaRPr lang="en-ID" sz="1100" b="1" dirty="0"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42B4E30-1619-2C5E-7187-961BDB52A9DA}"/>
                </a:ext>
              </a:extLst>
            </p:cNvPr>
            <p:cNvCxnSpPr>
              <a:cxnSpLocks/>
              <a:stCxn id="1034" idx="6"/>
            </p:cNvCxnSpPr>
            <p:nvPr/>
          </p:nvCxnSpPr>
          <p:spPr>
            <a:xfrm flipV="1">
              <a:off x="9037515" y="2165350"/>
              <a:ext cx="773235" cy="115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F7F85A77-6ECC-124E-AF60-9E9AAFB17572}"/>
                </a:ext>
              </a:extLst>
            </p:cNvPr>
            <p:cNvGrpSpPr/>
            <p:nvPr/>
          </p:nvGrpSpPr>
          <p:grpSpPr>
            <a:xfrm>
              <a:off x="9664090" y="2165349"/>
              <a:ext cx="270397" cy="351582"/>
              <a:chOff x="8775254" y="2920412"/>
              <a:chExt cx="270397" cy="368654"/>
            </a:xfrm>
          </p:grpSpPr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9E97ACC3-E752-EF6B-162D-7D429A49A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453" y="2920412"/>
                <a:ext cx="0" cy="257529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>
                <a:extLst>
                  <a:ext uri="{FF2B5EF4-FFF2-40B4-BE49-F238E27FC236}">
                    <a16:creationId xmlns:a16="http://schemas.microsoft.com/office/drawing/2014/main" id="{B8860A46-A9D8-E75B-E31B-D4289CA0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5254" y="3177941"/>
                <a:ext cx="270397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>
                <a:extLst>
                  <a:ext uri="{FF2B5EF4-FFF2-40B4-BE49-F238E27FC236}">
                    <a16:creationId xmlns:a16="http://schemas.microsoft.com/office/drawing/2014/main" id="{63480A1D-B326-B544-D544-D264C6C27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2916" y="3231916"/>
                <a:ext cx="175071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>
                <a:extLst>
                  <a:ext uri="{FF2B5EF4-FFF2-40B4-BE49-F238E27FC236}">
                    <a16:creationId xmlns:a16="http://schemas.microsoft.com/office/drawing/2014/main" id="{11210129-0E48-9B45-E6EB-8A4FD34F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4988" y="3289066"/>
                <a:ext cx="7033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629EEA3D-D315-FCB2-BAC6-E52CAECDECCA}"/>
                </a:ext>
              </a:extLst>
            </p:cNvPr>
            <p:cNvCxnSpPr>
              <a:cxnSpLocks/>
              <a:stCxn id="2048" idx="3"/>
              <a:endCxn id="1034" idx="2"/>
            </p:cNvCxnSpPr>
            <p:nvPr/>
          </p:nvCxnSpPr>
          <p:spPr>
            <a:xfrm flipV="1">
              <a:off x="7999194" y="2176852"/>
              <a:ext cx="625673" cy="358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FFC7846C-8303-DC33-E838-E6EC1102B9E0}"/>
                </a:ext>
              </a:extLst>
            </p:cNvPr>
            <p:cNvSpPr txBox="1"/>
            <p:nvPr/>
          </p:nvSpPr>
          <p:spPr>
            <a:xfrm>
              <a:off x="7066997" y="4692383"/>
              <a:ext cx="1108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latin typeface="Arial Narrow" panose="020B0606020202030204" pitchFamily="34" charset="0"/>
                </a:rPr>
                <a:t>Bidrectional</a:t>
              </a:r>
              <a:r>
                <a:rPr lang="en-US" sz="1000" b="1" dirty="0">
                  <a:latin typeface="Arial Narrow" panose="020B0606020202030204" pitchFamily="34" charset="0"/>
                </a:rPr>
                <a:t> Converter</a:t>
              </a:r>
              <a:endParaRPr lang="en-ID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BA9BB20E-D6B3-8EB5-2334-EB995ADAB0A1}"/>
                </a:ext>
              </a:extLst>
            </p:cNvPr>
            <p:cNvSpPr txBox="1"/>
            <p:nvPr/>
          </p:nvSpPr>
          <p:spPr>
            <a:xfrm>
              <a:off x="8807631" y="5708898"/>
              <a:ext cx="1108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Narrow" panose="020B0606020202030204" pitchFamily="34" charset="0"/>
                </a:rPr>
                <a:t>Battery System</a:t>
              </a:r>
              <a:endParaRPr lang="en-ID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7415BB18-BEA6-EB55-0FA6-74702FE1473C}"/>
                </a:ext>
              </a:extLst>
            </p:cNvPr>
            <p:cNvSpPr txBox="1"/>
            <p:nvPr/>
          </p:nvSpPr>
          <p:spPr>
            <a:xfrm>
              <a:off x="8290963" y="3173436"/>
              <a:ext cx="1108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Narrow" panose="020B0606020202030204" pitchFamily="34" charset="0"/>
                </a:rPr>
                <a:t>DC Load</a:t>
              </a:r>
              <a:endParaRPr lang="en-ID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0BC648A9-05E6-1B00-FBBA-00DCC507C49E}"/>
                </a:ext>
              </a:extLst>
            </p:cNvPr>
            <p:cNvSpPr txBox="1"/>
            <p:nvPr/>
          </p:nvSpPr>
          <p:spPr>
            <a:xfrm>
              <a:off x="8274814" y="2380721"/>
              <a:ext cx="1108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Narrow" panose="020B0606020202030204" pitchFamily="34" charset="0"/>
                </a:rPr>
                <a:t>AC Load</a:t>
              </a:r>
              <a:endParaRPr lang="en-ID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E52997FE-FDEF-B85C-0224-05542B1CDABA}"/>
                </a:ext>
              </a:extLst>
            </p:cNvPr>
            <p:cNvSpPr txBox="1"/>
            <p:nvPr/>
          </p:nvSpPr>
          <p:spPr>
            <a:xfrm>
              <a:off x="7109208" y="2519000"/>
              <a:ext cx="1108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latin typeface="Arial Narrow" panose="020B0606020202030204" pitchFamily="34" charset="0"/>
                </a:rPr>
                <a:t>lnverter</a:t>
              </a:r>
              <a:endParaRPr lang="en-ID" sz="10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B7761422-704A-9771-3560-955283CECB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41968"/>
              <a:ext cx="1192838" cy="818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Car Battery Icon - Download in Line Style">
              <a:extLst>
                <a:ext uri="{FF2B5EF4-FFF2-40B4-BE49-F238E27FC236}">
                  <a16:creationId xmlns:a16="http://schemas.microsoft.com/office/drawing/2014/main" id="{5E56080E-8632-B8CB-A577-CCCFD1F22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6" t="29032" r="17873" b="22506"/>
            <a:stretch/>
          </p:blipFill>
          <p:spPr bwMode="auto">
            <a:xfrm>
              <a:off x="8781416" y="4937566"/>
              <a:ext cx="1165771" cy="86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2053D715-886C-8531-2060-97E73157129B}"/>
                </a:ext>
              </a:extLst>
            </p:cNvPr>
            <p:cNvGrpSpPr/>
            <p:nvPr/>
          </p:nvGrpSpPr>
          <p:grpSpPr>
            <a:xfrm>
              <a:off x="8333931" y="2887962"/>
              <a:ext cx="961299" cy="307777"/>
              <a:chOff x="6031625" y="921411"/>
              <a:chExt cx="961299" cy="307777"/>
            </a:xfrm>
          </p:grpSpPr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A2EE4E81-9B45-9120-71C4-14039202892F}"/>
                  </a:ext>
                </a:extLst>
              </p:cNvPr>
              <p:cNvSpPr/>
              <p:nvPr/>
            </p:nvSpPr>
            <p:spPr>
              <a:xfrm>
                <a:off x="6031625" y="950507"/>
                <a:ext cx="961299" cy="24433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DBE3A54A-08BC-657B-90AB-FD91F71EBF2C}"/>
                  </a:ext>
                </a:extLst>
              </p:cNvPr>
              <p:cNvSpPr txBox="1"/>
              <p:nvPr/>
            </p:nvSpPr>
            <p:spPr>
              <a:xfrm>
                <a:off x="6367041" y="921411"/>
                <a:ext cx="290464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 Narrow" panose="020B0606020202030204" pitchFamily="34" charset="0"/>
                  </a:rPr>
                  <a:t>R</a:t>
                </a:r>
                <a:endParaRPr lang="en-ID" sz="1400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1B49E3E-AC7D-E5B4-EB03-7D8FBE6EBA7E}"/>
                </a:ext>
              </a:extLst>
            </p:cNvPr>
            <p:cNvSpPr/>
            <p:nvPr/>
          </p:nvSpPr>
          <p:spPr>
            <a:xfrm>
              <a:off x="8624867" y="1976797"/>
              <a:ext cx="412648" cy="40011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0A34833-19B4-4470-8293-94365DA5AB02}"/>
              </a:ext>
            </a:extLst>
          </p:cNvPr>
          <p:cNvSpPr txBox="1"/>
          <p:nvPr/>
        </p:nvSpPr>
        <p:spPr>
          <a:xfrm>
            <a:off x="4381454" y="5009550"/>
            <a:ext cx="1108339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Protection Device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B83191-14DC-5C3C-7E57-867735497B3F}"/>
              </a:ext>
            </a:extLst>
          </p:cNvPr>
          <p:cNvSpPr txBox="1"/>
          <p:nvPr/>
        </p:nvSpPr>
        <p:spPr>
          <a:xfrm>
            <a:off x="4394154" y="5352450"/>
            <a:ext cx="1108339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Main Component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202FDDC-B6FC-2865-9F4E-608E385C1533}"/>
              </a:ext>
            </a:extLst>
          </p:cNvPr>
          <p:cNvSpPr txBox="1"/>
          <p:nvPr/>
        </p:nvSpPr>
        <p:spPr>
          <a:xfrm>
            <a:off x="4394154" y="5695350"/>
            <a:ext cx="1108339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IoT Device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220D9B-1F99-41DA-AC6B-98D2FC12C0CD}"/>
              </a:ext>
            </a:extLst>
          </p:cNvPr>
          <p:cNvSpPr txBox="1"/>
          <p:nvPr/>
        </p:nvSpPr>
        <p:spPr>
          <a:xfrm>
            <a:off x="4401320" y="6038250"/>
            <a:ext cx="1108339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Controller Device</a:t>
            </a:r>
            <a:endParaRPr lang="en-ID" sz="1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7" ma:contentTypeDescription="Create a new document." ma:contentTypeScope="" ma:versionID="443bf03493886e1dd11316ef77b4d3a0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47bb60c502eedff061a331bc29596a5a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EB5D35-500D-40EA-B309-38C0B5D70E55}"/>
</file>

<file path=customXml/itemProps2.xml><?xml version="1.0" encoding="utf-8"?>
<ds:datastoreItem xmlns:ds="http://schemas.openxmlformats.org/officeDocument/2006/customXml" ds:itemID="{1329939A-7B43-49C8-8E45-488A77AE2F49}"/>
</file>

<file path=customXml/itemProps3.xml><?xml version="1.0" encoding="utf-8"?>
<ds:datastoreItem xmlns:ds="http://schemas.openxmlformats.org/officeDocument/2006/customXml" ds:itemID="{4BD55365-7438-41D2-AF6D-5C585E9510B2}"/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112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Encode Sans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 Fariz</dc:creator>
  <cp:lastModifiedBy>Rizal Fariz</cp:lastModifiedBy>
  <cp:revision>6</cp:revision>
  <dcterms:created xsi:type="dcterms:W3CDTF">2022-12-03T08:23:29Z</dcterms:created>
  <dcterms:modified xsi:type="dcterms:W3CDTF">2023-01-13T03:25:51Z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