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ga.ip117" userId="S::angga.ip117_gmail.com#ext#@itbdsti.onmicrosoft.com::4e64c5d4-ed0b-464c-87c4-37f502df4ea6" providerId="AD" clId="Web-{E5ABA87B-874A-4F87-B86E-954CE6EC5C26}"/>
    <pc:docChg chg="modSld">
      <pc:chgData name="angga.ip117" userId="S::angga.ip117_gmail.com#ext#@itbdsti.onmicrosoft.com::4e64c5d4-ed0b-464c-87c4-37f502df4ea6" providerId="AD" clId="Web-{E5ABA87B-874A-4F87-B86E-954CE6EC5C26}" dt="2023-01-31T10:23:52.004" v="129" actId="1076"/>
      <pc:docMkLst>
        <pc:docMk/>
      </pc:docMkLst>
      <pc:sldChg chg="addSp delSp modSp">
        <pc:chgData name="angga.ip117" userId="S::angga.ip117_gmail.com#ext#@itbdsti.onmicrosoft.com::4e64c5d4-ed0b-464c-87c4-37f502df4ea6" providerId="AD" clId="Web-{E5ABA87B-874A-4F87-B86E-954CE6EC5C26}" dt="2023-01-31T10:14:23.757" v="14"/>
        <pc:sldMkLst>
          <pc:docMk/>
          <pc:sldMk cId="0" sldId="259"/>
        </pc:sldMkLst>
      </pc:sldChg>
      <pc:sldChg chg="addSp delSp modSp">
        <pc:chgData name="angga.ip117" userId="S::angga.ip117_gmail.com#ext#@itbdsti.onmicrosoft.com::4e64c5d4-ed0b-464c-87c4-37f502df4ea6" providerId="AD" clId="Web-{E5ABA87B-874A-4F87-B86E-954CE6EC5C26}" dt="2023-01-31T10:16:03.634" v="27" actId="14100"/>
        <pc:sldMkLst>
          <pc:docMk/>
          <pc:sldMk cId="0" sldId="260"/>
        </pc:sldMkLst>
      </pc:sldChg>
      <pc:sldChg chg="addSp delSp modSp">
        <pc:chgData name="angga.ip117" userId="S::angga.ip117_gmail.com#ext#@itbdsti.onmicrosoft.com::4e64c5d4-ed0b-464c-87c4-37f502df4ea6" providerId="AD" clId="Web-{E5ABA87B-874A-4F87-B86E-954CE6EC5C26}" dt="2023-01-31T10:19:53.655" v="67"/>
        <pc:sldMkLst>
          <pc:docMk/>
          <pc:sldMk cId="0" sldId="261"/>
        </pc:sldMkLst>
      </pc:sldChg>
      <pc:sldChg chg="addSp delSp modSp">
        <pc:chgData name="angga.ip117" userId="S::angga.ip117_gmail.com#ext#@itbdsti.onmicrosoft.com::4e64c5d4-ed0b-464c-87c4-37f502df4ea6" providerId="AD" clId="Web-{E5ABA87B-874A-4F87-B86E-954CE6EC5C26}" dt="2023-01-31T10:23:52.004" v="129" actId="1076"/>
        <pc:sldMkLst>
          <pc:docMk/>
          <pc:sldMk cId="0" sldId="262"/>
        </pc:sldMkLst>
      </pc:sldChg>
    </pc:docChg>
  </pc:docChgLst>
  <pc:docChgLst>
    <pc:chgData name="Safin Rivaldi" userId="S::13320005@mahasiswa.itb.ac.id::064da27b-668a-42d9-a869-7a97d2f4a184" providerId="AD" clId="Web-{D0C5AB6A-D860-2080-9B7C-B0C54CFDF78D}"/>
    <pc:docChg chg="addSld delSld modSld">
      <pc:chgData name="Safin Rivaldi" userId="S::13320005@mahasiswa.itb.ac.id::064da27b-668a-42d9-a869-7a97d2f4a184" providerId="AD" clId="Web-{D0C5AB6A-D860-2080-9B7C-B0C54CFDF78D}" dt="2023-02-03T16:27:17.146" v="46" actId="14100"/>
      <pc:docMkLst>
        <pc:docMk/>
      </pc:docMkLst>
      <pc:sldChg chg="addSp delSp modSp add del">
        <pc:chgData name="Safin Rivaldi" userId="S::13320005@mahasiswa.itb.ac.id::064da27b-668a-42d9-a869-7a97d2f4a184" providerId="AD" clId="Web-{D0C5AB6A-D860-2080-9B7C-B0C54CFDF78D}" dt="2023-02-03T16:23:57.064" v="39"/>
        <pc:sldMkLst>
          <pc:docMk/>
          <pc:sldMk cId="1256318634" sldId="271"/>
        </pc:sldMkLst>
      </pc:sldChg>
      <pc:sldChg chg="addSp delSp modSp new">
        <pc:chgData name="Safin Rivaldi" userId="S::13320005@mahasiswa.itb.ac.id::064da27b-668a-42d9-a869-7a97d2f4a184" providerId="AD" clId="Web-{D0C5AB6A-D860-2080-9B7C-B0C54CFDF78D}" dt="2023-02-03T16:27:17.146" v="46" actId="14100"/>
        <pc:sldMkLst>
          <pc:docMk/>
          <pc:sldMk cId="4219571567" sldId="272"/>
        </pc:sldMkLst>
      </pc:sldChg>
    </pc:docChg>
  </pc:docChgLst>
  <pc:docChgLst>
    <pc:chgData name="angga.ip117" userId="S::angga.ip117_gmail.com#ext#@itbdsti.onmicrosoft.com::4e64c5d4-ed0b-464c-87c4-37f502df4ea6" providerId="AD" clId="Web-{537376C0-8238-4A07-BF6F-8D3B302620A6}"/>
    <pc:docChg chg="modSld">
      <pc:chgData name="angga.ip117" userId="S::angga.ip117_gmail.com#ext#@itbdsti.onmicrosoft.com::4e64c5d4-ed0b-464c-87c4-37f502df4ea6" providerId="AD" clId="Web-{537376C0-8238-4A07-BF6F-8D3B302620A6}" dt="2023-01-19T04:45:57.020" v="85" actId="20577"/>
      <pc:docMkLst>
        <pc:docMk/>
      </pc:docMkLst>
      <pc:sldChg chg="modSp">
        <pc:chgData name="angga.ip117" userId="S::angga.ip117_gmail.com#ext#@itbdsti.onmicrosoft.com::4e64c5d4-ed0b-464c-87c4-37f502df4ea6" providerId="AD" clId="Web-{537376C0-8238-4A07-BF6F-8D3B302620A6}" dt="2023-01-19T04:39:37.411" v="1" actId="20577"/>
        <pc:sldMkLst>
          <pc:docMk/>
          <pc:sldMk cId="0" sldId="258"/>
        </pc:sldMkLst>
      </pc:sldChg>
      <pc:sldChg chg="modSp">
        <pc:chgData name="angga.ip117" userId="S::angga.ip117_gmail.com#ext#@itbdsti.onmicrosoft.com::4e64c5d4-ed0b-464c-87c4-37f502df4ea6" providerId="AD" clId="Web-{537376C0-8238-4A07-BF6F-8D3B302620A6}" dt="2023-01-19T04:43:03.247" v="63" actId="20577"/>
        <pc:sldMkLst>
          <pc:docMk/>
          <pc:sldMk cId="0" sldId="266"/>
        </pc:sldMkLst>
      </pc:sldChg>
      <pc:sldChg chg="modSp">
        <pc:chgData name="angga.ip117" userId="S::angga.ip117_gmail.com#ext#@itbdsti.onmicrosoft.com::4e64c5d4-ed0b-464c-87c4-37f502df4ea6" providerId="AD" clId="Web-{537376C0-8238-4A07-BF6F-8D3B302620A6}" dt="2023-01-19T04:45:57.020" v="85" actId="20577"/>
        <pc:sldMkLst>
          <pc:docMk/>
          <pc:sldMk cId="0" sldId="268"/>
        </pc:sldMkLst>
      </pc:sldChg>
    </pc:docChg>
  </pc:docChgLst>
  <pc:docChgLst>
    <pc:chgData name="Safin Rivaldi" userId="S::13320005@mahasiswa.itb.ac.id::064da27b-668a-42d9-a869-7a97d2f4a184" providerId="AD" clId="Web-{0866A30A-96B7-04D1-812A-3A4F56B31097}"/>
    <pc:docChg chg="addSld modSld">
      <pc:chgData name="Safin Rivaldi" userId="S::13320005@mahasiswa.itb.ac.id::064da27b-668a-42d9-a869-7a97d2f4a184" providerId="AD" clId="Web-{0866A30A-96B7-04D1-812A-3A4F56B31097}" dt="2023-01-18T16:40:05.650" v="119" actId="20577"/>
      <pc:docMkLst>
        <pc:docMk/>
      </pc:docMkLst>
      <pc:sldChg chg="modSp">
        <pc:chgData name="Safin Rivaldi" userId="S::13320005@mahasiswa.itb.ac.id::064da27b-668a-42d9-a869-7a97d2f4a184" providerId="AD" clId="Web-{0866A30A-96B7-04D1-812A-3A4F56B31097}" dt="2023-01-18T14:34:17.349" v="17" actId="20577"/>
        <pc:sldMkLst>
          <pc:docMk/>
          <pc:sldMk cId="0" sldId="267"/>
        </pc:sldMkLst>
      </pc:sldChg>
      <pc:sldChg chg="modSp">
        <pc:chgData name="Safin Rivaldi" userId="S::13320005@mahasiswa.itb.ac.id::064da27b-668a-42d9-a869-7a97d2f4a184" providerId="AD" clId="Web-{0866A30A-96B7-04D1-812A-3A4F56B31097}" dt="2023-01-18T14:34:21.709" v="19" actId="20577"/>
        <pc:sldMkLst>
          <pc:docMk/>
          <pc:sldMk cId="0" sldId="268"/>
        </pc:sldMkLst>
      </pc:sldChg>
      <pc:sldChg chg="modSp">
        <pc:chgData name="Safin Rivaldi" userId="S::13320005@mahasiswa.itb.ac.id::064da27b-668a-42d9-a869-7a97d2f4a184" providerId="AD" clId="Web-{0866A30A-96B7-04D1-812A-3A4F56B31097}" dt="2023-01-18T14:34:26.818" v="21" actId="20577"/>
        <pc:sldMkLst>
          <pc:docMk/>
          <pc:sldMk cId="0" sldId="269"/>
        </pc:sldMkLst>
      </pc:sldChg>
      <pc:sldChg chg="modSp">
        <pc:chgData name="Safin Rivaldi" userId="S::13320005@mahasiswa.itb.ac.id::064da27b-668a-42d9-a869-7a97d2f4a184" providerId="AD" clId="Web-{0866A30A-96B7-04D1-812A-3A4F56B31097}" dt="2023-01-18T14:34:48.803" v="29" actId="20577"/>
        <pc:sldMkLst>
          <pc:docMk/>
          <pc:sldMk cId="0" sldId="270"/>
        </pc:sldMkLst>
      </pc:sldChg>
      <pc:sldChg chg="modSp new">
        <pc:chgData name="Safin Rivaldi" userId="S::13320005@mahasiswa.itb.ac.id::064da27b-668a-42d9-a869-7a97d2f4a184" providerId="AD" clId="Web-{0866A30A-96B7-04D1-812A-3A4F56B31097}" dt="2023-01-18T16:40:05.650" v="119" actId="20577"/>
        <pc:sldMkLst>
          <pc:docMk/>
          <pc:sldMk cId="1256318634" sldId="271"/>
        </pc:sldMkLst>
      </pc:sldChg>
    </pc:docChg>
  </pc:docChgLst>
  <pc:docChgLst>
    <pc:chgData name="Putu Handre Kertha Utama" userId="ec2f7fde-593b-4cb8-bbe8-5073260c58c1" providerId="ADAL" clId="{35A198AB-76A9-A848-8944-7BD0E83D3021}"/>
    <pc:docChg chg="undo custSel modSld">
      <pc:chgData name="Putu Handre Kertha Utama" userId="ec2f7fde-593b-4cb8-bbe8-5073260c58c1" providerId="ADAL" clId="{35A198AB-76A9-A848-8944-7BD0E83D3021}" dt="2023-01-31T08:27:36.955" v="2" actId="1076"/>
      <pc:docMkLst>
        <pc:docMk/>
      </pc:docMkLst>
      <pc:sldChg chg="modSp mod">
        <pc:chgData name="Putu Handre Kertha Utama" userId="ec2f7fde-593b-4cb8-bbe8-5073260c58c1" providerId="ADAL" clId="{35A198AB-76A9-A848-8944-7BD0E83D3021}" dt="2023-01-31T08:27:36.955" v="2" actId="1076"/>
        <pc:sldMkLst>
          <pc:docMk/>
          <pc:sldMk cId="0" sldId="260"/>
        </pc:sldMkLst>
      </pc:sldChg>
    </pc:docChg>
  </pc:docChgLst>
  <pc:docChgLst>
    <pc:chgData name="Nafi Mulyo Kusumo" userId="S::13321029@mahasiswa.itb.ac.id::48c2bcd4-cde1-4535-b30f-e5c7aeec4b73" providerId="AD" clId="Web-{3002F1E5-2AD9-38AC-7A91-05A19BA4123F}"/>
    <pc:docChg chg="mod">
      <pc:chgData name="Nafi Mulyo Kusumo" userId="S::13321029@mahasiswa.itb.ac.id::48c2bcd4-cde1-4535-b30f-e5c7aeec4b73" providerId="AD" clId="Web-{3002F1E5-2AD9-38AC-7A91-05A19BA4123F}" dt="2025-03-04T01:32:42.882" v="0" actId="334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71a74f696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d71a74f696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d71a74f696_3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d71a74f696_3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d71a74f69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d71a74f69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d71a74f69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d71a74f696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71a74f69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71a74f69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d71a74f696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d71a74f696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d71a74f69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d71a74f69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71a74f6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71a74f6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71a74f696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71a74f696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d71a74f69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d71a74f69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71a74f696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71a74f696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71a74f696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71a74f696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71a74f69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71a74f69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71a74f69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71a74f69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UI Elisa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311700" y="154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288775" y="515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3">
            <a:alphaModFix/>
          </a:blip>
          <a:srcRect l="15453" t="9214" r="17706" b="25575"/>
          <a:stretch/>
        </p:blipFill>
        <p:spPr>
          <a:xfrm>
            <a:off x="484350" y="970950"/>
            <a:ext cx="4528299" cy="19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2658875" y="664375"/>
            <a:ext cx="2580600" cy="461700"/>
          </a:xfrm>
          <a:prstGeom prst="rect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Grafik konsumsi energi listrik per jam dalam kWh sesuai dengan waktu saat diukur</a:t>
            </a:r>
            <a:endParaRPr sz="900"/>
          </a:p>
        </p:txBody>
      </p:sp>
      <p:sp>
        <p:nvSpPr>
          <p:cNvPr id="198" name="Google Shape;198;p22"/>
          <p:cNvSpPr txBox="1"/>
          <p:nvPr/>
        </p:nvSpPr>
        <p:spPr>
          <a:xfrm>
            <a:off x="555075" y="1305400"/>
            <a:ext cx="4528200" cy="1501200"/>
          </a:xfrm>
          <a:prstGeom prst="rect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199" name="Google Shape;199;p22"/>
          <p:cNvPicPr preferRelativeResize="0"/>
          <p:nvPr/>
        </p:nvPicPr>
        <p:blipFill rotWithShape="1">
          <a:blip r:embed="rId3">
            <a:alphaModFix/>
          </a:blip>
          <a:srcRect l="67956" t="26247" r="19092" b="66582"/>
          <a:stretch/>
        </p:blipFill>
        <p:spPr>
          <a:xfrm>
            <a:off x="5393150" y="1349475"/>
            <a:ext cx="14895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3953775" y="1503900"/>
            <a:ext cx="1008600" cy="1740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01" name="Google Shape;201;p22"/>
          <p:cNvSpPr txBox="1"/>
          <p:nvPr/>
        </p:nvSpPr>
        <p:spPr>
          <a:xfrm>
            <a:off x="5393150" y="1316738"/>
            <a:ext cx="1489500" cy="3693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cxnSp>
        <p:nvCxnSpPr>
          <p:cNvPr id="202" name="Google Shape;202;p22"/>
          <p:cNvCxnSpPr>
            <a:stCxn id="200" idx="3"/>
            <a:endCxn id="201" idx="1"/>
          </p:cNvCxnSpPr>
          <p:nvPr/>
        </p:nvCxnSpPr>
        <p:spPr>
          <a:xfrm rot="10800000" flipH="1">
            <a:off x="4962375" y="1501500"/>
            <a:ext cx="430800" cy="8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3" name="Google Shape;203;p22"/>
          <p:cNvSpPr txBox="1"/>
          <p:nvPr/>
        </p:nvSpPr>
        <p:spPr>
          <a:xfrm>
            <a:off x="6663700" y="3958875"/>
            <a:ext cx="1848600" cy="4311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Fitur untuk </a:t>
            </a:r>
            <a:r>
              <a:rPr lang="en" sz="800" i="1"/>
              <a:t>zoom in </a:t>
            </a:r>
            <a:r>
              <a:rPr lang="en" sz="800"/>
              <a:t>(memperbesar rentang waktu terlihat yang diukur)</a:t>
            </a:r>
            <a:endParaRPr sz="800"/>
          </a:p>
        </p:txBody>
      </p:sp>
      <p:sp>
        <p:nvSpPr>
          <p:cNvPr id="204" name="Google Shape;204;p22"/>
          <p:cNvSpPr txBox="1"/>
          <p:nvPr/>
        </p:nvSpPr>
        <p:spPr>
          <a:xfrm>
            <a:off x="6663700" y="3488350"/>
            <a:ext cx="1848600" cy="4311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fitur untuk</a:t>
            </a:r>
            <a:r>
              <a:rPr lang="en" sz="800" i="1"/>
              <a:t> zoom out </a:t>
            </a:r>
            <a:r>
              <a:rPr lang="en" sz="800"/>
              <a:t>(memperkecil rentang waktu terlihat yang diukur)</a:t>
            </a:r>
            <a:endParaRPr sz="800"/>
          </a:p>
        </p:txBody>
      </p:sp>
      <p:sp>
        <p:nvSpPr>
          <p:cNvPr id="205" name="Google Shape;205;p22"/>
          <p:cNvSpPr txBox="1"/>
          <p:nvPr/>
        </p:nvSpPr>
        <p:spPr>
          <a:xfrm>
            <a:off x="6663700" y="2894813"/>
            <a:ext cx="1848600" cy="5541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fitur </a:t>
            </a:r>
            <a:r>
              <a:rPr lang="en" sz="800" i="1"/>
              <a:t>selection zoom </a:t>
            </a:r>
            <a:r>
              <a:rPr lang="en" sz="800"/>
              <a:t>untuk mengetahui nilai konsumsi listrik per menit pada grafik</a:t>
            </a:r>
            <a:endParaRPr sz="800"/>
          </a:p>
        </p:txBody>
      </p:sp>
      <p:sp>
        <p:nvSpPr>
          <p:cNvPr id="206" name="Google Shape;206;p22"/>
          <p:cNvSpPr txBox="1"/>
          <p:nvPr/>
        </p:nvSpPr>
        <p:spPr>
          <a:xfrm>
            <a:off x="6663700" y="2397650"/>
            <a:ext cx="1848600" cy="4311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Fitur panning untuk memotong rentang waktu yang diukur</a:t>
            </a:r>
            <a:endParaRPr sz="800"/>
          </a:p>
        </p:txBody>
      </p:sp>
      <p:cxnSp>
        <p:nvCxnSpPr>
          <p:cNvPr id="207" name="Google Shape;207;p22"/>
          <p:cNvCxnSpPr>
            <a:endCxn id="203" idx="1"/>
          </p:cNvCxnSpPr>
          <p:nvPr/>
        </p:nvCxnSpPr>
        <p:spPr>
          <a:xfrm>
            <a:off x="5635000" y="1509225"/>
            <a:ext cx="1028700" cy="266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22"/>
          <p:cNvCxnSpPr>
            <a:endCxn id="204" idx="1"/>
          </p:cNvCxnSpPr>
          <p:nvPr/>
        </p:nvCxnSpPr>
        <p:spPr>
          <a:xfrm>
            <a:off x="5846800" y="1569700"/>
            <a:ext cx="816900" cy="213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22"/>
          <p:cNvCxnSpPr>
            <a:endCxn id="205" idx="1"/>
          </p:cNvCxnSpPr>
          <p:nvPr/>
        </p:nvCxnSpPr>
        <p:spPr>
          <a:xfrm>
            <a:off x="6038500" y="1509263"/>
            <a:ext cx="625200" cy="166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22"/>
          <p:cNvCxnSpPr>
            <a:endCxn id="206" idx="1"/>
          </p:cNvCxnSpPr>
          <p:nvPr/>
        </p:nvCxnSpPr>
        <p:spPr>
          <a:xfrm>
            <a:off x="6310900" y="1549400"/>
            <a:ext cx="352800" cy="106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Google Shape;211;p22"/>
          <p:cNvSpPr txBox="1"/>
          <p:nvPr/>
        </p:nvSpPr>
        <p:spPr>
          <a:xfrm>
            <a:off x="6663700" y="1953775"/>
            <a:ext cx="1848600" cy="4311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Fitur </a:t>
            </a:r>
            <a:r>
              <a:rPr lang="en" sz="800" i="1"/>
              <a:t>reset zoom</a:t>
            </a:r>
            <a:r>
              <a:rPr lang="en" sz="800"/>
              <a:t> untuk mengatur ulang </a:t>
            </a:r>
            <a:r>
              <a:rPr lang="en" sz="800" i="1"/>
              <a:t>zoom in</a:t>
            </a:r>
            <a:r>
              <a:rPr lang="en" sz="800"/>
              <a:t> atau </a:t>
            </a:r>
            <a:r>
              <a:rPr lang="en" sz="800" i="1"/>
              <a:t>zoom out</a:t>
            </a:r>
            <a:endParaRPr sz="800"/>
          </a:p>
        </p:txBody>
      </p:sp>
      <p:cxnSp>
        <p:nvCxnSpPr>
          <p:cNvPr id="212" name="Google Shape;212;p22"/>
          <p:cNvCxnSpPr>
            <a:endCxn id="211" idx="1"/>
          </p:cNvCxnSpPr>
          <p:nvPr/>
        </p:nvCxnSpPr>
        <p:spPr>
          <a:xfrm>
            <a:off x="6502600" y="1569625"/>
            <a:ext cx="161100" cy="5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3" name="Google Shape;2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2912" y="964713"/>
            <a:ext cx="920825" cy="8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 txBox="1"/>
          <p:nvPr/>
        </p:nvSpPr>
        <p:spPr>
          <a:xfrm>
            <a:off x="7635125" y="410613"/>
            <a:ext cx="1220100" cy="5541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Fitur </a:t>
            </a:r>
            <a:r>
              <a:rPr lang="en" sz="800" i="1"/>
              <a:t>home</a:t>
            </a:r>
            <a:r>
              <a:rPr lang="en" sz="800"/>
              <a:t> untuk mengunduh </a:t>
            </a:r>
            <a:r>
              <a:rPr lang="en" sz="800" i="1"/>
              <a:t>file</a:t>
            </a:r>
            <a:r>
              <a:rPr lang="en" sz="800"/>
              <a:t> dalam beberapa tipe</a:t>
            </a:r>
            <a:endParaRPr sz="800"/>
          </a:p>
        </p:txBody>
      </p:sp>
      <p:cxnSp>
        <p:nvCxnSpPr>
          <p:cNvPr id="215" name="Google Shape;215;p22"/>
          <p:cNvCxnSpPr/>
          <p:nvPr/>
        </p:nvCxnSpPr>
        <p:spPr>
          <a:xfrm rot="10800000" flipH="1">
            <a:off x="6704200" y="1126075"/>
            <a:ext cx="907800" cy="41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6" name="Google Shape;216;p22"/>
          <p:cNvPicPr preferRelativeResize="0"/>
          <p:nvPr/>
        </p:nvPicPr>
        <p:blipFill rotWithShape="1">
          <a:blip r:embed="rId3">
            <a:alphaModFix/>
          </a:blip>
          <a:srcRect l="16616" t="82551" r="19448"/>
          <a:stretch/>
        </p:blipFill>
        <p:spPr>
          <a:xfrm>
            <a:off x="555075" y="2934250"/>
            <a:ext cx="5022475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555075" y="3673950"/>
            <a:ext cx="2580600" cy="4617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Tabel konsumsi energi listrik per jam dalam kWh sesuai dengan waktu saat diukur</a:t>
            </a:r>
            <a:endParaRPr sz="900"/>
          </a:p>
        </p:txBody>
      </p:sp>
      <p:sp>
        <p:nvSpPr>
          <p:cNvPr id="218" name="Google Shape;218;p22"/>
          <p:cNvSpPr txBox="1"/>
          <p:nvPr/>
        </p:nvSpPr>
        <p:spPr>
          <a:xfrm>
            <a:off x="555075" y="2894825"/>
            <a:ext cx="5022600" cy="6909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4" name="Google Shape;224;p23"/>
          <p:cNvPicPr preferRelativeResize="0"/>
          <p:nvPr/>
        </p:nvPicPr>
        <p:blipFill rotWithShape="1">
          <a:blip r:embed="rId3">
            <a:alphaModFix/>
          </a:blip>
          <a:srcRect l="84190" t="19820"/>
          <a:stretch/>
        </p:blipFill>
        <p:spPr>
          <a:xfrm>
            <a:off x="413750" y="545463"/>
            <a:ext cx="1613650" cy="40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"/>
          <p:cNvSpPr txBox="1"/>
          <p:nvPr/>
        </p:nvSpPr>
        <p:spPr>
          <a:xfrm>
            <a:off x="413750" y="545475"/>
            <a:ext cx="1553100" cy="9075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26" name="Google Shape;226;p23"/>
          <p:cNvSpPr txBox="1"/>
          <p:nvPr/>
        </p:nvSpPr>
        <p:spPr>
          <a:xfrm>
            <a:off x="3005975" y="599025"/>
            <a:ext cx="2652000" cy="8004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Fitur </a:t>
            </a:r>
            <a:r>
              <a:rPr lang="en" sz="800" i="1"/>
              <a:t>summary </a:t>
            </a:r>
            <a:r>
              <a:rPr lang="en" sz="800"/>
              <a:t>untuk mengetahui kesimpulan yang didapat dari selisih antara konsumsi energi listrik saat diukur  rata-rata per bulan dengan konsumsi energi listrik rata-rata bulan lalu. Kesimpulan yang didapat berupa “lebih boros” atau “lebih efisien”.</a:t>
            </a:r>
            <a:endParaRPr sz="800"/>
          </a:p>
        </p:txBody>
      </p:sp>
      <p:cxnSp>
        <p:nvCxnSpPr>
          <p:cNvPr id="227" name="Google Shape;227;p23"/>
          <p:cNvCxnSpPr>
            <a:endCxn id="226" idx="1"/>
          </p:cNvCxnSpPr>
          <p:nvPr/>
        </p:nvCxnSpPr>
        <p:spPr>
          <a:xfrm>
            <a:off x="1966775" y="999225"/>
            <a:ext cx="103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8" name="Google Shape;228;p23"/>
          <p:cNvSpPr txBox="1"/>
          <p:nvPr/>
        </p:nvSpPr>
        <p:spPr>
          <a:xfrm>
            <a:off x="464175" y="1664725"/>
            <a:ext cx="1169700" cy="494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29" name="Google Shape;229;p23"/>
          <p:cNvSpPr txBox="1"/>
          <p:nvPr/>
        </p:nvSpPr>
        <p:spPr>
          <a:xfrm>
            <a:off x="3005975" y="1578425"/>
            <a:ext cx="2652000" cy="431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800" dirty="0"/>
              <a:t>Fitur </a:t>
            </a:r>
            <a:r>
              <a:rPr lang="en" sz="800" i="1" dirty="0"/>
              <a:t>Total Today </a:t>
            </a:r>
            <a:r>
              <a:rPr lang="en" sz="800" dirty="0" err="1"/>
              <a:t>menampilkan</a:t>
            </a:r>
            <a:r>
              <a:rPr lang="en" sz="800" dirty="0"/>
              <a:t> </a:t>
            </a:r>
            <a:r>
              <a:rPr lang="en" sz="800" dirty="0" err="1"/>
              <a:t>nilai</a:t>
            </a:r>
            <a:r>
              <a:rPr lang="en" sz="800" dirty="0"/>
              <a:t> </a:t>
            </a:r>
            <a:r>
              <a:rPr lang="en" sz="800" dirty="0" err="1"/>
              <a:t>harga</a:t>
            </a:r>
            <a:r>
              <a:rPr lang="en" sz="800" dirty="0"/>
              <a:t> total </a:t>
            </a:r>
            <a:r>
              <a:rPr lang="en" sz="800" dirty="0" err="1"/>
              <a:t>dari</a:t>
            </a:r>
            <a:r>
              <a:rPr lang="en" sz="800" dirty="0"/>
              <a:t> total </a:t>
            </a:r>
            <a:r>
              <a:rPr lang="en" sz="800" dirty="0" err="1"/>
              <a:t>konsumsi</a:t>
            </a:r>
            <a:r>
              <a:rPr lang="en" sz="800" dirty="0"/>
              <a:t> </a:t>
            </a:r>
            <a:r>
              <a:rPr lang="en" sz="800" dirty="0" err="1"/>
              <a:t>energi</a:t>
            </a:r>
            <a:r>
              <a:rPr lang="en" sz="800" dirty="0"/>
              <a:t> </a:t>
            </a:r>
            <a:r>
              <a:rPr lang="en" sz="800" dirty="0" err="1"/>
              <a:t>listrik</a:t>
            </a:r>
            <a:r>
              <a:rPr lang="en" sz="800" dirty="0"/>
              <a:t> pada </a:t>
            </a:r>
            <a:r>
              <a:rPr lang="en" sz="800" dirty="0" err="1"/>
              <a:t>hari</a:t>
            </a:r>
            <a:r>
              <a:rPr lang="en" sz="800" dirty="0"/>
              <a:t> yang </a:t>
            </a:r>
            <a:r>
              <a:rPr lang="en" sz="800" dirty="0" err="1"/>
              <a:t>dipilih</a:t>
            </a:r>
            <a:endParaRPr sz="800" dirty="0" err="1"/>
          </a:p>
        </p:txBody>
      </p:sp>
      <p:sp>
        <p:nvSpPr>
          <p:cNvPr id="230" name="Google Shape;230;p23"/>
          <p:cNvSpPr txBox="1"/>
          <p:nvPr/>
        </p:nvSpPr>
        <p:spPr>
          <a:xfrm>
            <a:off x="3005975" y="2188525"/>
            <a:ext cx="2652000" cy="554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Fitur </a:t>
            </a:r>
            <a:r>
              <a:rPr lang="en" sz="800" i="1"/>
              <a:t>Total Average </a:t>
            </a:r>
            <a:r>
              <a:rPr lang="en" sz="800"/>
              <a:t>menampilkan nilai rata-rata harga total per jam dan nilai rata-rata konsumsi energi listrik per jam harian</a:t>
            </a:r>
            <a:endParaRPr sz="800"/>
          </a:p>
        </p:txBody>
      </p:sp>
      <p:sp>
        <p:nvSpPr>
          <p:cNvPr id="231" name="Google Shape;231;p23"/>
          <p:cNvSpPr txBox="1"/>
          <p:nvPr/>
        </p:nvSpPr>
        <p:spPr>
          <a:xfrm>
            <a:off x="3005975" y="2921625"/>
            <a:ext cx="2652000" cy="43085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800" dirty="0"/>
              <a:t>Fitur </a:t>
            </a:r>
            <a:r>
              <a:rPr lang="en" sz="800" i="1" dirty="0"/>
              <a:t>Total Prev Month  </a:t>
            </a:r>
            <a:r>
              <a:rPr lang="en" sz="800" dirty="0" err="1"/>
              <a:t>menampilkan</a:t>
            </a:r>
            <a:r>
              <a:rPr lang="en" sz="800" dirty="0"/>
              <a:t> total </a:t>
            </a:r>
            <a:r>
              <a:rPr lang="en" sz="800" dirty="0" err="1"/>
              <a:t>konsumsi</a:t>
            </a:r>
            <a:r>
              <a:rPr lang="en" sz="800" dirty="0"/>
              <a:t> </a:t>
            </a:r>
            <a:r>
              <a:rPr lang="en" sz="800" dirty="0" err="1"/>
              <a:t>energi</a:t>
            </a:r>
            <a:r>
              <a:rPr lang="en" sz="800" dirty="0"/>
              <a:t> pada </a:t>
            </a:r>
            <a:r>
              <a:rPr lang="en" sz="800" dirty="0" err="1"/>
              <a:t>bulan</a:t>
            </a:r>
            <a:r>
              <a:rPr lang="en" sz="800" dirty="0"/>
              <a:t> </a:t>
            </a:r>
            <a:r>
              <a:rPr lang="en" sz="800" dirty="0" err="1"/>
              <a:t>sebelumnya</a:t>
            </a:r>
            <a:endParaRPr sz="800" dirty="0" err="1"/>
          </a:p>
        </p:txBody>
      </p:sp>
      <p:sp>
        <p:nvSpPr>
          <p:cNvPr id="232" name="Google Shape;232;p23"/>
          <p:cNvSpPr txBox="1"/>
          <p:nvPr/>
        </p:nvSpPr>
        <p:spPr>
          <a:xfrm>
            <a:off x="3005975" y="3529700"/>
            <a:ext cx="2652000" cy="43085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800" dirty="0"/>
              <a:t>Fitur </a:t>
            </a:r>
            <a:r>
              <a:rPr lang="en" sz="800" i="1" dirty="0"/>
              <a:t>Prev Month (daily)  </a:t>
            </a:r>
            <a:r>
              <a:rPr lang="en" sz="800" dirty="0" err="1"/>
              <a:t>menampilkan</a:t>
            </a:r>
            <a:r>
              <a:rPr lang="en" sz="800" dirty="0"/>
              <a:t> </a:t>
            </a:r>
            <a:r>
              <a:rPr lang="en" sz="800" dirty="0" err="1"/>
              <a:t>konsumsi</a:t>
            </a:r>
            <a:r>
              <a:rPr lang="en" sz="800" dirty="0"/>
              <a:t> </a:t>
            </a:r>
            <a:r>
              <a:rPr lang="en" sz="800" dirty="0" err="1"/>
              <a:t>energi</a:t>
            </a:r>
            <a:r>
              <a:rPr lang="en" sz="800" dirty="0"/>
              <a:t> </a:t>
            </a:r>
            <a:r>
              <a:rPr lang="en" sz="800" dirty="0" err="1"/>
              <a:t>harian</a:t>
            </a:r>
            <a:r>
              <a:rPr lang="en" sz="800" dirty="0"/>
              <a:t> pada </a:t>
            </a:r>
            <a:r>
              <a:rPr lang="en" sz="800" dirty="0" err="1"/>
              <a:t>bulan</a:t>
            </a:r>
            <a:r>
              <a:rPr lang="en" sz="800" dirty="0"/>
              <a:t> </a:t>
            </a:r>
            <a:r>
              <a:rPr lang="en" sz="800" dirty="0" err="1"/>
              <a:t>sebelumnya</a:t>
            </a:r>
            <a:endParaRPr sz="800" dirty="0" err="1"/>
          </a:p>
        </p:txBody>
      </p:sp>
      <p:sp>
        <p:nvSpPr>
          <p:cNvPr id="233" name="Google Shape;233;p23"/>
          <p:cNvSpPr txBox="1"/>
          <p:nvPr/>
        </p:nvSpPr>
        <p:spPr>
          <a:xfrm>
            <a:off x="3005975" y="4137775"/>
            <a:ext cx="2652000" cy="43085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800" dirty="0"/>
              <a:t>Fitur </a:t>
            </a:r>
            <a:r>
              <a:rPr lang="en" sz="800" i="1" dirty="0"/>
              <a:t>Prev Month (hourly)  </a:t>
            </a:r>
            <a:r>
              <a:rPr lang="en" sz="800" dirty="0" err="1"/>
              <a:t>menampilkan</a:t>
            </a:r>
            <a:r>
              <a:rPr lang="en" sz="800" dirty="0"/>
              <a:t> </a:t>
            </a:r>
            <a:r>
              <a:rPr lang="en" sz="800" dirty="0" err="1"/>
              <a:t>konsumsi</a:t>
            </a:r>
            <a:r>
              <a:rPr lang="en" sz="800" dirty="0"/>
              <a:t> </a:t>
            </a:r>
            <a:r>
              <a:rPr lang="en" sz="800" dirty="0" err="1"/>
              <a:t>energi</a:t>
            </a:r>
            <a:r>
              <a:rPr lang="en" sz="800" dirty="0"/>
              <a:t> </a:t>
            </a:r>
            <a:r>
              <a:rPr lang="en" sz="800" dirty="0" err="1"/>
              <a:t>perjam</a:t>
            </a:r>
            <a:r>
              <a:rPr lang="en" sz="800" dirty="0"/>
              <a:t> pada </a:t>
            </a:r>
            <a:r>
              <a:rPr lang="en" sz="800" dirty="0" err="1"/>
              <a:t>bulan</a:t>
            </a:r>
            <a:r>
              <a:rPr lang="en" sz="800" dirty="0"/>
              <a:t> </a:t>
            </a:r>
            <a:r>
              <a:rPr lang="en" sz="800" dirty="0" err="1"/>
              <a:t>sebelumnya</a:t>
            </a:r>
            <a:r>
              <a:rPr lang="en" sz="800" dirty="0"/>
              <a:t> </a:t>
            </a:r>
            <a:endParaRPr sz="800" dirty="0"/>
          </a:p>
        </p:txBody>
      </p:sp>
      <p:cxnSp>
        <p:nvCxnSpPr>
          <p:cNvPr id="234" name="Google Shape;234;p23"/>
          <p:cNvCxnSpPr>
            <a:endCxn id="229" idx="1"/>
          </p:cNvCxnSpPr>
          <p:nvPr/>
        </p:nvCxnSpPr>
        <p:spPr>
          <a:xfrm rot="10800000" flipH="1">
            <a:off x="1623875" y="1793975"/>
            <a:ext cx="1382100" cy="13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5" name="Google Shape;235;p23"/>
          <p:cNvSpPr txBox="1"/>
          <p:nvPr/>
        </p:nvSpPr>
        <p:spPr>
          <a:xfrm>
            <a:off x="464175" y="2267875"/>
            <a:ext cx="1169700" cy="494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36" name="Google Shape;236;p23"/>
          <p:cNvSpPr txBox="1"/>
          <p:nvPr/>
        </p:nvSpPr>
        <p:spPr>
          <a:xfrm>
            <a:off x="464175" y="2858625"/>
            <a:ext cx="1169700" cy="494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37" name="Google Shape;237;p23"/>
          <p:cNvSpPr txBox="1"/>
          <p:nvPr/>
        </p:nvSpPr>
        <p:spPr>
          <a:xfrm>
            <a:off x="464175" y="3449375"/>
            <a:ext cx="1169700" cy="494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38" name="Google Shape;238;p23"/>
          <p:cNvSpPr txBox="1"/>
          <p:nvPr/>
        </p:nvSpPr>
        <p:spPr>
          <a:xfrm>
            <a:off x="464175" y="4040125"/>
            <a:ext cx="1169700" cy="494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cxnSp>
        <p:nvCxnSpPr>
          <p:cNvPr id="239" name="Google Shape;239;p23"/>
          <p:cNvCxnSpPr>
            <a:stCxn id="235" idx="3"/>
            <a:endCxn id="230" idx="1"/>
          </p:cNvCxnSpPr>
          <p:nvPr/>
        </p:nvCxnSpPr>
        <p:spPr>
          <a:xfrm rot="10800000" flipH="1">
            <a:off x="1633875" y="2465425"/>
            <a:ext cx="1372200" cy="4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240;p23"/>
          <p:cNvCxnSpPr>
            <a:endCxn id="231" idx="1"/>
          </p:cNvCxnSpPr>
          <p:nvPr/>
        </p:nvCxnSpPr>
        <p:spPr>
          <a:xfrm>
            <a:off x="1623875" y="3025125"/>
            <a:ext cx="1382100" cy="1119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23"/>
          <p:cNvCxnSpPr>
            <a:endCxn id="232" idx="1"/>
          </p:cNvCxnSpPr>
          <p:nvPr/>
        </p:nvCxnSpPr>
        <p:spPr>
          <a:xfrm>
            <a:off x="1613975" y="3640400"/>
            <a:ext cx="1392000" cy="1047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23"/>
          <p:cNvCxnSpPr>
            <a:endCxn id="233" idx="1"/>
          </p:cNvCxnSpPr>
          <p:nvPr/>
        </p:nvCxnSpPr>
        <p:spPr>
          <a:xfrm>
            <a:off x="1603775" y="4204975"/>
            <a:ext cx="1402200" cy="1482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>
            <a:spLocks noGrp="1"/>
          </p:cNvSpPr>
          <p:nvPr>
            <p:ph type="title"/>
          </p:nvPr>
        </p:nvSpPr>
        <p:spPr>
          <a:xfrm>
            <a:off x="311700" y="233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Tampilan</a:t>
            </a:r>
            <a:r>
              <a:rPr lang="en" dirty="0"/>
              <a:t> HMI Menu Daily</a:t>
            </a:r>
            <a:endParaRPr dirty="0"/>
          </a:p>
        </p:txBody>
      </p:sp>
      <p:pic>
        <p:nvPicPr>
          <p:cNvPr id="248" name="Google Shape;2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5943600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 txBox="1"/>
          <p:nvPr/>
        </p:nvSpPr>
        <p:spPr>
          <a:xfrm>
            <a:off x="1220550" y="1624375"/>
            <a:ext cx="3866100" cy="157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50" name="Google Shape;250;p24"/>
          <p:cNvSpPr txBox="1"/>
          <p:nvPr/>
        </p:nvSpPr>
        <p:spPr>
          <a:xfrm>
            <a:off x="2506050" y="915050"/>
            <a:ext cx="2580600" cy="600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Grafik konsumsi energi listrik dalam 3 fase per jam dalam kWh sesuai dengan hari yang telah diatur</a:t>
            </a:r>
            <a:endParaRPr sz="900"/>
          </a:p>
        </p:txBody>
      </p:sp>
      <p:sp>
        <p:nvSpPr>
          <p:cNvPr id="251" name="Google Shape;251;p24"/>
          <p:cNvSpPr txBox="1"/>
          <p:nvPr/>
        </p:nvSpPr>
        <p:spPr>
          <a:xfrm>
            <a:off x="2662750" y="2985900"/>
            <a:ext cx="1159800" cy="1713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252" name="Google Shape;252;p24"/>
          <p:cNvPicPr preferRelativeResize="0"/>
          <p:nvPr/>
        </p:nvPicPr>
        <p:blipFill rotWithShape="1">
          <a:blip r:embed="rId3">
            <a:alphaModFix/>
          </a:blip>
          <a:srcRect l="38959" t="68190" r="42259" b="25424"/>
          <a:stretch/>
        </p:blipFill>
        <p:spPr>
          <a:xfrm>
            <a:off x="6586050" y="3518863"/>
            <a:ext cx="1432100" cy="2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"/>
          <p:cNvSpPr txBox="1"/>
          <p:nvPr/>
        </p:nvSpPr>
        <p:spPr>
          <a:xfrm>
            <a:off x="6467025" y="3903000"/>
            <a:ext cx="2580600" cy="6003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Label phase 1, phase 2, phase 3 menunjukan fase untuk listrik AC yang berarti jenis fasa yang digunakan adalah 3 fasa atau 3 </a:t>
            </a:r>
            <a:r>
              <a:rPr lang="en" sz="900" i="1"/>
              <a:t>wiring</a:t>
            </a:r>
            <a:r>
              <a:rPr lang="en" sz="900"/>
              <a:t>.</a:t>
            </a:r>
            <a:endParaRPr sz="900"/>
          </a:p>
        </p:txBody>
      </p:sp>
      <p:cxnSp>
        <p:nvCxnSpPr>
          <p:cNvPr id="254" name="Google Shape;254;p24"/>
          <p:cNvCxnSpPr>
            <a:stCxn id="251" idx="3"/>
            <a:endCxn id="252" idx="1"/>
          </p:cNvCxnSpPr>
          <p:nvPr/>
        </p:nvCxnSpPr>
        <p:spPr>
          <a:xfrm>
            <a:off x="3822550" y="3071550"/>
            <a:ext cx="2763600" cy="5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24"/>
          <p:cNvSpPr txBox="1"/>
          <p:nvPr/>
        </p:nvSpPr>
        <p:spPr>
          <a:xfrm>
            <a:off x="1171225" y="1394350"/>
            <a:ext cx="886500" cy="1713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56" name="Google Shape;256;p24"/>
          <p:cNvSpPr txBox="1"/>
          <p:nvPr/>
        </p:nvSpPr>
        <p:spPr>
          <a:xfrm>
            <a:off x="6396525" y="1394350"/>
            <a:ext cx="2014800" cy="5541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pengaturan memilih hari untuk mengetahui grafik dan tabel konsumsi energi listrik pada hari tersebut</a:t>
            </a:r>
            <a:endParaRPr sz="800"/>
          </a:p>
        </p:txBody>
      </p:sp>
      <p:cxnSp>
        <p:nvCxnSpPr>
          <p:cNvPr id="257" name="Google Shape;257;p24"/>
          <p:cNvCxnSpPr>
            <a:stCxn id="255" idx="0"/>
          </p:cNvCxnSpPr>
          <p:nvPr/>
        </p:nvCxnSpPr>
        <p:spPr>
          <a:xfrm rot="10800000" flipH="1">
            <a:off x="1614475" y="691150"/>
            <a:ext cx="977700" cy="7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24"/>
          <p:cNvCxnSpPr/>
          <p:nvPr/>
        </p:nvCxnSpPr>
        <p:spPr>
          <a:xfrm>
            <a:off x="2592200" y="691100"/>
            <a:ext cx="47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24"/>
          <p:cNvCxnSpPr/>
          <p:nvPr/>
        </p:nvCxnSpPr>
        <p:spPr>
          <a:xfrm>
            <a:off x="7382675" y="706625"/>
            <a:ext cx="21900" cy="69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260;p24"/>
          <p:cNvSpPr txBox="1"/>
          <p:nvPr/>
        </p:nvSpPr>
        <p:spPr>
          <a:xfrm>
            <a:off x="1220550" y="4130850"/>
            <a:ext cx="2580600" cy="4617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Tabel konsumsi energi listrik tiap jam dalam kWh sesuai dengan hari yang telah diatur</a:t>
            </a:r>
            <a:endParaRPr sz="900"/>
          </a:p>
        </p:txBody>
      </p:sp>
      <p:sp>
        <p:nvSpPr>
          <p:cNvPr id="261" name="Google Shape;261;p24"/>
          <p:cNvSpPr txBox="1"/>
          <p:nvPr/>
        </p:nvSpPr>
        <p:spPr>
          <a:xfrm>
            <a:off x="1220550" y="3386450"/>
            <a:ext cx="3866100" cy="6003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62" name="Google Shape;262;p24"/>
          <p:cNvSpPr txBox="1"/>
          <p:nvPr/>
        </p:nvSpPr>
        <p:spPr>
          <a:xfrm>
            <a:off x="5368688" y="1641850"/>
            <a:ext cx="745800" cy="4617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63" name="Google Shape;263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4"/>
          <p:cNvSpPr txBox="1"/>
          <p:nvPr/>
        </p:nvSpPr>
        <p:spPr>
          <a:xfrm>
            <a:off x="6586050" y="2375325"/>
            <a:ext cx="2198400" cy="8004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Fitur </a:t>
            </a:r>
            <a:r>
              <a:rPr lang="en" sz="800" i="1">
                <a:solidFill>
                  <a:schemeClr val="dk1"/>
                </a:solidFill>
              </a:rPr>
              <a:t>summary </a:t>
            </a:r>
            <a:r>
              <a:rPr lang="en" sz="800">
                <a:solidFill>
                  <a:schemeClr val="dk1"/>
                </a:solidFill>
              </a:rPr>
              <a:t>untuk mengetahui kesimpulan yang didapat dari selisih antara konsumsi energi listrik saat diukur  rata-rata per hari dengan konsumsi energi listrik rata-rata hari kemarin</a:t>
            </a:r>
            <a:endParaRPr sz="800"/>
          </a:p>
        </p:txBody>
      </p:sp>
      <p:cxnSp>
        <p:nvCxnSpPr>
          <p:cNvPr id="265" name="Google Shape;265;p24"/>
          <p:cNvCxnSpPr>
            <a:endCxn id="264" idx="1"/>
          </p:cNvCxnSpPr>
          <p:nvPr/>
        </p:nvCxnSpPr>
        <p:spPr>
          <a:xfrm>
            <a:off x="6112050" y="2098425"/>
            <a:ext cx="474000" cy="6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>
            <a:spLocks noGrp="1"/>
          </p:cNvSpPr>
          <p:nvPr>
            <p:ph type="title"/>
          </p:nvPr>
        </p:nvSpPr>
        <p:spPr>
          <a:xfrm>
            <a:off x="311700" y="133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 err="1"/>
              <a:t>Tampilan</a:t>
            </a:r>
            <a:r>
              <a:rPr lang="en" dirty="0"/>
              <a:t> HMI Menu Monthly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1" name="Google Shape;2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3"/>
            <a:ext cx="5943600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5"/>
          <p:cNvSpPr txBox="1"/>
          <p:nvPr/>
        </p:nvSpPr>
        <p:spPr>
          <a:xfrm>
            <a:off x="1240725" y="1644525"/>
            <a:ext cx="3866100" cy="157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73" name="Google Shape;273;p25"/>
          <p:cNvSpPr txBox="1"/>
          <p:nvPr/>
        </p:nvSpPr>
        <p:spPr>
          <a:xfrm>
            <a:off x="2526225" y="935225"/>
            <a:ext cx="2580600" cy="600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Grafik konsumsi energi listrik dalam 3 fase per jam dalam kWh sesuai dengan bulan yang telah diatur</a:t>
            </a:r>
            <a:endParaRPr sz="900"/>
          </a:p>
        </p:txBody>
      </p:sp>
      <p:sp>
        <p:nvSpPr>
          <p:cNvPr id="274" name="Google Shape;274;p25"/>
          <p:cNvSpPr txBox="1"/>
          <p:nvPr/>
        </p:nvSpPr>
        <p:spPr>
          <a:xfrm>
            <a:off x="5409013" y="1661625"/>
            <a:ext cx="745800" cy="4617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75" name="Google Shape;275;p25"/>
          <p:cNvSpPr txBox="1"/>
          <p:nvPr/>
        </p:nvSpPr>
        <p:spPr>
          <a:xfrm>
            <a:off x="6300125" y="2400225"/>
            <a:ext cx="2198400" cy="800400"/>
          </a:xfrm>
          <a:prstGeom prst="rect">
            <a:avLst/>
          </a:prstGeom>
          <a:noFill/>
          <a:ln w="381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800" dirty="0">
                <a:solidFill>
                  <a:schemeClr val="dk1"/>
                </a:solidFill>
              </a:rPr>
              <a:t>Fitur </a:t>
            </a:r>
            <a:r>
              <a:rPr lang="en" sz="800" i="1" dirty="0">
                <a:solidFill>
                  <a:schemeClr val="dk1"/>
                </a:solidFill>
              </a:rPr>
              <a:t>summary </a:t>
            </a:r>
            <a:r>
              <a:rPr lang="en" sz="800" dirty="0" err="1">
                <a:solidFill>
                  <a:schemeClr val="dk1"/>
                </a:solidFill>
              </a:rPr>
              <a:t>untuk</a:t>
            </a:r>
            <a:r>
              <a:rPr lang="en" sz="800" dirty="0">
                <a:solidFill>
                  <a:schemeClr val="dk1"/>
                </a:solidFill>
              </a:rPr>
              <a:t> </a:t>
            </a:r>
            <a:r>
              <a:rPr lang="en" sz="800" dirty="0" err="1">
                <a:solidFill>
                  <a:schemeClr val="dk1"/>
                </a:solidFill>
              </a:rPr>
              <a:t>mengetahui</a:t>
            </a:r>
            <a:r>
              <a:rPr lang="en" sz="800" dirty="0">
                <a:solidFill>
                  <a:schemeClr val="dk1"/>
                </a:solidFill>
              </a:rPr>
              <a:t> </a:t>
            </a:r>
            <a:r>
              <a:rPr lang="en" sz="800" dirty="0" err="1">
                <a:solidFill>
                  <a:schemeClr val="dk1"/>
                </a:solidFill>
              </a:rPr>
              <a:t>kesimpulan</a:t>
            </a:r>
            <a:r>
              <a:rPr lang="en" sz="800" dirty="0">
                <a:solidFill>
                  <a:schemeClr val="dk1"/>
                </a:solidFill>
              </a:rPr>
              <a:t> yang </a:t>
            </a:r>
            <a:r>
              <a:rPr lang="en" sz="800" dirty="0" err="1">
                <a:solidFill>
                  <a:schemeClr val="dk1"/>
                </a:solidFill>
              </a:rPr>
              <a:t>didapat</a:t>
            </a:r>
            <a:r>
              <a:rPr lang="en" sz="800" dirty="0">
                <a:solidFill>
                  <a:schemeClr val="dk1"/>
                </a:solidFill>
              </a:rPr>
              <a:t> </a:t>
            </a:r>
            <a:r>
              <a:rPr lang="en" sz="800" dirty="0" err="1">
                <a:solidFill>
                  <a:schemeClr val="dk1"/>
                </a:solidFill>
              </a:rPr>
              <a:t>dari</a:t>
            </a:r>
            <a:r>
              <a:rPr lang="en" sz="800" dirty="0">
                <a:solidFill>
                  <a:schemeClr val="dk1"/>
                </a:solidFill>
              </a:rPr>
              <a:t> </a:t>
            </a:r>
            <a:r>
              <a:rPr lang="en" sz="800" dirty="0" err="1">
                <a:solidFill>
                  <a:schemeClr val="dk1"/>
                </a:solidFill>
              </a:rPr>
              <a:t>selisih</a:t>
            </a:r>
            <a:r>
              <a:rPr lang="en" sz="800" dirty="0">
                <a:solidFill>
                  <a:schemeClr val="dk1"/>
                </a:solidFill>
              </a:rPr>
              <a:t> </a:t>
            </a:r>
            <a:r>
              <a:rPr lang="en" sz="800" dirty="0" err="1">
                <a:solidFill>
                  <a:schemeClr val="dk1"/>
                </a:solidFill>
              </a:rPr>
              <a:t>antara</a:t>
            </a:r>
            <a:r>
              <a:rPr lang="en" sz="800" dirty="0">
                <a:solidFill>
                  <a:schemeClr val="dk1"/>
                </a:solidFill>
              </a:rPr>
              <a:t> </a:t>
            </a:r>
            <a:r>
              <a:rPr lang="en" sz="800" dirty="0" err="1">
                <a:solidFill>
                  <a:schemeClr val="dk1"/>
                </a:solidFill>
              </a:rPr>
              <a:t>konsumsi</a:t>
            </a:r>
            <a:r>
              <a:rPr lang="en" sz="800" dirty="0">
                <a:solidFill>
                  <a:schemeClr val="dk1"/>
                </a:solidFill>
              </a:rPr>
              <a:t> </a:t>
            </a:r>
            <a:r>
              <a:rPr lang="en" sz="800" dirty="0" err="1">
                <a:solidFill>
                  <a:schemeClr val="dk1"/>
                </a:solidFill>
              </a:rPr>
              <a:t>energi</a:t>
            </a:r>
            <a:r>
              <a:rPr lang="en" sz="800" dirty="0">
                <a:solidFill>
                  <a:schemeClr val="dk1"/>
                </a:solidFill>
              </a:rPr>
              <a:t> </a:t>
            </a:r>
            <a:r>
              <a:rPr lang="en" sz="800" dirty="0" err="1">
                <a:solidFill>
                  <a:schemeClr val="dk1"/>
                </a:solidFill>
              </a:rPr>
              <a:t>listrik</a:t>
            </a:r>
            <a:r>
              <a:rPr lang="en" sz="800" dirty="0">
                <a:solidFill>
                  <a:schemeClr val="dk1"/>
                </a:solidFill>
              </a:rPr>
              <a:t> rata-rata </a:t>
            </a:r>
            <a:r>
              <a:rPr lang="en" sz="800" dirty="0" err="1">
                <a:solidFill>
                  <a:schemeClr val="dk1"/>
                </a:solidFill>
              </a:rPr>
              <a:t>bulan</a:t>
            </a:r>
            <a:r>
              <a:rPr lang="en" sz="800" dirty="0">
                <a:solidFill>
                  <a:schemeClr val="dk1"/>
                </a:solidFill>
              </a:rPr>
              <a:t>  yang </a:t>
            </a:r>
            <a:r>
              <a:rPr lang="en" sz="800" dirty="0" err="1">
                <a:solidFill>
                  <a:schemeClr val="dk1"/>
                </a:solidFill>
              </a:rPr>
              <a:t>dipilih</a:t>
            </a:r>
            <a:r>
              <a:rPr lang="en" sz="800" dirty="0">
                <a:solidFill>
                  <a:schemeClr val="dk1"/>
                </a:solidFill>
              </a:rPr>
              <a:t> </a:t>
            </a:r>
            <a:r>
              <a:rPr lang="en" sz="800" dirty="0" err="1">
                <a:solidFill>
                  <a:schemeClr val="dk1"/>
                </a:solidFill>
              </a:rPr>
              <a:t>dengan</a:t>
            </a:r>
            <a:r>
              <a:rPr lang="en" sz="800" dirty="0">
                <a:solidFill>
                  <a:schemeClr val="dk1"/>
                </a:solidFill>
              </a:rPr>
              <a:t> </a:t>
            </a:r>
            <a:r>
              <a:rPr lang="en" sz="800" dirty="0" err="1">
                <a:solidFill>
                  <a:schemeClr val="dk1"/>
                </a:solidFill>
              </a:rPr>
              <a:t>konsumsi</a:t>
            </a:r>
            <a:r>
              <a:rPr lang="en" sz="800" dirty="0">
                <a:solidFill>
                  <a:schemeClr val="dk1"/>
                </a:solidFill>
              </a:rPr>
              <a:t> </a:t>
            </a:r>
            <a:r>
              <a:rPr lang="en" sz="800" dirty="0" err="1">
                <a:solidFill>
                  <a:schemeClr val="dk1"/>
                </a:solidFill>
              </a:rPr>
              <a:t>energi</a:t>
            </a:r>
            <a:r>
              <a:rPr lang="en" sz="800" dirty="0">
                <a:solidFill>
                  <a:schemeClr val="dk1"/>
                </a:solidFill>
              </a:rPr>
              <a:t> </a:t>
            </a:r>
            <a:r>
              <a:rPr lang="en" sz="800" dirty="0" err="1">
                <a:solidFill>
                  <a:schemeClr val="dk1"/>
                </a:solidFill>
              </a:rPr>
              <a:t>listrik</a:t>
            </a:r>
            <a:r>
              <a:rPr lang="en" sz="800" dirty="0">
                <a:solidFill>
                  <a:schemeClr val="dk1"/>
                </a:solidFill>
              </a:rPr>
              <a:t> rata-rata </a:t>
            </a:r>
            <a:r>
              <a:rPr lang="en" sz="800" dirty="0" err="1">
                <a:solidFill>
                  <a:schemeClr val="dk1"/>
                </a:solidFill>
              </a:rPr>
              <a:t>bulan</a:t>
            </a:r>
            <a:r>
              <a:rPr lang="en" sz="800" dirty="0">
                <a:solidFill>
                  <a:schemeClr val="dk1"/>
                </a:solidFill>
              </a:rPr>
              <a:t> </a:t>
            </a:r>
            <a:r>
              <a:rPr lang="en" sz="800" dirty="0" err="1">
                <a:solidFill>
                  <a:schemeClr val="dk1"/>
                </a:solidFill>
              </a:rPr>
              <a:t>sebelumnya</a:t>
            </a:r>
            <a:endParaRPr sz="800" dirty="0" err="1">
              <a:solidFill>
                <a:schemeClr val="dk1"/>
              </a:solidFill>
            </a:endParaRPr>
          </a:p>
        </p:txBody>
      </p:sp>
      <p:cxnSp>
        <p:nvCxnSpPr>
          <p:cNvPr id="276" name="Google Shape;276;p25"/>
          <p:cNvCxnSpPr>
            <a:endCxn id="275" idx="1"/>
          </p:cNvCxnSpPr>
          <p:nvPr/>
        </p:nvCxnSpPr>
        <p:spPr>
          <a:xfrm>
            <a:off x="5826125" y="2123325"/>
            <a:ext cx="474000" cy="67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" name="Google Shape;277;p25"/>
          <p:cNvSpPr txBox="1"/>
          <p:nvPr/>
        </p:nvSpPr>
        <p:spPr>
          <a:xfrm>
            <a:off x="1240725" y="4201450"/>
            <a:ext cx="2580600" cy="4617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Tabel konsumsi energi listrik tiap hari dalam kWh sesuai dengan bulan yang telah diatur</a:t>
            </a:r>
            <a:endParaRPr sz="900"/>
          </a:p>
        </p:txBody>
      </p:sp>
      <p:sp>
        <p:nvSpPr>
          <p:cNvPr id="278" name="Google Shape;278;p25"/>
          <p:cNvSpPr txBox="1"/>
          <p:nvPr/>
        </p:nvSpPr>
        <p:spPr>
          <a:xfrm>
            <a:off x="1240725" y="3457050"/>
            <a:ext cx="3866100" cy="6003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79" name="Google Shape;279;p25"/>
          <p:cNvSpPr txBox="1"/>
          <p:nvPr/>
        </p:nvSpPr>
        <p:spPr>
          <a:xfrm>
            <a:off x="1171225" y="1394350"/>
            <a:ext cx="886500" cy="1713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80" name="Google Shape;280;p25"/>
          <p:cNvSpPr txBox="1"/>
          <p:nvPr/>
        </p:nvSpPr>
        <p:spPr>
          <a:xfrm>
            <a:off x="6396525" y="1394350"/>
            <a:ext cx="2014800" cy="5541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pengaturan memilih bulan untuk mengetahui grafik dan tabel konsumsi energi listrik pada bulan tersebut</a:t>
            </a:r>
            <a:endParaRPr sz="800"/>
          </a:p>
        </p:txBody>
      </p:sp>
      <p:cxnSp>
        <p:nvCxnSpPr>
          <p:cNvPr id="281" name="Google Shape;281;p25"/>
          <p:cNvCxnSpPr/>
          <p:nvPr/>
        </p:nvCxnSpPr>
        <p:spPr>
          <a:xfrm rot="10800000" flipH="1">
            <a:off x="1614475" y="691150"/>
            <a:ext cx="977700" cy="7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5"/>
          <p:cNvCxnSpPr/>
          <p:nvPr/>
        </p:nvCxnSpPr>
        <p:spPr>
          <a:xfrm>
            <a:off x="2592200" y="691100"/>
            <a:ext cx="47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25"/>
          <p:cNvCxnSpPr/>
          <p:nvPr/>
        </p:nvCxnSpPr>
        <p:spPr>
          <a:xfrm>
            <a:off x="7382675" y="706625"/>
            <a:ext cx="21900" cy="69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 err="1"/>
              <a:t>Tampilan</a:t>
            </a:r>
            <a:r>
              <a:rPr lang="en" dirty="0"/>
              <a:t> HMI pada Heatmap</a:t>
            </a:r>
            <a:endParaRPr dirty="0"/>
          </a:p>
        </p:txBody>
      </p:sp>
      <p:pic>
        <p:nvPicPr>
          <p:cNvPr id="289" name="Google Shape;2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800" y="1017725"/>
            <a:ext cx="8168250" cy="39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6"/>
          <p:cNvSpPr/>
          <p:nvPr/>
        </p:nvSpPr>
        <p:spPr>
          <a:xfrm>
            <a:off x="2066950" y="2253325"/>
            <a:ext cx="2927700" cy="1858500"/>
          </a:xfrm>
          <a:prstGeom prst="rect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1849675" y="1531200"/>
            <a:ext cx="2247300" cy="282600"/>
          </a:xfrm>
          <a:prstGeom prst="rect">
            <a:avLst/>
          </a:prstGeom>
          <a:noFill/>
          <a:ln w="38100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7620850" y="2081250"/>
            <a:ext cx="1110900" cy="282600"/>
          </a:xfrm>
          <a:prstGeom prst="rect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"/>
          <p:cNvSpPr txBox="1"/>
          <p:nvPr/>
        </p:nvSpPr>
        <p:spPr>
          <a:xfrm>
            <a:off x="6733275" y="1531200"/>
            <a:ext cx="2200800" cy="369300"/>
          </a:xfrm>
          <a:prstGeom prst="rect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Navigasi grafik Heatmap</a:t>
            </a:r>
            <a:endParaRPr sz="1200"/>
          </a:p>
        </p:txBody>
      </p:sp>
      <p:sp>
        <p:nvSpPr>
          <p:cNvPr id="294" name="Google Shape;294;p26"/>
          <p:cNvSpPr txBox="1"/>
          <p:nvPr/>
        </p:nvSpPr>
        <p:spPr>
          <a:xfrm>
            <a:off x="5343675" y="3880425"/>
            <a:ext cx="2927700" cy="738900"/>
          </a:xfrm>
          <a:prstGeom prst="rect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Representasi pemakaian energi tiap jam pada rentang satu minggu dengan penggunaan warna. </a:t>
            </a:r>
            <a:endParaRPr sz="1200"/>
          </a:p>
        </p:txBody>
      </p:sp>
      <p:sp>
        <p:nvSpPr>
          <p:cNvPr id="295" name="Google Shape;295;p26"/>
          <p:cNvSpPr txBox="1"/>
          <p:nvPr/>
        </p:nvSpPr>
        <p:spPr>
          <a:xfrm>
            <a:off x="4764016" y="445025"/>
            <a:ext cx="2927700" cy="923400"/>
          </a:xfrm>
          <a:prstGeom prst="rect">
            <a:avLst/>
          </a:prstGeom>
          <a:noFill/>
          <a:ln w="38100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Pemilihan rentang awal dan akhir tanggal yang ingin dilihat. Hanya dapat memilih dalam rentang waktu satu minggu.</a:t>
            </a:r>
            <a:endParaRPr sz="1200"/>
          </a:p>
        </p:txBody>
      </p:sp>
      <p:cxnSp>
        <p:nvCxnSpPr>
          <p:cNvPr id="296" name="Google Shape;296;p26"/>
          <p:cNvCxnSpPr>
            <a:stCxn id="291" idx="3"/>
            <a:endCxn id="295" idx="2"/>
          </p:cNvCxnSpPr>
          <p:nvPr/>
        </p:nvCxnSpPr>
        <p:spPr>
          <a:xfrm flipV="1">
            <a:off x="4096975" y="1368425"/>
            <a:ext cx="2130891" cy="30407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7" name="Google Shape;297;p26"/>
          <p:cNvCxnSpPr>
            <a:stCxn id="293" idx="2"/>
            <a:endCxn id="292" idx="0"/>
          </p:cNvCxnSpPr>
          <p:nvPr/>
        </p:nvCxnSpPr>
        <p:spPr>
          <a:xfrm>
            <a:off x="7833675" y="1900500"/>
            <a:ext cx="342600" cy="180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26"/>
          <p:cNvCxnSpPr>
            <a:stCxn id="290" idx="3"/>
            <a:endCxn id="294" idx="0"/>
          </p:cNvCxnSpPr>
          <p:nvPr/>
        </p:nvCxnSpPr>
        <p:spPr>
          <a:xfrm>
            <a:off x="4994650" y="3182575"/>
            <a:ext cx="1812900" cy="697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7"/>
          <p:cNvSpPr txBox="1">
            <a:spLocks noGrp="1"/>
          </p:cNvSpPr>
          <p:nvPr>
            <p:ph type="title"/>
          </p:nvPr>
        </p:nvSpPr>
        <p:spPr>
          <a:xfrm>
            <a:off x="311700" y="20970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Tampilan HMI Menu Faculty</a:t>
            </a:r>
            <a:endParaRPr/>
          </a:p>
        </p:txBody>
      </p:sp>
      <p:pic>
        <p:nvPicPr>
          <p:cNvPr id="304" name="Google Shape;3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50" y="915650"/>
            <a:ext cx="8344456" cy="41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7"/>
          <p:cNvSpPr/>
          <p:nvPr/>
        </p:nvSpPr>
        <p:spPr>
          <a:xfrm>
            <a:off x="7415650" y="1668500"/>
            <a:ext cx="1476300" cy="2434800"/>
          </a:xfrm>
          <a:prstGeom prst="rect">
            <a:avLst/>
          </a:prstGeom>
          <a:noFill/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1805925" y="2297300"/>
            <a:ext cx="5438400" cy="1629000"/>
          </a:xfrm>
          <a:prstGeom prst="rect">
            <a:avLst/>
          </a:prstGeom>
          <a:noFill/>
          <a:ln w="38100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6896700" y="2033250"/>
            <a:ext cx="347700" cy="206100"/>
          </a:xfrm>
          <a:prstGeom prst="rect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1635450" y="1385900"/>
            <a:ext cx="1476300" cy="3621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1805925" y="4475600"/>
            <a:ext cx="5501700" cy="625800"/>
          </a:xfrm>
          <a:prstGeom prst="rect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7"/>
          <p:cNvSpPr txBox="1"/>
          <p:nvPr/>
        </p:nvSpPr>
        <p:spPr>
          <a:xfrm>
            <a:off x="2232525" y="785350"/>
            <a:ext cx="2927700" cy="369300"/>
          </a:xfrm>
          <a:prstGeom prst="rect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Tombol dropdown untuk memilih bulan</a:t>
            </a:r>
            <a:endParaRPr sz="1200"/>
          </a:p>
        </p:txBody>
      </p:sp>
      <p:sp>
        <p:nvSpPr>
          <p:cNvPr id="311" name="Google Shape;311;p27"/>
          <p:cNvSpPr txBox="1"/>
          <p:nvPr/>
        </p:nvSpPr>
        <p:spPr>
          <a:xfrm>
            <a:off x="4127600" y="1248438"/>
            <a:ext cx="2927700" cy="554100"/>
          </a:xfrm>
          <a:prstGeom prst="rect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Tombol dropdownuntuk mengunduh grafik</a:t>
            </a:r>
            <a:endParaRPr sz="1200"/>
          </a:p>
        </p:txBody>
      </p:sp>
      <p:sp>
        <p:nvSpPr>
          <p:cNvPr id="312" name="Google Shape;312;p27"/>
          <p:cNvSpPr txBox="1"/>
          <p:nvPr/>
        </p:nvSpPr>
        <p:spPr>
          <a:xfrm>
            <a:off x="6128300" y="231200"/>
            <a:ext cx="2927700" cy="923400"/>
          </a:xfrm>
          <a:prstGeom prst="rect">
            <a:avLst/>
          </a:prstGeom>
          <a:noFill/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Rangkuman biaya listrik dari seluruh fakultas berisi biaya total, fakultas dengan biaya tertinggi dan terendah, dan rata-rata dari seluruh fakultas.</a:t>
            </a:r>
            <a:endParaRPr sz="1200"/>
          </a:p>
        </p:txBody>
      </p:sp>
      <p:sp>
        <p:nvSpPr>
          <p:cNvPr id="313" name="Google Shape;313;p27"/>
          <p:cNvSpPr txBox="1"/>
          <p:nvPr/>
        </p:nvSpPr>
        <p:spPr>
          <a:xfrm>
            <a:off x="487850" y="2033250"/>
            <a:ext cx="2927700" cy="554100"/>
          </a:xfrm>
          <a:prstGeom prst="rect">
            <a:avLst/>
          </a:prstGeom>
          <a:noFill/>
          <a:ln w="38100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Grafik pembanding total konsumsi energi perbulan pada tiap fakultas</a:t>
            </a:r>
            <a:endParaRPr sz="1200"/>
          </a:p>
        </p:txBody>
      </p:sp>
      <p:sp>
        <p:nvSpPr>
          <p:cNvPr id="314" name="Google Shape;314;p27"/>
          <p:cNvSpPr txBox="1"/>
          <p:nvPr/>
        </p:nvSpPr>
        <p:spPr>
          <a:xfrm>
            <a:off x="184050" y="3602875"/>
            <a:ext cx="2927700" cy="554100"/>
          </a:xfrm>
          <a:prstGeom prst="rect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Tabel rangkuman data tiap fakultas pada bulan yang dipilih</a:t>
            </a:r>
            <a:endParaRPr sz="1200"/>
          </a:p>
        </p:txBody>
      </p:sp>
      <p:cxnSp>
        <p:nvCxnSpPr>
          <p:cNvPr id="315" name="Google Shape;315;p27"/>
          <p:cNvCxnSpPr>
            <a:stCxn id="314" idx="2"/>
            <a:endCxn id="309" idx="1"/>
          </p:cNvCxnSpPr>
          <p:nvPr/>
        </p:nvCxnSpPr>
        <p:spPr>
          <a:xfrm>
            <a:off x="1647900" y="4156975"/>
            <a:ext cx="158100" cy="631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7"/>
          <p:cNvCxnSpPr>
            <a:endCxn id="306" idx="1"/>
          </p:cNvCxnSpPr>
          <p:nvPr/>
        </p:nvCxnSpPr>
        <p:spPr>
          <a:xfrm>
            <a:off x="949425" y="2593100"/>
            <a:ext cx="856500" cy="518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27"/>
          <p:cNvCxnSpPr>
            <a:stCxn id="308" idx="0"/>
            <a:endCxn id="310" idx="2"/>
          </p:cNvCxnSpPr>
          <p:nvPr/>
        </p:nvCxnSpPr>
        <p:spPr>
          <a:xfrm rot="10800000" flipH="1">
            <a:off x="2373600" y="1154600"/>
            <a:ext cx="1322700" cy="231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27"/>
          <p:cNvCxnSpPr>
            <a:stCxn id="311" idx="2"/>
            <a:endCxn id="307" idx="0"/>
          </p:cNvCxnSpPr>
          <p:nvPr/>
        </p:nvCxnSpPr>
        <p:spPr>
          <a:xfrm>
            <a:off x="5591450" y="1802538"/>
            <a:ext cx="1479000" cy="2307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27"/>
          <p:cNvCxnSpPr>
            <a:stCxn id="312" idx="2"/>
            <a:endCxn id="305" idx="0"/>
          </p:cNvCxnSpPr>
          <p:nvPr/>
        </p:nvCxnSpPr>
        <p:spPr>
          <a:xfrm>
            <a:off x="7592150" y="1154600"/>
            <a:ext cx="561600" cy="513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BE8C-BC9B-A2D1-58C8-B40BE9BA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Langkah-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Penggunaan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D33CC-D229-BDB4-D6B6-BDF8D660B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273" y="1018004"/>
            <a:ext cx="8520600" cy="34164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AutoNum type="arabicPeriod"/>
            </a:pPr>
            <a:r>
              <a:rPr lang="en-US" sz="1100" dirty="0" err="1">
                <a:solidFill>
                  <a:schemeClr val="tx1"/>
                </a:solidFill>
              </a:rPr>
              <a:t>Pilih</a:t>
            </a:r>
            <a:r>
              <a:rPr lang="en-US" sz="1100" dirty="0">
                <a:solidFill>
                  <a:schemeClr val="tx1"/>
                </a:solidFill>
              </a:rPr>
              <a:t> menu </a:t>
            </a:r>
            <a:r>
              <a:rPr lang="en-US" sz="1100" i="1" dirty="0">
                <a:solidFill>
                  <a:schemeClr val="tx1"/>
                </a:solidFill>
              </a:rPr>
              <a:t>Log in</a:t>
            </a:r>
            <a:r>
              <a:rPr lang="en-US" sz="1100" dirty="0">
                <a:solidFill>
                  <a:schemeClr val="tx1"/>
                </a:solidFill>
              </a:rPr>
              <a:t> dan </a:t>
            </a:r>
            <a:r>
              <a:rPr lang="en-US" sz="1100" dirty="0" err="1">
                <a:solidFill>
                  <a:schemeClr val="tx1"/>
                </a:solidFill>
              </a:rPr>
              <a:t>masukkan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i="1" dirty="0">
                <a:solidFill>
                  <a:schemeClr val="tx1"/>
                </a:solidFill>
              </a:rPr>
              <a:t>data username</a:t>
            </a:r>
            <a:r>
              <a:rPr lang="en-US" sz="1100" dirty="0">
                <a:solidFill>
                  <a:schemeClr val="tx1"/>
                </a:solidFill>
              </a:rPr>
              <a:t> dan </a:t>
            </a:r>
            <a:r>
              <a:rPr lang="en-US" sz="1100" i="1" dirty="0">
                <a:solidFill>
                  <a:schemeClr val="tx1"/>
                </a:solidFill>
              </a:rPr>
              <a:t>password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en-US" sz="1100" dirty="0" err="1">
                <a:solidFill>
                  <a:schemeClr val="tx1"/>
                </a:solidFill>
              </a:rPr>
              <a:t>Kemudian</a:t>
            </a:r>
            <a:r>
              <a:rPr lang="en-US" sz="1100" dirty="0">
                <a:solidFill>
                  <a:schemeClr val="tx1"/>
                </a:solidFill>
              </a:rPr>
              <a:t>, menu </a:t>
            </a:r>
            <a:r>
              <a:rPr lang="en-US" sz="1100" i="1" dirty="0">
                <a:solidFill>
                  <a:schemeClr val="tx1"/>
                </a:solidFill>
              </a:rPr>
              <a:t>Log in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akan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berubah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menjadi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tombol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i="1" dirty="0">
                <a:solidFill>
                  <a:schemeClr val="tx1"/>
                </a:solidFill>
              </a:rPr>
              <a:t>dropdown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akun</a:t>
            </a:r>
            <a:r>
              <a:rPr lang="en-US" sz="1100" dirty="0">
                <a:solidFill>
                  <a:schemeClr val="tx1"/>
                </a:solidFill>
              </a:rPr>
              <a:t> yang </a:t>
            </a:r>
            <a:r>
              <a:rPr lang="en-US" sz="1100" dirty="0" err="1">
                <a:solidFill>
                  <a:schemeClr val="tx1"/>
                </a:solidFill>
              </a:rPr>
              <a:t>terdapat</a:t>
            </a:r>
            <a:r>
              <a:rPr lang="en-US" sz="1100" dirty="0">
                <a:solidFill>
                  <a:schemeClr val="tx1"/>
                </a:solidFill>
              </a:rPr>
              <a:t> menu </a:t>
            </a:r>
            <a:r>
              <a:rPr lang="en-US" sz="1100" i="1" dirty="0">
                <a:solidFill>
                  <a:schemeClr val="tx1"/>
                </a:solidFill>
              </a:rPr>
              <a:t>management</a:t>
            </a:r>
            <a:r>
              <a:rPr lang="en-US" sz="1100" dirty="0">
                <a:solidFill>
                  <a:schemeClr val="tx1"/>
                </a:solidFill>
              </a:rPr>
              <a:t> dan </a:t>
            </a:r>
            <a:r>
              <a:rPr lang="en-US" sz="1100" i="1" dirty="0">
                <a:solidFill>
                  <a:schemeClr val="tx1"/>
                </a:solidFill>
              </a:rPr>
              <a:t>Log out</a:t>
            </a:r>
            <a:r>
              <a:rPr lang="en-US" sz="1100" dirty="0">
                <a:solidFill>
                  <a:schemeClr val="tx1"/>
                </a:solidFill>
              </a:rPr>
              <a:t>. Menu </a:t>
            </a:r>
            <a:r>
              <a:rPr lang="en-US" sz="1100" i="1" dirty="0">
                <a:solidFill>
                  <a:schemeClr val="tx1"/>
                </a:solidFill>
              </a:rPr>
              <a:t>management </a:t>
            </a:r>
            <a:r>
              <a:rPr lang="en-US" sz="1100" dirty="0" err="1">
                <a:solidFill>
                  <a:schemeClr val="tx1"/>
                </a:solidFill>
              </a:rPr>
              <a:t>untuk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meninjau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tarif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listrik</a:t>
            </a:r>
            <a:r>
              <a:rPr lang="en-US" sz="1100" dirty="0">
                <a:solidFill>
                  <a:schemeClr val="tx1"/>
                </a:solidFill>
              </a:rPr>
              <a:t>, data IKE, dan data </a:t>
            </a:r>
            <a:r>
              <a:rPr lang="en-US" sz="1100" dirty="0" err="1">
                <a:solidFill>
                  <a:schemeClr val="tx1"/>
                </a:solidFill>
              </a:rPr>
              <a:t>kinerja</a:t>
            </a:r>
            <a:r>
              <a:rPr lang="en-US" sz="1100" dirty="0">
                <a:solidFill>
                  <a:schemeClr val="tx1"/>
                </a:solidFill>
              </a:rPr>
              <a:t> unit </a:t>
            </a:r>
            <a:r>
              <a:rPr lang="en-US" sz="1100" dirty="0" err="1">
                <a:solidFill>
                  <a:schemeClr val="tx1"/>
                </a:solidFill>
              </a:rPr>
              <a:t>kerja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en-US" sz="1100" dirty="0" err="1">
                <a:solidFill>
                  <a:schemeClr val="tx1"/>
                </a:solidFill>
              </a:rPr>
              <a:t>Pilih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fakultas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gedung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atau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lantai</a:t>
            </a:r>
            <a:r>
              <a:rPr lang="en-US" sz="1100" dirty="0">
                <a:solidFill>
                  <a:schemeClr val="tx1"/>
                </a:solidFill>
              </a:rPr>
              <a:t> yang </a:t>
            </a:r>
            <a:r>
              <a:rPr lang="en-US" sz="1100" dirty="0" err="1">
                <a:solidFill>
                  <a:schemeClr val="tx1"/>
                </a:solidFill>
              </a:rPr>
              <a:t>akan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ditinjau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penggunaan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listriknya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Jika </a:t>
            </a:r>
            <a:r>
              <a:rPr lang="en-US" sz="1100" dirty="0" err="1">
                <a:solidFill>
                  <a:schemeClr val="tx1"/>
                </a:solidFill>
              </a:rPr>
              <a:t>dipilih</a:t>
            </a:r>
            <a:r>
              <a:rPr lang="en-US" sz="1100" dirty="0">
                <a:solidFill>
                  <a:schemeClr val="tx1"/>
                </a:solidFill>
              </a:rPr>
              <a:t> menu</a:t>
            </a:r>
            <a:r>
              <a:rPr lang="en-US" sz="1100" i="1" dirty="0">
                <a:solidFill>
                  <a:schemeClr val="tx1"/>
                </a:solidFill>
              </a:rPr>
              <a:t> Home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akan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muncul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tampilan</a:t>
            </a:r>
            <a:r>
              <a:rPr lang="en-US" sz="1100" dirty="0">
                <a:solidFill>
                  <a:schemeClr val="tx1"/>
                </a:solidFill>
              </a:rPr>
              <a:t> HMI </a:t>
            </a:r>
            <a:r>
              <a:rPr lang="en-US" sz="1100" dirty="0" err="1">
                <a:solidFill>
                  <a:schemeClr val="tx1"/>
                </a:solidFill>
              </a:rPr>
              <a:t>berupa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grafik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penggunaan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listrik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setiap</a:t>
            </a:r>
            <a:r>
              <a:rPr lang="en-US" sz="1100" dirty="0">
                <a:solidFill>
                  <a:schemeClr val="tx1"/>
                </a:solidFill>
              </a:rPr>
              <a:t> jam </a:t>
            </a:r>
            <a:r>
              <a:rPr lang="en-US" sz="1100" dirty="0" err="1">
                <a:solidFill>
                  <a:schemeClr val="tx1"/>
                </a:solidFill>
              </a:rPr>
              <a:t>dalam</a:t>
            </a:r>
            <a:r>
              <a:rPr lang="en-US" sz="1100" dirty="0">
                <a:solidFill>
                  <a:schemeClr val="tx1"/>
                </a:solidFill>
              </a:rPr>
              <a:t> kWh, </a:t>
            </a:r>
            <a:r>
              <a:rPr lang="en-US" sz="1100" dirty="0" err="1">
                <a:solidFill>
                  <a:schemeClr val="tx1"/>
                </a:solidFill>
              </a:rPr>
              <a:t>tabel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konsumsi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energi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listrik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tiap</a:t>
            </a:r>
            <a:r>
              <a:rPr lang="en-US" sz="1100" dirty="0">
                <a:solidFill>
                  <a:schemeClr val="tx1"/>
                </a:solidFill>
              </a:rPr>
              <a:t> jam </a:t>
            </a:r>
            <a:r>
              <a:rPr lang="en-US" sz="1100" dirty="0" err="1">
                <a:solidFill>
                  <a:schemeClr val="tx1"/>
                </a:solidFill>
              </a:rPr>
              <a:t>sesuai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dengan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waktu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saat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diukur</a:t>
            </a:r>
            <a:r>
              <a:rPr lang="en-US" sz="1100" dirty="0">
                <a:solidFill>
                  <a:schemeClr val="tx1"/>
                </a:solidFill>
              </a:rPr>
              <a:t>, dan </a:t>
            </a:r>
            <a:r>
              <a:rPr lang="en-US" sz="1100" dirty="0" err="1">
                <a:solidFill>
                  <a:schemeClr val="tx1"/>
                </a:solidFill>
              </a:rPr>
              <a:t>fitur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tambahan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berupa</a:t>
            </a:r>
            <a:r>
              <a:rPr lang="en-US" sz="1100" dirty="0">
                <a:solidFill>
                  <a:schemeClr val="tx1"/>
                </a:solidFill>
              </a:rPr>
              <a:t> rata-rata </a:t>
            </a:r>
            <a:r>
              <a:rPr lang="en-US" sz="1100" dirty="0" err="1">
                <a:solidFill>
                  <a:schemeClr val="tx1"/>
                </a:solidFill>
              </a:rPr>
              <a:t>harga</a:t>
            </a:r>
            <a:r>
              <a:rPr lang="en-US" sz="1100" dirty="0">
                <a:solidFill>
                  <a:schemeClr val="tx1"/>
                </a:solidFill>
              </a:rPr>
              <a:t>, total </a:t>
            </a:r>
            <a:r>
              <a:rPr lang="en-US" sz="1100" dirty="0" err="1">
                <a:solidFill>
                  <a:schemeClr val="tx1"/>
                </a:solidFill>
              </a:rPr>
              <a:t>harga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dari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konsumsi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energi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listrik</a:t>
            </a:r>
            <a:r>
              <a:rPr lang="en-US" sz="1100" dirty="0">
                <a:solidFill>
                  <a:schemeClr val="tx1"/>
                </a:solidFill>
              </a:rPr>
              <a:t>, dan </a:t>
            </a:r>
            <a:r>
              <a:rPr lang="en-US" sz="1100" dirty="0" err="1">
                <a:solidFill>
                  <a:schemeClr val="tx1"/>
                </a:solidFill>
              </a:rPr>
              <a:t>rangkuman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biaya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listrik</a:t>
            </a:r>
            <a:r>
              <a:rPr lang="en-US" sz="1100" dirty="0">
                <a:solidFill>
                  <a:schemeClr val="tx1"/>
                </a:solidFill>
              </a:rPr>
              <a:t> yang </a:t>
            </a:r>
            <a:r>
              <a:rPr lang="en-US" sz="1100" dirty="0" err="1">
                <a:solidFill>
                  <a:schemeClr val="tx1"/>
                </a:solidFill>
              </a:rPr>
              <a:t>didapat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en-US" sz="1100" dirty="0" err="1">
                <a:solidFill>
                  <a:schemeClr val="tx1"/>
                </a:solidFill>
              </a:rPr>
              <a:t>Pilih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fitur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navigasi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seperti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i="1" dirty="0">
                <a:solidFill>
                  <a:schemeClr val="tx1"/>
                </a:solidFill>
              </a:rPr>
              <a:t>zoom in, zoom out, panning, reset zoom</a:t>
            </a:r>
            <a:r>
              <a:rPr lang="en-US" sz="1100" dirty="0">
                <a:solidFill>
                  <a:schemeClr val="tx1"/>
                </a:solidFill>
              </a:rPr>
              <a:t>, dan </a:t>
            </a:r>
            <a:r>
              <a:rPr lang="en-US" sz="1100" i="1" dirty="0">
                <a:solidFill>
                  <a:schemeClr val="tx1"/>
                </a:solidFill>
              </a:rPr>
              <a:t>home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untuk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mengatur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tampilan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grafik</a:t>
            </a:r>
            <a:r>
              <a:rPr lang="en-US" sz="1100" dirty="0">
                <a:solidFill>
                  <a:schemeClr val="tx1"/>
                </a:solidFill>
              </a:rPr>
              <a:t>. Hal yang </a:t>
            </a:r>
            <a:r>
              <a:rPr lang="en-US" sz="1100" dirty="0" err="1">
                <a:solidFill>
                  <a:schemeClr val="tx1"/>
                </a:solidFill>
              </a:rPr>
              <a:t>sama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berlaku</a:t>
            </a:r>
            <a:r>
              <a:rPr lang="en-US" sz="1100" dirty="0">
                <a:solidFill>
                  <a:schemeClr val="tx1"/>
                </a:solidFill>
              </a:rPr>
              <a:t> pada menu </a:t>
            </a:r>
            <a:r>
              <a:rPr lang="en-US" sz="1100" i="1" dirty="0">
                <a:solidFill>
                  <a:schemeClr val="tx1"/>
                </a:solidFill>
              </a:rPr>
              <a:t>Daily, Monthly</a:t>
            </a:r>
            <a:r>
              <a:rPr lang="en-US" sz="1100" dirty="0">
                <a:solidFill>
                  <a:schemeClr val="tx1"/>
                </a:solidFill>
              </a:rPr>
              <a:t>, dan </a:t>
            </a:r>
            <a:r>
              <a:rPr lang="en-US" sz="1100" i="1" dirty="0">
                <a:solidFill>
                  <a:schemeClr val="tx1"/>
                </a:solidFill>
              </a:rPr>
              <a:t>Heatmap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en-US" sz="1100" dirty="0" err="1">
                <a:solidFill>
                  <a:schemeClr val="tx1"/>
                </a:solidFill>
              </a:rPr>
              <a:t>Pilih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i="1" dirty="0">
                <a:solidFill>
                  <a:schemeClr val="tx1"/>
                </a:solidFill>
              </a:rPr>
              <a:t>home</a:t>
            </a:r>
            <a:r>
              <a:rPr lang="en-US" sz="1100" dirty="0">
                <a:solidFill>
                  <a:schemeClr val="tx1"/>
                </a:solidFill>
              </a:rPr>
              <a:t> pada </a:t>
            </a:r>
            <a:r>
              <a:rPr lang="en-US" sz="1100" dirty="0" err="1">
                <a:solidFill>
                  <a:schemeClr val="tx1"/>
                </a:solidFill>
              </a:rPr>
              <a:t>fitur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navigasi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untuk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mengunduh</a:t>
            </a:r>
            <a:r>
              <a:rPr lang="en-US" sz="1100" i="1" dirty="0">
                <a:solidFill>
                  <a:schemeClr val="tx1"/>
                </a:solidFill>
              </a:rPr>
              <a:t> file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grafik</a:t>
            </a:r>
            <a:r>
              <a:rPr lang="en-US" sz="1100" dirty="0">
                <a:solidFill>
                  <a:schemeClr val="tx1"/>
                </a:solidFill>
              </a:rPr>
              <a:t> dan </a:t>
            </a:r>
            <a:r>
              <a:rPr lang="en-US" sz="1100" dirty="0" err="1">
                <a:solidFill>
                  <a:schemeClr val="tx1"/>
                </a:solidFill>
              </a:rPr>
              <a:t>tabel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dengan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jenis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i="1" dirty="0">
                <a:solidFill>
                  <a:schemeClr val="tx1"/>
                </a:solidFill>
              </a:rPr>
              <a:t>file</a:t>
            </a:r>
            <a:r>
              <a:rPr lang="en-US" sz="1100" dirty="0">
                <a:solidFill>
                  <a:schemeClr val="tx1"/>
                </a:solidFill>
              </a:rPr>
              <a:t> SVG, PNG, dan CSV. Hal yang </a:t>
            </a:r>
            <a:r>
              <a:rPr lang="en-US" sz="1100" dirty="0" err="1">
                <a:solidFill>
                  <a:schemeClr val="tx1"/>
                </a:solidFill>
              </a:rPr>
              <a:t>sama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berlaku</a:t>
            </a:r>
            <a:r>
              <a:rPr lang="en-US" sz="1100" dirty="0">
                <a:solidFill>
                  <a:schemeClr val="tx1"/>
                </a:solidFill>
              </a:rPr>
              <a:t> pada menu </a:t>
            </a:r>
            <a:r>
              <a:rPr lang="en-US" sz="1100" i="1" dirty="0">
                <a:solidFill>
                  <a:schemeClr val="tx1"/>
                </a:solidFill>
              </a:rPr>
              <a:t>Daily, Monthly, Heatmap</a:t>
            </a:r>
            <a:r>
              <a:rPr lang="en-US" sz="1100" dirty="0">
                <a:solidFill>
                  <a:schemeClr val="tx1"/>
                </a:solidFill>
              </a:rPr>
              <a:t>, dan </a:t>
            </a:r>
            <a:r>
              <a:rPr lang="en-US" sz="1100" i="1" dirty="0">
                <a:solidFill>
                  <a:schemeClr val="tx1"/>
                </a:solidFill>
              </a:rPr>
              <a:t>Faculty.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Jika </a:t>
            </a:r>
            <a:r>
              <a:rPr lang="en-US" sz="1100" dirty="0" err="1">
                <a:solidFill>
                  <a:schemeClr val="tx1"/>
                </a:solidFill>
              </a:rPr>
              <a:t>dipilih</a:t>
            </a:r>
            <a:r>
              <a:rPr lang="en-US" sz="1100" dirty="0">
                <a:solidFill>
                  <a:schemeClr val="tx1"/>
                </a:solidFill>
              </a:rPr>
              <a:t> menu </a:t>
            </a:r>
            <a:r>
              <a:rPr lang="en-US" sz="1100" i="1" dirty="0">
                <a:solidFill>
                  <a:schemeClr val="tx1"/>
                </a:solidFill>
              </a:rPr>
              <a:t>Daily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akan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muncul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tampilan</a:t>
            </a:r>
            <a:r>
              <a:rPr lang="en-US" sz="1100" dirty="0">
                <a:solidFill>
                  <a:schemeClr val="tx1"/>
                </a:solidFill>
              </a:rPr>
              <a:t> HMI </a:t>
            </a:r>
            <a:r>
              <a:rPr lang="en-US" sz="1100" dirty="0" err="1">
                <a:solidFill>
                  <a:schemeClr val="tx1"/>
                </a:solidFill>
              </a:rPr>
              <a:t>berupa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grafik</a:t>
            </a:r>
            <a:r>
              <a:rPr lang="en-US" sz="1100" dirty="0">
                <a:solidFill>
                  <a:schemeClr val="tx1"/>
                </a:solidFill>
              </a:rPr>
              <a:t> 3 </a:t>
            </a:r>
            <a:r>
              <a:rPr lang="en-US" sz="1100" dirty="0" err="1">
                <a:solidFill>
                  <a:schemeClr val="tx1"/>
                </a:solidFill>
              </a:rPr>
              <a:t>fasa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penggunaan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listrik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setiap</a:t>
            </a:r>
            <a:r>
              <a:rPr lang="en-US" sz="1100" dirty="0">
                <a:solidFill>
                  <a:schemeClr val="tx1"/>
                </a:solidFill>
              </a:rPr>
              <a:t> jam </a:t>
            </a:r>
            <a:r>
              <a:rPr lang="en-US" sz="1100" dirty="0" err="1">
                <a:solidFill>
                  <a:schemeClr val="tx1"/>
                </a:solidFill>
              </a:rPr>
              <a:t>dalam</a:t>
            </a:r>
            <a:r>
              <a:rPr lang="en-US" sz="1100" dirty="0">
                <a:solidFill>
                  <a:schemeClr val="tx1"/>
                </a:solidFill>
              </a:rPr>
              <a:t> kWh, </a:t>
            </a:r>
            <a:r>
              <a:rPr lang="en-US" sz="1100" dirty="0" err="1">
                <a:solidFill>
                  <a:schemeClr val="tx1"/>
                </a:solidFill>
              </a:rPr>
              <a:t>tabel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konsumsi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energi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listrik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tiap</a:t>
            </a:r>
            <a:r>
              <a:rPr lang="en-US" sz="1100" dirty="0">
                <a:solidFill>
                  <a:schemeClr val="tx1"/>
                </a:solidFill>
              </a:rPr>
              <a:t> jam </a:t>
            </a:r>
            <a:r>
              <a:rPr lang="en-US" sz="1100" dirty="0" err="1">
                <a:solidFill>
                  <a:schemeClr val="tx1"/>
                </a:solidFill>
              </a:rPr>
              <a:t>sesuai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dengan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pengaturan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hari</a:t>
            </a:r>
            <a:r>
              <a:rPr lang="en-US" sz="1100" dirty="0">
                <a:solidFill>
                  <a:schemeClr val="tx1"/>
                </a:solidFill>
              </a:rPr>
              <a:t> yang </a:t>
            </a:r>
            <a:r>
              <a:rPr lang="en-US" sz="1100" dirty="0" err="1">
                <a:solidFill>
                  <a:schemeClr val="tx1"/>
                </a:solidFill>
              </a:rPr>
              <a:t>diinginkan</a:t>
            </a:r>
            <a:r>
              <a:rPr lang="en-US" sz="1100" dirty="0">
                <a:solidFill>
                  <a:schemeClr val="tx1"/>
                </a:solidFill>
              </a:rPr>
              <a:t>, dan </a:t>
            </a:r>
            <a:r>
              <a:rPr lang="en-US" sz="1100" dirty="0" err="1">
                <a:solidFill>
                  <a:schemeClr val="tx1"/>
                </a:solidFill>
              </a:rPr>
              <a:t>fitur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tambahan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berupa</a:t>
            </a:r>
            <a:r>
              <a:rPr lang="en-US" sz="1100" dirty="0">
                <a:solidFill>
                  <a:schemeClr val="tx1"/>
                </a:solidFill>
              </a:rPr>
              <a:t> rata-rata </a:t>
            </a:r>
            <a:r>
              <a:rPr lang="en-US" sz="1100" dirty="0" err="1">
                <a:solidFill>
                  <a:schemeClr val="tx1"/>
                </a:solidFill>
              </a:rPr>
              <a:t>harga</a:t>
            </a:r>
            <a:r>
              <a:rPr lang="en-US" sz="1100" dirty="0">
                <a:solidFill>
                  <a:schemeClr val="tx1"/>
                </a:solidFill>
              </a:rPr>
              <a:t>, total </a:t>
            </a:r>
            <a:r>
              <a:rPr lang="en-US" sz="1100" dirty="0" err="1">
                <a:solidFill>
                  <a:schemeClr val="tx1"/>
                </a:solidFill>
              </a:rPr>
              <a:t>harga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dari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konsumsi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energi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listrik</a:t>
            </a:r>
            <a:r>
              <a:rPr lang="en-US" sz="1100" dirty="0">
                <a:solidFill>
                  <a:schemeClr val="tx1"/>
                </a:solidFill>
              </a:rPr>
              <a:t>, dan </a:t>
            </a:r>
            <a:r>
              <a:rPr lang="en-US" sz="1100" dirty="0" err="1">
                <a:solidFill>
                  <a:schemeClr val="tx1"/>
                </a:solidFill>
              </a:rPr>
              <a:t>rangkuman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biaya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listrik</a:t>
            </a:r>
            <a:r>
              <a:rPr lang="en-US" sz="1100" dirty="0">
                <a:solidFill>
                  <a:schemeClr val="tx1"/>
                </a:solidFill>
              </a:rPr>
              <a:t> yang </a:t>
            </a:r>
            <a:r>
              <a:rPr lang="en-US" sz="1100" dirty="0" err="1">
                <a:solidFill>
                  <a:schemeClr val="tx1"/>
                </a:solidFill>
              </a:rPr>
              <a:t>didapat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Jika </a:t>
            </a:r>
            <a:r>
              <a:rPr lang="en-US" sz="1100" dirty="0" err="1">
                <a:solidFill>
                  <a:schemeClr val="tx1"/>
                </a:solidFill>
              </a:rPr>
              <a:t>dipilih</a:t>
            </a:r>
            <a:r>
              <a:rPr lang="en-US" sz="1100" dirty="0">
                <a:solidFill>
                  <a:schemeClr val="tx1"/>
                </a:solidFill>
              </a:rPr>
              <a:t> menu </a:t>
            </a:r>
            <a:r>
              <a:rPr lang="en-US" sz="1100" i="1" dirty="0">
                <a:solidFill>
                  <a:schemeClr val="tx1"/>
                </a:solidFill>
              </a:rPr>
              <a:t>Monthly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akan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muncul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tampilan</a:t>
            </a:r>
            <a:r>
              <a:rPr lang="en-US" sz="1100" dirty="0">
                <a:solidFill>
                  <a:schemeClr val="tx1"/>
                </a:solidFill>
              </a:rPr>
              <a:t> HMI </a:t>
            </a:r>
            <a:r>
              <a:rPr lang="en-US" sz="1100" dirty="0" err="1">
                <a:solidFill>
                  <a:schemeClr val="tx1"/>
                </a:solidFill>
              </a:rPr>
              <a:t>berupa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grafik</a:t>
            </a:r>
            <a:r>
              <a:rPr lang="en-US" sz="1100" dirty="0">
                <a:solidFill>
                  <a:schemeClr val="tx1"/>
                </a:solidFill>
              </a:rPr>
              <a:t> 3 </a:t>
            </a:r>
            <a:r>
              <a:rPr lang="en-US" sz="1100" dirty="0" err="1">
                <a:solidFill>
                  <a:schemeClr val="tx1"/>
                </a:solidFill>
              </a:rPr>
              <a:t>fasa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penggunaan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listrik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setiap</a:t>
            </a:r>
            <a:r>
              <a:rPr lang="en-US" sz="1100" dirty="0">
                <a:solidFill>
                  <a:schemeClr val="tx1"/>
                </a:solidFill>
              </a:rPr>
              <a:t> jam </a:t>
            </a:r>
            <a:r>
              <a:rPr lang="en-US" sz="1100" dirty="0" err="1">
                <a:solidFill>
                  <a:schemeClr val="tx1"/>
                </a:solidFill>
              </a:rPr>
              <a:t>dalam</a:t>
            </a:r>
            <a:r>
              <a:rPr lang="en-US" sz="1100" dirty="0">
                <a:solidFill>
                  <a:schemeClr val="tx1"/>
                </a:solidFill>
              </a:rPr>
              <a:t> kWh, </a:t>
            </a:r>
            <a:r>
              <a:rPr lang="en-US" sz="1100" dirty="0" err="1">
                <a:solidFill>
                  <a:schemeClr val="tx1"/>
                </a:solidFill>
              </a:rPr>
              <a:t>tabel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konsumsi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energi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listrik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tiap</a:t>
            </a:r>
            <a:r>
              <a:rPr lang="en-US" sz="1100" dirty="0">
                <a:solidFill>
                  <a:schemeClr val="tx1"/>
                </a:solidFill>
              </a:rPr>
              <a:t> jam </a:t>
            </a:r>
            <a:r>
              <a:rPr lang="en-US" sz="1100" dirty="0" err="1">
                <a:solidFill>
                  <a:schemeClr val="tx1"/>
                </a:solidFill>
              </a:rPr>
              <a:t>sesuai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dengan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pengaturan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bulan</a:t>
            </a:r>
            <a:r>
              <a:rPr lang="en-US" sz="1100" dirty="0">
                <a:solidFill>
                  <a:schemeClr val="tx1"/>
                </a:solidFill>
              </a:rPr>
              <a:t> yang </a:t>
            </a:r>
            <a:r>
              <a:rPr lang="en-US" sz="1100" dirty="0" err="1">
                <a:solidFill>
                  <a:schemeClr val="tx1"/>
                </a:solidFill>
              </a:rPr>
              <a:t>diinginkan</a:t>
            </a:r>
            <a:r>
              <a:rPr lang="en-US" sz="1100" dirty="0">
                <a:solidFill>
                  <a:schemeClr val="tx1"/>
                </a:solidFill>
              </a:rPr>
              <a:t>, dan </a:t>
            </a:r>
            <a:r>
              <a:rPr lang="en-US" sz="1100" dirty="0" err="1">
                <a:solidFill>
                  <a:schemeClr val="tx1"/>
                </a:solidFill>
              </a:rPr>
              <a:t>rangkuman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biaya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listrik</a:t>
            </a:r>
            <a:r>
              <a:rPr lang="en-US" sz="1100" dirty="0">
                <a:solidFill>
                  <a:schemeClr val="tx1"/>
                </a:solidFill>
              </a:rPr>
              <a:t> yang </a:t>
            </a:r>
            <a:r>
              <a:rPr lang="en-US" sz="1100" dirty="0" err="1">
                <a:solidFill>
                  <a:schemeClr val="tx1"/>
                </a:solidFill>
              </a:rPr>
              <a:t>didapat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Jika </a:t>
            </a:r>
            <a:r>
              <a:rPr lang="en-US" sz="1100" dirty="0" err="1">
                <a:solidFill>
                  <a:schemeClr val="tx1"/>
                </a:solidFill>
              </a:rPr>
              <a:t>dipilih</a:t>
            </a:r>
            <a:r>
              <a:rPr lang="en-US" sz="1100" dirty="0">
                <a:solidFill>
                  <a:schemeClr val="tx1"/>
                </a:solidFill>
              </a:rPr>
              <a:t> menu </a:t>
            </a:r>
            <a:r>
              <a:rPr lang="en-US" sz="1100" i="1" dirty="0">
                <a:solidFill>
                  <a:schemeClr val="tx1"/>
                </a:solidFill>
              </a:rPr>
              <a:t>Heatmap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akan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muncul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tampilan</a:t>
            </a:r>
            <a:r>
              <a:rPr lang="en-US" sz="1100" dirty="0">
                <a:solidFill>
                  <a:schemeClr val="tx1"/>
                </a:solidFill>
              </a:rPr>
              <a:t> HMI </a:t>
            </a:r>
            <a:r>
              <a:rPr lang="en-US" sz="1100" dirty="0" err="1">
                <a:solidFill>
                  <a:schemeClr val="tx1"/>
                </a:solidFill>
              </a:rPr>
              <a:t>berupa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penggunaan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warna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untuk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merepresentasi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pemakaian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energi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tiap</a:t>
            </a:r>
            <a:r>
              <a:rPr lang="en-US" sz="1100" dirty="0">
                <a:solidFill>
                  <a:schemeClr val="tx1"/>
                </a:solidFill>
              </a:rPr>
              <a:t> jam pada </a:t>
            </a:r>
            <a:r>
              <a:rPr lang="en-US" sz="1100" dirty="0" err="1">
                <a:solidFill>
                  <a:schemeClr val="tx1"/>
                </a:solidFill>
              </a:rPr>
              <a:t>rentang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satu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minggu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dengan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pengaturan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rentang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waktu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tanggal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dalam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satu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minggu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Jika </a:t>
            </a:r>
            <a:r>
              <a:rPr lang="en-US" sz="1100" dirty="0" err="1">
                <a:solidFill>
                  <a:schemeClr val="tx1"/>
                </a:solidFill>
              </a:rPr>
              <a:t>dipilih</a:t>
            </a:r>
            <a:r>
              <a:rPr lang="en-US" sz="1100" dirty="0">
                <a:solidFill>
                  <a:schemeClr val="tx1"/>
                </a:solidFill>
              </a:rPr>
              <a:t> menu </a:t>
            </a:r>
            <a:r>
              <a:rPr lang="en-US" sz="1100" i="1" dirty="0">
                <a:solidFill>
                  <a:schemeClr val="tx1"/>
                </a:solidFill>
              </a:rPr>
              <a:t>Faculty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akan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muncul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tampilan</a:t>
            </a:r>
            <a:r>
              <a:rPr lang="en-US" sz="1100" dirty="0">
                <a:solidFill>
                  <a:schemeClr val="tx1"/>
                </a:solidFill>
              </a:rPr>
              <a:t> HMI </a:t>
            </a:r>
            <a:r>
              <a:rPr lang="en-US" sz="1100" dirty="0" err="1">
                <a:solidFill>
                  <a:schemeClr val="tx1"/>
                </a:solidFill>
              </a:rPr>
              <a:t>berupa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grafik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pembanding</a:t>
            </a:r>
            <a:r>
              <a:rPr lang="en-US" sz="1100" dirty="0">
                <a:solidFill>
                  <a:schemeClr val="tx1"/>
                </a:solidFill>
              </a:rPr>
              <a:t> total </a:t>
            </a:r>
            <a:r>
              <a:rPr lang="en-US" sz="1100" dirty="0" err="1">
                <a:solidFill>
                  <a:schemeClr val="tx1"/>
                </a:solidFill>
              </a:rPr>
              <a:t>konsumsi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energi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perbulan</a:t>
            </a:r>
            <a:r>
              <a:rPr lang="en-US" sz="1100" dirty="0">
                <a:solidFill>
                  <a:schemeClr val="tx1"/>
                </a:solidFill>
              </a:rPr>
              <a:t> pada </a:t>
            </a:r>
            <a:r>
              <a:rPr lang="en-US" sz="1100" dirty="0" err="1">
                <a:solidFill>
                  <a:schemeClr val="tx1"/>
                </a:solidFill>
              </a:rPr>
              <a:t>tiap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fakultas,tabel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rangkuman</a:t>
            </a:r>
            <a:r>
              <a:rPr lang="en-US" sz="1100" dirty="0">
                <a:solidFill>
                  <a:schemeClr val="tx1"/>
                </a:solidFill>
              </a:rPr>
              <a:t> data </a:t>
            </a:r>
            <a:r>
              <a:rPr lang="en-US" sz="1100" dirty="0" err="1">
                <a:solidFill>
                  <a:schemeClr val="tx1"/>
                </a:solidFill>
              </a:rPr>
              <a:t>tiap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fakultas</a:t>
            </a:r>
            <a:r>
              <a:rPr lang="en-US" sz="1100" dirty="0">
                <a:solidFill>
                  <a:schemeClr val="tx1"/>
                </a:solidFill>
              </a:rPr>
              <a:t> pada </a:t>
            </a:r>
            <a:r>
              <a:rPr lang="en-US" sz="1100" dirty="0" err="1">
                <a:solidFill>
                  <a:schemeClr val="tx1"/>
                </a:solidFill>
              </a:rPr>
              <a:t>bulan</a:t>
            </a:r>
            <a:r>
              <a:rPr lang="en-US" sz="1100" dirty="0">
                <a:solidFill>
                  <a:schemeClr val="tx1"/>
                </a:solidFill>
              </a:rPr>
              <a:t> yang </a:t>
            </a:r>
            <a:r>
              <a:rPr lang="en-US" sz="1100" dirty="0" err="1">
                <a:solidFill>
                  <a:schemeClr val="tx1"/>
                </a:solidFill>
              </a:rPr>
              <a:t>dipilih</a:t>
            </a:r>
            <a:r>
              <a:rPr lang="en-US" sz="110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rangkuman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biaya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listrik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dari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seluruh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fakultas</a:t>
            </a:r>
            <a:r>
              <a:rPr lang="en-US" sz="1100" dirty="0">
                <a:solidFill>
                  <a:schemeClr val="tx1"/>
                </a:solidFill>
              </a:rPr>
              <a:t> yang </a:t>
            </a:r>
            <a:r>
              <a:rPr lang="en-US" sz="1100" dirty="0" err="1">
                <a:solidFill>
                  <a:schemeClr val="tx1"/>
                </a:solidFill>
              </a:rPr>
              <a:t>didapat</a:t>
            </a:r>
            <a:r>
              <a:rPr lang="en-US" sz="1100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18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81506B8A-79BB-6654-5CA1-876476740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60" y="194982"/>
            <a:ext cx="1630578" cy="4829175"/>
          </a:xfrm>
          <a:prstGeom prst="rect">
            <a:avLst/>
          </a:prstGeom>
        </p:spPr>
      </p:pic>
      <p:pic>
        <p:nvPicPr>
          <p:cNvPr id="3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17AD14B-75F2-F7C0-510E-7EAFA2B71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0" y="789902"/>
            <a:ext cx="6062941" cy="36477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8964C11-BC98-62FC-3632-426BF1A9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6325" y="150870"/>
            <a:ext cx="7184299" cy="345781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 </a:t>
            </a:r>
            <a:r>
              <a:rPr lang="en-US" dirty="0" err="1"/>
              <a:t>Penggunaan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7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Utama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00" y="1152476"/>
            <a:ext cx="7983150" cy="36700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7307600" y="1152475"/>
            <a:ext cx="1156200" cy="437400"/>
          </a:xfrm>
          <a:prstGeom prst="rect">
            <a:avLst/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552725" y="1589875"/>
            <a:ext cx="1220700" cy="3020400"/>
          </a:xfrm>
          <a:prstGeom prst="rect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2891375" y="1152475"/>
            <a:ext cx="3402300" cy="437400"/>
          </a:xfrm>
          <a:prstGeom prst="rect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990750" y="1822025"/>
            <a:ext cx="1473000" cy="554100"/>
          </a:xfrm>
          <a:prstGeom prst="rect">
            <a:avLst/>
          </a:prstGeom>
          <a:noFill/>
          <a:ln w="3810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Fitur untuk memilih bahasa dan login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2921400" y="1917075"/>
            <a:ext cx="3301200" cy="738900"/>
          </a:xfrm>
          <a:prstGeom prst="rect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Fitur untuk memilih tampilan home, konsumsi energi harian dan bulanan, heatmap, dan perbandingan data tiap fakultas</a:t>
            </a:r>
            <a:endParaRPr sz="1200"/>
          </a:p>
        </p:txBody>
      </p:sp>
      <p:sp>
        <p:nvSpPr>
          <p:cNvPr id="67" name="Google Shape;67;p14"/>
          <p:cNvSpPr txBox="1"/>
          <p:nvPr/>
        </p:nvSpPr>
        <p:spPr>
          <a:xfrm>
            <a:off x="2194325" y="3647700"/>
            <a:ext cx="2874300" cy="738900"/>
          </a:xfrm>
          <a:prstGeom prst="rect">
            <a:avLst/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Fitur untuk memilih tampilan data konsumsi energi tiap fakultas, bangunan, dan lantai.</a:t>
            </a:r>
            <a:endParaRPr sz="1200"/>
          </a:p>
        </p:txBody>
      </p:sp>
      <p:cxnSp>
        <p:nvCxnSpPr>
          <p:cNvPr id="68" name="Google Shape;68;p14"/>
          <p:cNvCxnSpPr/>
          <p:nvPr/>
        </p:nvCxnSpPr>
        <p:spPr>
          <a:xfrm flipH="1">
            <a:off x="3347050" y="1610800"/>
            <a:ext cx="10500" cy="285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4"/>
          <p:cNvCxnSpPr>
            <a:endCxn id="67" idx="1"/>
          </p:cNvCxnSpPr>
          <p:nvPr/>
        </p:nvCxnSpPr>
        <p:spPr>
          <a:xfrm rot="10800000" flipH="1">
            <a:off x="1783925" y="4017150"/>
            <a:ext cx="410400" cy="117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4"/>
          <p:cNvCxnSpPr>
            <a:stCxn id="62" idx="2"/>
            <a:endCxn id="65" idx="0"/>
          </p:cNvCxnSpPr>
          <p:nvPr/>
        </p:nvCxnSpPr>
        <p:spPr>
          <a:xfrm flipH="1">
            <a:off x="7727300" y="1589875"/>
            <a:ext cx="158400" cy="232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Login dan Mengubah Bahasa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50" y="1466013"/>
            <a:ext cx="182880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8400" y="1300738"/>
            <a:ext cx="12573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2850" y="1223975"/>
            <a:ext cx="2779619" cy="217279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/>
          <p:nvPr/>
        </p:nvSpPr>
        <p:spPr>
          <a:xfrm>
            <a:off x="791125" y="1627750"/>
            <a:ext cx="792000" cy="437400"/>
          </a:xfrm>
          <a:prstGeom prst="rect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719250" y="1627750"/>
            <a:ext cx="792000" cy="437400"/>
          </a:xfrm>
          <a:prstGeom prst="rect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461050" y="1737900"/>
            <a:ext cx="1110900" cy="981000"/>
          </a:xfrm>
          <a:prstGeom prst="rect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7659225" y="1144975"/>
            <a:ext cx="440400" cy="437400"/>
          </a:xfrm>
          <a:prstGeom prst="rect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477500" y="1627750"/>
            <a:ext cx="2252700" cy="981000"/>
          </a:xfrm>
          <a:prstGeom prst="rect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477500" y="2664350"/>
            <a:ext cx="2252700" cy="437400"/>
          </a:xfrm>
          <a:prstGeom prst="rect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791125" y="3628050"/>
            <a:ext cx="3301200" cy="554100"/>
          </a:xfrm>
          <a:prstGeom prst="rect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Tombol</a:t>
            </a:r>
            <a:r>
              <a:rPr lang="en" sz="1200" dirty="0"/>
              <a:t> dropdown </a:t>
            </a:r>
            <a:r>
              <a:rPr lang="en" sz="1200" dirty="0" err="1"/>
              <a:t>untuk</a:t>
            </a:r>
            <a:r>
              <a:rPr lang="en" sz="1200" dirty="0"/>
              <a:t> </a:t>
            </a:r>
            <a:r>
              <a:rPr lang="en" sz="1200" dirty="0" err="1"/>
              <a:t>memilih</a:t>
            </a:r>
            <a:r>
              <a:rPr lang="en" sz="1200" dirty="0"/>
              <a:t> </a:t>
            </a:r>
            <a:r>
              <a:rPr lang="en" sz="1200" dirty="0" err="1"/>
              <a:t>bahasa</a:t>
            </a:r>
            <a:r>
              <a:rPr lang="en" sz="1200" dirty="0"/>
              <a:t> </a:t>
            </a:r>
            <a:r>
              <a:rPr lang="en" sz="1200" dirty="0" err="1"/>
              <a:t>dari</a:t>
            </a:r>
            <a:r>
              <a:rPr lang="en" sz="1200" dirty="0"/>
              <a:t> interface Elisa</a:t>
            </a:r>
            <a:endParaRPr sz="1200" dirty="0"/>
          </a:p>
        </p:txBody>
      </p:sp>
      <p:sp>
        <p:nvSpPr>
          <p:cNvPr id="86" name="Google Shape;86;p15"/>
          <p:cNvSpPr txBox="1"/>
          <p:nvPr/>
        </p:nvSpPr>
        <p:spPr>
          <a:xfrm>
            <a:off x="1184500" y="2935063"/>
            <a:ext cx="3301200" cy="369300"/>
          </a:xfrm>
          <a:prstGeom prst="rect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Tombol untuk memunculkan pop-up login</a:t>
            </a:r>
            <a:endParaRPr sz="1200"/>
          </a:p>
        </p:txBody>
      </p:sp>
      <p:sp>
        <p:nvSpPr>
          <p:cNvPr id="87" name="Google Shape;87;p15"/>
          <p:cNvSpPr txBox="1"/>
          <p:nvPr/>
        </p:nvSpPr>
        <p:spPr>
          <a:xfrm>
            <a:off x="4681275" y="3304375"/>
            <a:ext cx="3301200" cy="369300"/>
          </a:xfrm>
          <a:prstGeom prst="rect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Form pengisian data username dan password</a:t>
            </a:r>
            <a:endParaRPr sz="1200"/>
          </a:p>
        </p:txBody>
      </p:sp>
      <p:sp>
        <p:nvSpPr>
          <p:cNvPr id="88" name="Google Shape;88;p15"/>
          <p:cNvSpPr txBox="1"/>
          <p:nvPr/>
        </p:nvSpPr>
        <p:spPr>
          <a:xfrm>
            <a:off x="5139950" y="3876300"/>
            <a:ext cx="3301200" cy="554100"/>
          </a:xfrm>
          <a:prstGeom prst="rect">
            <a:avLst/>
          </a:prstGeom>
          <a:noFill/>
          <a:ln w="38100" cap="flat" cmpd="sng">
            <a:solidFill>
              <a:srgbClr val="45818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Tombol untuk login setelah memasukkan data akun</a:t>
            </a:r>
            <a:endParaRPr sz="1200"/>
          </a:p>
        </p:txBody>
      </p:sp>
      <p:sp>
        <p:nvSpPr>
          <p:cNvPr id="89" name="Google Shape;89;p15"/>
          <p:cNvSpPr txBox="1"/>
          <p:nvPr/>
        </p:nvSpPr>
        <p:spPr>
          <a:xfrm>
            <a:off x="5842800" y="271725"/>
            <a:ext cx="3301200" cy="369300"/>
          </a:xfrm>
          <a:prstGeom prst="rect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Tombol untuk menutup pop-up login</a:t>
            </a:r>
            <a:endParaRPr sz="1200"/>
          </a:p>
        </p:txBody>
      </p:sp>
      <p:sp>
        <p:nvSpPr>
          <p:cNvPr id="90" name="Google Shape;90;p15"/>
          <p:cNvSpPr txBox="1"/>
          <p:nvPr/>
        </p:nvSpPr>
        <p:spPr>
          <a:xfrm>
            <a:off x="2688175" y="1004825"/>
            <a:ext cx="1746600" cy="369300"/>
          </a:xfrm>
          <a:prstGeom prst="rect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Opsi pemilihan bahasa</a:t>
            </a:r>
            <a:endParaRPr sz="1200"/>
          </a:p>
        </p:txBody>
      </p:sp>
      <p:cxnSp>
        <p:nvCxnSpPr>
          <p:cNvPr id="91" name="Google Shape;91;p15"/>
          <p:cNvCxnSpPr/>
          <p:nvPr/>
        </p:nvCxnSpPr>
        <p:spPr>
          <a:xfrm>
            <a:off x="970650" y="2054375"/>
            <a:ext cx="21000" cy="1563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" name="Google Shape;92;p15"/>
          <p:cNvCxnSpPr>
            <a:stCxn id="80" idx="3"/>
          </p:cNvCxnSpPr>
          <p:nvPr/>
        </p:nvCxnSpPr>
        <p:spPr>
          <a:xfrm>
            <a:off x="2511250" y="1846450"/>
            <a:ext cx="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" name="Google Shape;93;p15"/>
          <p:cNvCxnSpPr>
            <a:stCxn id="80" idx="2"/>
          </p:cNvCxnSpPr>
          <p:nvPr/>
        </p:nvCxnSpPr>
        <p:spPr>
          <a:xfrm>
            <a:off x="2115250" y="2065150"/>
            <a:ext cx="17100" cy="887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" name="Google Shape;94;p15"/>
          <p:cNvCxnSpPr>
            <a:endCxn id="81" idx="1"/>
          </p:cNvCxnSpPr>
          <p:nvPr/>
        </p:nvCxnSpPr>
        <p:spPr>
          <a:xfrm>
            <a:off x="3072250" y="1378500"/>
            <a:ext cx="388800" cy="84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5"/>
          <p:cNvCxnSpPr>
            <a:endCxn id="82" idx="0"/>
          </p:cNvCxnSpPr>
          <p:nvPr/>
        </p:nvCxnSpPr>
        <p:spPr>
          <a:xfrm flipH="1">
            <a:off x="7879425" y="649675"/>
            <a:ext cx="40800" cy="495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5"/>
          <p:cNvCxnSpPr>
            <a:stCxn id="83" idx="1"/>
          </p:cNvCxnSpPr>
          <p:nvPr/>
        </p:nvCxnSpPr>
        <p:spPr>
          <a:xfrm rot="10800000">
            <a:off x="4973500" y="2117650"/>
            <a:ext cx="504000" cy="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5"/>
          <p:cNvCxnSpPr/>
          <p:nvPr/>
        </p:nvCxnSpPr>
        <p:spPr>
          <a:xfrm>
            <a:off x="4984050" y="2117750"/>
            <a:ext cx="0" cy="1203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5"/>
          <p:cNvCxnSpPr>
            <a:stCxn id="84" idx="3"/>
          </p:cNvCxnSpPr>
          <p:nvPr/>
        </p:nvCxnSpPr>
        <p:spPr>
          <a:xfrm rot="10800000" flipH="1">
            <a:off x="7730200" y="2878250"/>
            <a:ext cx="528000" cy="4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5"/>
          <p:cNvCxnSpPr/>
          <p:nvPr/>
        </p:nvCxnSpPr>
        <p:spPr>
          <a:xfrm flipH="1">
            <a:off x="8247650" y="2878175"/>
            <a:ext cx="10500" cy="1014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setelah Login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3835450" y="1292138"/>
            <a:ext cx="3301200" cy="554100"/>
          </a:xfrm>
          <a:prstGeom prst="rect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Jika sudah login, tombol login akan berubah menjadi tombol dropdown akun.</a:t>
            </a:r>
            <a:endParaRPr sz="1200"/>
          </a:p>
        </p:txBody>
      </p:sp>
      <p:sp>
        <p:nvSpPr>
          <p:cNvPr id="110" name="Google Shape;110;p16"/>
          <p:cNvSpPr txBox="1"/>
          <p:nvPr/>
        </p:nvSpPr>
        <p:spPr>
          <a:xfrm>
            <a:off x="3779875" y="1979750"/>
            <a:ext cx="3301200" cy="738900"/>
          </a:xfrm>
          <a:prstGeom prst="rect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Fitur manajemen admin yang memiliki fungsi untuk input tarif listrik, lihat data IKE, dan lihat data kinerja unit kerja.</a:t>
            </a:r>
            <a:endParaRPr sz="1200"/>
          </a:p>
        </p:txBody>
      </p:sp>
      <p:sp>
        <p:nvSpPr>
          <p:cNvPr id="111" name="Google Shape;111;p16"/>
          <p:cNvSpPr txBox="1"/>
          <p:nvPr/>
        </p:nvSpPr>
        <p:spPr>
          <a:xfrm>
            <a:off x="3686100" y="2852163"/>
            <a:ext cx="3301200" cy="369300"/>
          </a:xfrm>
          <a:prstGeom prst="rect">
            <a:avLst/>
          </a:prstGeom>
          <a:noFill/>
          <a:ln w="38100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Tombol untuk logout dari akun.</a:t>
            </a:r>
            <a:endParaRPr sz="1200"/>
          </a:p>
        </p:txBody>
      </p:sp>
      <p:pic>
        <p:nvPicPr>
          <p:cNvPr id="2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7FADFA5-CFAA-533E-249C-B25D0B171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98" y="1539131"/>
            <a:ext cx="2705100" cy="1819275"/>
          </a:xfrm>
          <a:prstGeom prst="rect">
            <a:avLst/>
          </a:prstGeom>
        </p:spPr>
      </p:pic>
      <p:sp>
        <p:nvSpPr>
          <p:cNvPr id="106" name="Google Shape;106;p16"/>
          <p:cNvSpPr/>
          <p:nvPr/>
        </p:nvSpPr>
        <p:spPr>
          <a:xfrm>
            <a:off x="2078325" y="1648875"/>
            <a:ext cx="1110300" cy="437400"/>
          </a:xfrm>
          <a:prstGeom prst="rect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612305" y="2213175"/>
            <a:ext cx="1576200" cy="358500"/>
          </a:xfrm>
          <a:prstGeom prst="rect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521775" y="2713043"/>
            <a:ext cx="1466100" cy="403865"/>
          </a:xfrm>
          <a:prstGeom prst="rect">
            <a:avLst/>
          </a:prstGeom>
          <a:noFill/>
          <a:ln w="38100" cap="flat" cmpd="sng">
            <a:solidFill>
              <a:srgbClr val="A64D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2" name="Google Shape;112;p16"/>
          <p:cNvCxnSpPr>
            <a:stCxn id="106" idx="3"/>
            <a:endCxn id="109" idx="1"/>
          </p:cNvCxnSpPr>
          <p:nvPr/>
        </p:nvCxnSpPr>
        <p:spPr>
          <a:xfrm rot="10800000" flipH="1">
            <a:off x="3188625" y="1569075"/>
            <a:ext cx="646800" cy="298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>
            <a:stCxn id="107" idx="3"/>
            <a:endCxn id="110" idx="1"/>
          </p:cNvCxnSpPr>
          <p:nvPr/>
        </p:nvCxnSpPr>
        <p:spPr>
          <a:xfrm rot="10800000" flipH="1">
            <a:off x="3188505" y="2349225"/>
            <a:ext cx="591300" cy="43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>
            <a:stCxn id="108" idx="3"/>
            <a:endCxn id="111" idx="1"/>
          </p:cNvCxnSpPr>
          <p:nvPr/>
        </p:nvCxnSpPr>
        <p:spPr>
          <a:xfrm>
            <a:off x="2987875" y="2914976"/>
            <a:ext cx="698225" cy="121837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Utama Manajemen Admin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5850034" y="1285207"/>
            <a:ext cx="3178220" cy="568568"/>
          </a:xfrm>
          <a:prstGeom prst="rect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Fitur untuk memilih menu input tarif listrik, data IKE, dan data kinerja unit kerja. </a:t>
            </a:r>
            <a:endParaRPr sz="1200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3D4EB7BE-BE1F-54D7-DB8E-A0B9E06ED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09" y="1284081"/>
            <a:ext cx="4812174" cy="3696634"/>
          </a:xfrm>
          <a:prstGeom prst="rect">
            <a:avLst/>
          </a:prstGeom>
        </p:spPr>
      </p:pic>
      <p:cxnSp>
        <p:nvCxnSpPr>
          <p:cNvPr id="123" name="Google Shape;123;p17"/>
          <p:cNvCxnSpPr>
            <a:endCxn id="122" idx="1"/>
          </p:cNvCxnSpPr>
          <p:nvPr/>
        </p:nvCxnSpPr>
        <p:spPr>
          <a:xfrm flipV="1">
            <a:off x="4191900" y="1569491"/>
            <a:ext cx="1658134" cy="15243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7"/>
          <p:cNvSpPr/>
          <p:nvPr/>
        </p:nvSpPr>
        <p:spPr>
          <a:xfrm>
            <a:off x="2399404" y="1534009"/>
            <a:ext cx="1792500" cy="383066"/>
          </a:xfrm>
          <a:prstGeom prst="rect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311700" y="223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Input Tarif Listrik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6752225" y="2365875"/>
            <a:ext cx="2202900" cy="554100"/>
          </a:xfrm>
          <a:prstGeom prst="rect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Informasi harga tarif listrik aktual pada bulan tertentu.</a:t>
            </a:r>
            <a:endParaRPr sz="1200"/>
          </a:p>
        </p:txBody>
      </p:sp>
      <p:pic>
        <p:nvPicPr>
          <p:cNvPr id="2" name="Picture 2" descr="Table&#10;&#10;Description automatically generated">
            <a:extLst>
              <a:ext uri="{FF2B5EF4-FFF2-40B4-BE49-F238E27FC236}">
                <a16:creationId xmlns:a16="http://schemas.microsoft.com/office/drawing/2014/main" id="{A3AB3E26-3CD0-9C5F-DF8F-2C50EBD22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07" y="727050"/>
            <a:ext cx="6418160" cy="4311539"/>
          </a:xfrm>
          <a:prstGeom prst="rect">
            <a:avLst/>
          </a:prstGeom>
        </p:spPr>
      </p:pic>
      <p:sp>
        <p:nvSpPr>
          <p:cNvPr id="130" name="Google Shape;130;p18"/>
          <p:cNvSpPr/>
          <p:nvPr/>
        </p:nvSpPr>
        <p:spPr>
          <a:xfrm>
            <a:off x="2457216" y="1716775"/>
            <a:ext cx="4083900" cy="2280900"/>
          </a:xfrm>
          <a:prstGeom prst="rect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8" name="Google Shape;138;p18"/>
          <p:cNvCxnSpPr>
            <a:stCxn id="130" idx="3"/>
            <a:endCxn id="135" idx="1"/>
          </p:cNvCxnSpPr>
          <p:nvPr/>
        </p:nvCxnSpPr>
        <p:spPr>
          <a:xfrm rot="10800000" flipH="1">
            <a:off x="6541116" y="2643025"/>
            <a:ext cx="211200" cy="21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" name="Google Shape;137;p18"/>
          <p:cNvSpPr txBox="1"/>
          <p:nvPr/>
        </p:nvSpPr>
        <p:spPr>
          <a:xfrm>
            <a:off x="2642275" y="2350075"/>
            <a:ext cx="2711400" cy="3693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Form untuk mengisi nilai tarif listrik</a:t>
            </a:r>
            <a:endParaRPr sz="1200"/>
          </a:p>
        </p:txBody>
      </p:sp>
      <p:sp>
        <p:nvSpPr>
          <p:cNvPr id="131" name="Google Shape;131;p18"/>
          <p:cNvSpPr/>
          <p:nvPr/>
        </p:nvSpPr>
        <p:spPr>
          <a:xfrm>
            <a:off x="233274" y="1763550"/>
            <a:ext cx="1878000" cy="480900"/>
          </a:xfrm>
          <a:prstGeom prst="rect">
            <a:avLst/>
          </a:prstGeom>
          <a:noFill/>
          <a:ln w="38100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" name="Google Shape;140;p18"/>
          <p:cNvCxnSpPr>
            <a:stCxn id="136" idx="2"/>
            <a:endCxn id="131" idx="0"/>
          </p:cNvCxnSpPr>
          <p:nvPr/>
        </p:nvCxnSpPr>
        <p:spPr>
          <a:xfrm>
            <a:off x="1172275" y="1350025"/>
            <a:ext cx="0" cy="4134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8"/>
          <p:cNvSpPr/>
          <p:nvPr/>
        </p:nvSpPr>
        <p:spPr>
          <a:xfrm>
            <a:off x="233273" y="2752659"/>
            <a:ext cx="2121000" cy="344031"/>
          </a:xfrm>
          <a:prstGeom prst="rect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233275" y="3405550"/>
            <a:ext cx="2121000" cy="738900"/>
          </a:xfrm>
          <a:prstGeom prst="rect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</a:rPr>
              <a:t>Tombol untuk menyimpan dan meng-apply tarif listrik untuk sistem.</a:t>
            </a:r>
            <a:endParaRPr sz="1200">
              <a:solidFill>
                <a:srgbClr val="F1C232"/>
              </a:solidFill>
            </a:endParaRPr>
          </a:p>
        </p:txBody>
      </p:sp>
      <p:cxnSp>
        <p:nvCxnSpPr>
          <p:cNvPr id="141" name="Google Shape;141;p18"/>
          <p:cNvCxnSpPr>
            <a:endCxn id="134" idx="0"/>
          </p:cNvCxnSpPr>
          <p:nvPr/>
        </p:nvCxnSpPr>
        <p:spPr>
          <a:xfrm>
            <a:off x="1293775" y="3089506"/>
            <a:ext cx="0" cy="316044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18"/>
          <p:cNvCxnSpPr>
            <a:stCxn id="137" idx="1"/>
            <a:endCxn id="132" idx="3"/>
          </p:cNvCxnSpPr>
          <p:nvPr/>
        </p:nvCxnSpPr>
        <p:spPr>
          <a:xfrm flipH="1" flipV="1">
            <a:off x="2354275" y="2494938"/>
            <a:ext cx="288000" cy="39787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132;p18"/>
          <p:cNvSpPr/>
          <p:nvPr/>
        </p:nvSpPr>
        <p:spPr>
          <a:xfrm>
            <a:off x="233275" y="2238850"/>
            <a:ext cx="2121000" cy="512175"/>
          </a:xfrm>
          <a:prstGeom prst="rect">
            <a:avLst/>
          </a:prstGeom>
          <a:noFill/>
          <a:ln w="38100" cap="flat" cmpd="sng">
            <a:solidFill>
              <a:srgbClr val="D5A6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111775" y="795925"/>
            <a:ext cx="2121000" cy="5541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rgbClr val="F1C232"/>
                </a:solidFill>
              </a:rPr>
              <a:t>Tombol</a:t>
            </a:r>
            <a:r>
              <a:rPr lang="en" sz="1200" dirty="0">
                <a:solidFill>
                  <a:srgbClr val="F1C232"/>
                </a:solidFill>
              </a:rPr>
              <a:t> dropdown </a:t>
            </a:r>
            <a:r>
              <a:rPr lang="en" sz="1200" dirty="0" err="1">
                <a:solidFill>
                  <a:srgbClr val="F1C232"/>
                </a:solidFill>
              </a:rPr>
              <a:t>untuk</a:t>
            </a:r>
            <a:r>
              <a:rPr lang="en" sz="1200" dirty="0">
                <a:solidFill>
                  <a:srgbClr val="F1C232"/>
                </a:solidFill>
              </a:rPr>
              <a:t> </a:t>
            </a:r>
            <a:r>
              <a:rPr lang="en" sz="1200" dirty="0" err="1">
                <a:solidFill>
                  <a:srgbClr val="F1C232"/>
                </a:solidFill>
              </a:rPr>
              <a:t>memilih</a:t>
            </a:r>
            <a:r>
              <a:rPr lang="en" sz="1200" dirty="0">
                <a:solidFill>
                  <a:srgbClr val="F1C232"/>
                </a:solidFill>
              </a:rPr>
              <a:t> </a:t>
            </a:r>
            <a:r>
              <a:rPr lang="en" sz="1200" dirty="0" err="1">
                <a:solidFill>
                  <a:srgbClr val="F1C232"/>
                </a:solidFill>
              </a:rPr>
              <a:t>bulan</a:t>
            </a:r>
            <a:endParaRPr sz="1200" dirty="0" err="1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369573" y="6161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Melihat Data IKE (Intensitas Konsumsi Energi)</a:t>
            </a: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D7E7ACD-EB39-D3ED-BCDF-D02E9A170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028" y="562199"/>
            <a:ext cx="6606247" cy="4503790"/>
          </a:xfrm>
          <a:prstGeom prst="rect">
            <a:avLst/>
          </a:prstGeom>
        </p:spPr>
      </p:pic>
      <p:sp>
        <p:nvSpPr>
          <p:cNvPr id="148" name="Google Shape;148;p19"/>
          <p:cNvSpPr/>
          <p:nvPr/>
        </p:nvSpPr>
        <p:spPr>
          <a:xfrm>
            <a:off x="4945510" y="1620527"/>
            <a:ext cx="4078200" cy="1409571"/>
          </a:xfrm>
          <a:prstGeom prst="rect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2568766" y="1627761"/>
            <a:ext cx="2271934" cy="560080"/>
          </a:xfrm>
          <a:prstGeom prst="rect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2583063" y="2186311"/>
            <a:ext cx="2257807" cy="531144"/>
          </a:xfrm>
          <a:prstGeom prst="rect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2582744" y="2719668"/>
            <a:ext cx="2257806" cy="531143"/>
          </a:xfrm>
          <a:prstGeom prst="rect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2589975" y="3253023"/>
            <a:ext cx="2251215" cy="488715"/>
          </a:xfrm>
          <a:prstGeom prst="rect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2719748" y="3736717"/>
            <a:ext cx="2077595" cy="380202"/>
          </a:xfrm>
          <a:prstGeom prst="rect">
            <a:avLst/>
          </a:prstGeom>
          <a:noFill/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5039475" y="3668838"/>
            <a:ext cx="3301200" cy="554100"/>
          </a:xfrm>
          <a:prstGeom prst="rect">
            <a:avLst/>
          </a:prstGeom>
          <a:noFill/>
          <a:ln w="381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</a:rPr>
              <a:t>Tabel informasi luas, jumlah mahasiswa, dan performa dari tiap fakultas.</a:t>
            </a:r>
            <a:endParaRPr sz="1200">
              <a:solidFill>
                <a:srgbClr val="F1C232"/>
              </a:solidFill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324583" y="1627135"/>
            <a:ext cx="1798800" cy="554100"/>
          </a:xfrm>
          <a:prstGeom prst="rect">
            <a:avLst/>
          </a:prstGeom>
          <a:noFill/>
          <a:ln w="3810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Tombol dropdown untuk memilih fakultas</a:t>
            </a:r>
            <a:endParaRPr sz="1200"/>
          </a:p>
        </p:txBody>
      </p:sp>
      <p:sp>
        <p:nvSpPr>
          <p:cNvPr id="156" name="Google Shape;156;p19"/>
          <p:cNvSpPr txBox="1"/>
          <p:nvPr/>
        </p:nvSpPr>
        <p:spPr>
          <a:xfrm>
            <a:off x="324583" y="2294196"/>
            <a:ext cx="1798800" cy="554100"/>
          </a:xfrm>
          <a:prstGeom prst="rect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Form untuk mengisi luas area</a:t>
            </a:r>
            <a:endParaRPr sz="1200"/>
          </a:p>
        </p:txBody>
      </p:sp>
      <p:sp>
        <p:nvSpPr>
          <p:cNvPr id="157" name="Google Shape;157;p19"/>
          <p:cNvSpPr txBox="1"/>
          <p:nvPr/>
        </p:nvSpPr>
        <p:spPr>
          <a:xfrm>
            <a:off x="324583" y="2925087"/>
            <a:ext cx="1798800" cy="554100"/>
          </a:xfrm>
          <a:prstGeom prst="rect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Form untuk mengisi jumlah mahasiswa</a:t>
            </a:r>
            <a:endParaRPr sz="1200"/>
          </a:p>
        </p:txBody>
      </p:sp>
      <p:sp>
        <p:nvSpPr>
          <p:cNvPr id="158" name="Google Shape;158;p19"/>
          <p:cNvSpPr txBox="1"/>
          <p:nvPr/>
        </p:nvSpPr>
        <p:spPr>
          <a:xfrm>
            <a:off x="324583" y="3592149"/>
            <a:ext cx="1798800" cy="554100"/>
          </a:xfrm>
          <a:prstGeom prst="rect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Form untuk mengisi indikator performa</a:t>
            </a:r>
            <a:endParaRPr sz="1200"/>
          </a:p>
        </p:txBody>
      </p:sp>
      <p:sp>
        <p:nvSpPr>
          <p:cNvPr id="159" name="Google Shape;159;p19"/>
          <p:cNvSpPr txBox="1"/>
          <p:nvPr/>
        </p:nvSpPr>
        <p:spPr>
          <a:xfrm>
            <a:off x="324800" y="4223040"/>
            <a:ext cx="1798800" cy="738900"/>
          </a:xfrm>
          <a:prstGeom prst="rect">
            <a:avLst/>
          </a:prstGeom>
          <a:noFill/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Tombol untuk meng-apply data agar didapat data IKE</a:t>
            </a:r>
            <a:endParaRPr sz="1200"/>
          </a:p>
        </p:txBody>
      </p:sp>
      <p:cxnSp>
        <p:nvCxnSpPr>
          <p:cNvPr id="160" name="Google Shape;160;p19"/>
          <p:cNvCxnSpPr>
            <a:stCxn id="155" idx="3"/>
            <a:endCxn id="149" idx="1"/>
          </p:cNvCxnSpPr>
          <p:nvPr/>
        </p:nvCxnSpPr>
        <p:spPr>
          <a:xfrm>
            <a:off x="2123383" y="1904185"/>
            <a:ext cx="445383" cy="361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19"/>
          <p:cNvCxnSpPr>
            <a:stCxn id="156" idx="3"/>
            <a:endCxn id="150" idx="1"/>
          </p:cNvCxnSpPr>
          <p:nvPr/>
        </p:nvCxnSpPr>
        <p:spPr>
          <a:xfrm flipV="1">
            <a:off x="2123383" y="2451883"/>
            <a:ext cx="459680" cy="11936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19"/>
          <p:cNvCxnSpPr>
            <a:stCxn id="157" idx="3"/>
            <a:endCxn id="151" idx="1"/>
          </p:cNvCxnSpPr>
          <p:nvPr/>
        </p:nvCxnSpPr>
        <p:spPr>
          <a:xfrm flipV="1">
            <a:off x="2123383" y="2985240"/>
            <a:ext cx="459361" cy="216897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19"/>
          <p:cNvCxnSpPr>
            <a:stCxn id="158" idx="3"/>
            <a:endCxn id="152" idx="1"/>
          </p:cNvCxnSpPr>
          <p:nvPr/>
        </p:nvCxnSpPr>
        <p:spPr>
          <a:xfrm flipV="1">
            <a:off x="2123383" y="3497381"/>
            <a:ext cx="466592" cy="371818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19"/>
          <p:cNvCxnSpPr>
            <a:stCxn id="159" idx="3"/>
            <a:endCxn id="153" idx="1"/>
          </p:cNvCxnSpPr>
          <p:nvPr/>
        </p:nvCxnSpPr>
        <p:spPr>
          <a:xfrm flipV="1">
            <a:off x="2123600" y="3926818"/>
            <a:ext cx="596148" cy="665672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19"/>
          <p:cNvCxnSpPr>
            <a:stCxn id="148" idx="2"/>
            <a:endCxn id="154" idx="0"/>
          </p:cNvCxnSpPr>
          <p:nvPr/>
        </p:nvCxnSpPr>
        <p:spPr>
          <a:xfrm flipH="1">
            <a:off x="6690075" y="3030098"/>
            <a:ext cx="294535" cy="63874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Fitur Memilih Fakultas, Gedung, dan Lantai</a:t>
            </a:r>
            <a:endParaRPr/>
          </a:p>
        </p:txBody>
      </p:sp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1514125"/>
            <a:ext cx="2712224" cy="23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/>
          <p:nvPr/>
        </p:nvSpPr>
        <p:spPr>
          <a:xfrm>
            <a:off x="622125" y="3148600"/>
            <a:ext cx="2239200" cy="437400"/>
          </a:xfrm>
          <a:prstGeom prst="rect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385575" y="3866750"/>
            <a:ext cx="2712300" cy="738900"/>
          </a:xfrm>
          <a:prstGeom prst="rect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Tombol dropdown untuk memilih data konsumsi energi dari fakultas tertentu.</a:t>
            </a:r>
            <a:endParaRPr sz="1200"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4600" y="1463231"/>
            <a:ext cx="2667475" cy="24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/>
          <p:nvPr/>
        </p:nvSpPr>
        <p:spPr>
          <a:xfrm>
            <a:off x="3678950" y="3148600"/>
            <a:ext cx="2239200" cy="437400"/>
          </a:xfrm>
          <a:prstGeom prst="rect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3528175" y="3815850"/>
            <a:ext cx="2463900" cy="738900"/>
          </a:xfrm>
          <a:prstGeom prst="rect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Tombol dropdown untuk memilih data konsumsi energi dari bangunan tertentu</a:t>
            </a:r>
            <a:endParaRPr sz="12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9975" y="1449000"/>
            <a:ext cx="2772225" cy="22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6524550" y="3026400"/>
            <a:ext cx="2239200" cy="437400"/>
          </a:xfrm>
          <a:prstGeom prst="rect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6149975" y="3866750"/>
            <a:ext cx="2712300" cy="738900"/>
          </a:xfrm>
          <a:prstGeom prst="rect">
            <a:avLst/>
          </a:prstGeom>
          <a:noFill/>
          <a:ln w="38100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Tombol dropdown untuk memilih data konsumsi energi lantai tertentu dari bangunan yang telah dipilih.</a:t>
            </a:r>
            <a:endParaRPr sz="1200"/>
          </a:p>
        </p:txBody>
      </p:sp>
      <p:cxnSp>
        <p:nvCxnSpPr>
          <p:cNvPr id="180" name="Google Shape;180;p20"/>
          <p:cNvCxnSpPr>
            <a:stCxn id="172" idx="2"/>
            <a:endCxn id="173" idx="0"/>
          </p:cNvCxnSpPr>
          <p:nvPr/>
        </p:nvCxnSpPr>
        <p:spPr>
          <a:xfrm>
            <a:off x="1741725" y="3586000"/>
            <a:ext cx="0" cy="280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0"/>
          <p:cNvCxnSpPr>
            <a:stCxn id="175" idx="2"/>
            <a:endCxn id="176" idx="0"/>
          </p:cNvCxnSpPr>
          <p:nvPr/>
        </p:nvCxnSpPr>
        <p:spPr>
          <a:xfrm flipH="1">
            <a:off x="4760150" y="3586000"/>
            <a:ext cx="38400" cy="229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0"/>
          <p:cNvCxnSpPr>
            <a:stCxn id="178" idx="2"/>
            <a:endCxn id="179" idx="0"/>
          </p:cNvCxnSpPr>
          <p:nvPr/>
        </p:nvCxnSpPr>
        <p:spPr>
          <a:xfrm flipH="1">
            <a:off x="7506150" y="3463800"/>
            <a:ext cx="138000" cy="402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311700" y="2433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Tampilan HMI pada Menu Home</a:t>
            </a:r>
            <a:endParaRPr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350" y="863539"/>
            <a:ext cx="7855700" cy="389008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1"/>
          <p:cNvSpPr txBox="1"/>
          <p:nvPr/>
        </p:nvSpPr>
        <p:spPr>
          <a:xfrm>
            <a:off x="5940475" y="1836175"/>
            <a:ext cx="115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1de59d-d067-4310-9ecb-0fd71ee7e289">
      <Terms xmlns="http://schemas.microsoft.com/office/infopath/2007/PartnerControls"/>
    </lcf76f155ced4ddcb4097134ff3c332f>
    <TaxCatchAll xmlns="d08c31a8-50f4-4a5f-81ce-08070f5c11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9F34F0316596428B567175165F152F" ma:contentTypeVersion="18" ma:contentTypeDescription="Create a new document." ma:contentTypeScope="" ma:versionID="ffd9b88af2c06e17f60710900ddaf06b">
  <xsd:schema xmlns:xsd="http://www.w3.org/2001/XMLSchema" xmlns:xs="http://www.w3.org/2001/XMLSchema" xmlns:p="http://schemas.microsoft.com/office/2006/metadata/properties" xmlns:ns2="ed1de59d-d067-4310-9ecb-0fd71ee7e289" xmlns:ns3="d08c31a8-50f4-4a5f-81ce-08070f5c117e" targetNamespace="http://schemas.microsoft.com/office/2006/metadata/properties" ma:root="true" ma:fieldsID="62b345be2603d26e64e0556ea4c1fc88" ns2:_="" ns3:_="">
    <xsd:import namespace="ed1de59d-d067-4310-9ecb-0fd71ee7e289"/>
    <xsd:import namespace="d08c31a8-50f4-4a5f-81ce-08070f5c11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de59d-d067-4310-9ecb-0fd71ee7e2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18f57f67-4e9a-4485-b8e2-eec27c405d6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8c31a8-50f4-4a5f-81ce-08070f5c117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d7627ee-7777-4855-8fdd-47c8dc3c0145}" ma:internalName="TaxCatchAll" ma:showField="CatchAllData" ma:web="d08c31a8-50f4-4a5f-81ce-08070f5c11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2D86F0-4F32-4F60-BA9D-AD7695775187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290335bd-7c80-4349-a788-221bbd72c841"/>
    <ds:schemaRef ds:uri="http://purl.org/dc/dcmitype/"/>
    <ds:schemaRef ds:uri="ed1de59d-d067-4310-9ecb-0fd71ee7e289"/>
    <ds:schemaRef ds:uri="d08c31a8-50f4-4a5f-81ce-08070f5c117e"/>
  </ds:schemaRefs>
</ds:datastoreItem>
</file>

<file path=customXml/itemProps2.xml><?xml version="1.0" encoding="utf-8"?>
<ds:datastoreItem xmlns:ds="http://schemas.openxmlformats.org/officeDocument/2006/customXml" ds:itemID="{FC56A0B9-C1E2-4191-AA76-C45976A5F3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6B710B-57E0-46B5-BD7D-7F3B3EFC91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1de59d-d067-4310-9ecb-0fd71ee7e289"/>
    <ds:schemaRef ds:uri="d08c31a8-50f4-4a5f-81ce-08070f5c11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1097</Words>
  <Application>Microsoft Office PowerPoint</Application>
  <PresentationFormat>On-screen Show (16:9)</PresentationFormat>
  <Paragraphs>81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Simple Light</vt:lpstr>
      <vt:lpstr>Fitur UI Elisa</vt:lpstr>
      <vt:lpstr>Tampilan Utama</vt:lpstr>
      <vt:lpstr>Fitur Login dan Mengubah Bahasa</vt:lpstr>
      <vt:lpstr>Fitur setelah Login</vt:lpstr>
      <vt:lpstr>Tampilan Utama Manajemen Admin</vt:lpstr>
      <vt:lpstr>Fitur Input Tarif Listrik</vt:lpstr>
      <vt:lpstr>Fitur Melihat Data IKE (Intensitas Konsumsi Energi)</vt:lpstr>
      <vt:lpstr>Fitur Memilih Fakultas, Gedung, dan Lantai</vt:lpstr>
      <vt:lpstr>Tampilan HMI pada Menu Home</vt:lpstr>
      <vt:lpstr>PowerPoint Presentation</vt:lpstr>
      <vt:lpstr>PowerPoint Presentation</vt:lpstr>
      <vt:lpstr>Tampilan HMI Menu Daily</vt:lpstr>
      <vt:lpstr>Tampilan HMI Menu Monthly </vt:lpstr>
      <vt:lpstr>Tampilan HMI pada Heatmap</vt:lpstr>
      <vt:lpstr>Tampilan HMI Menu Faculty</vt:lpstr>
      <vt:lpstr>Langkah-langkah Penggunaan</vt:lpstr>
      <vt:lpstr>Flowchart Penggunaan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Fitur UI Elisa</dc:title>
  <cp:lastModifiedBy>Putu Handre Kertha Utama</cp:lastModifiedBy>
  <cp:revision>158</cp:revision>
  <dcterms:modified xsi:type="dcterms:W3CDTF">2025-03-04T01:32:42Z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0x010100AC9F34F0316596428B567175165F152F</vt:lpwstr>
  </property>
  <property fmtid="{D5CDD505-2E9C-101B-9397-08002B2CF9AE}" pid="3" name="MediaServiceImageTags">
    <vt:lpwstr/>
  </property>
  <property fmtid="{D5CDD505-2E9C-101B-9397-08002B2CF9AE}" pid="4" name="MSIP_Label_38b525e5-f3da-4501-8f1e-526b6769fc56_Enabled">
    <vt:lpwstr>true</vt:lpwstr>
  </property>
  <property fmtid="{D5CDD505-2E9C-101B-9397-08002B2CF9AE}" pid="5" name="MSIP_Label_38b525e5-f3da-4501-8f1e-526b6769fc56_SetDate">
    <vt:lpwstr>2025-03-04T01:32:42Z</vt:lpwstr>
  </property>
  <property fmtid="{D5CDD505-2E9C-101B-9397-08002B2CF9AE}" pid="6" name="MSIP_Label_38b525e5-f3da-4501-8f1e-526b6769fc56_Method">
    <vt:lpwstr>Standard</vt:lpwstr>
  </property>
  <property fmtid="{D5CDD505-2E9C-101B-9397-08002B2CF9AE}" pid="7" name="MSIP_Label_38b525e5-f3da-4501-8f1e-526b6769fc56_Name">
    <vt:lpwstr>defa4170-0d19-0005-0004-bc88714345d2</vt:lpwstr>
  </property>
  <property fmtid="{D5CDD505-2E9C-101B-9397-08002B2CF9AE}" pid="8" name="MSIP_Label_38b525e5-f3da-4501-8f1e-526b6769fc56_SiteId">
    <vt:lpwstr>db6e1183-4c65-405c-82ce-7cd53fa6e9dc</vt:lpwstr>
  </property>
  <property fmtid="{D5CDD505-2E9C-101B-9397-08002B2CF9AE}" pid="9" name="MSIP_Label_38b525e5-f3da-4501-8f1e-526b6769fc56_ActionId">
    <vt:lpwstr>77597a1c-e479-44f1-9341-cc1529b8599b</vt:lpwstr>
  </property>
  <property fmtid="{D5CDD505-2E9C-101B-9397-08002B2CF9AE}" pid="10" name="MSIP_Label_38b525e5-f3da-4501-8f1e-526b6769fc56_ContentBits">
    <vt:lpwstr>0</vt:lpwstr>
  </property>
  <property fmtid="{D5CDD505-2E9C-101B-9397-08002B2CF9AE}" pid="11" name="MSIP_Label_38b525e5-f3da-4501-8f1e-526b6769fc56_Tag">
    <vt:lpwstr>10, 3, 0, 2</vt:lpwstr>
  </property>
</Properties>
</file>