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7" r:id="rId4"/>
    <p:sldId id="273" r:id="rId5"/>
    <p:sldId id="258" r:id="rId6"/>
    <p:sldId id="259" r:id="rId7"/>
    <p:sldId id="264" r:id="rId8"/>
    <p:sldId id="265" r:id="rId9"/>
    <p:sldId id="267" r:id="rId10"/>
    <p:sldId id="268" r:id="rId11"/>
    <p:sldId id="269" r:id="rId12"/>
    <p:sldId id="266" r:id="rId13"/>
    <p:sldId id="261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3D5C-E45B-F52F-B6A5-13D1D9A3D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EE7BC-19B5-5338-F095-02DC8B68A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00EDE-B91B-44AF-6E04-43284642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46F5-4BFB-154D-B92E-B5E1EBC63C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5FAB4-C162-1C36-9B7D-2D4215B7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99252-262F-F205-7D8A-281D20A7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8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D3E6-B750-2CC3-6297-2C91F47A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EBAF0-B9B4-AA50-F6C8-A49BB9EA8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4DDC6-300C-90B9-0F65-40AD9F64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46F5-4BFB-154D-B92E-B5E1EBC63C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4DF57-5733-8224-261E-6CDAFAB4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9D058-65C0-83FD-4376-0F9BDFE5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B983C-D6F6-C72C-BC5A-5E5CD6E27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00A36-621E-F15E-0A05-FB4DE376C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6D566-29E3-2E6B-D518-036C9E50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46F5-4BFB-154D-B92E-B5E1EBC63C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313FB-F9DA-5869-A941-DBCC2881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4614-859D-BBFA-7710-FB2B985D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0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DE5C-2032-7384-E665-29743928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1C8F-F94E-FF8B-E3E3-66A200E7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1B7F5-14A1-0EB2-A6BD-D569F8CE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46F5-4BFB-154D-B92E-B5E1EBC63C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779F-93E2-1466-B746-46137D88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A2052-B7D0-CEF6-6AE0-0AEF59A6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1BF9-C840-1BD8-34B4-784D0C0B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B5CDE-4F27-4C24-E246-418F9D6B8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BF715-1BEA-ACB5-E603-9484C209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46F5-4BFB-154D-B92E-B5E1EBC63C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16998-1C7E-DF05-F56A-F9D303A0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70B8-074A-BB0A-042F-84BEA4EA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5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6F06-9B87-9781-7574-8A794B24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8979A-A0CE-6386-8B54-10825567C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5730D-2586-D092-DD69-9B43C53AE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E7A83-4EC8-A619-B5EA-DAB88C2E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46F5-4BFB-154D-B92E-B5E1EBC63C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4016-1065-9BA2-BD5B-EF711D86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777F9-A672-2ECF-D1AC-D887B9DC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CF79-DF68-EFA2-9800-2550A6FB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CA1A0-2052-6593-76FD-C37D60F65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770EE-1791-9E95-242C-20F702D1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203B1-1DC0-FC58-9BC4-5549D66A3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BD797-D5A6-FD7E-4D3E-86CFB022A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CEC2A-9405-9A5E-D288-80CAD3C7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46F5-4BFB-154D-B92E-B5E1EBC63C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82015-1CF3-1006-6C4B-20CF0FC5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A290F-6C8A-BF10-41B8-0B4F512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6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977A-1860-7914-9122-F31BE426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B95A8-44D9-03E3-C896-1A3DC2A9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46F5-4BFB-154D-B92E-B5E1EBC63C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4ED8F-6A6B-7DE6-0755-07771C7A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DE6E0-D786-0C57-059B-E803C8F1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7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B1075-0290-24CD-8988-72DAB42A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46F5-4BFB-154D-B92E-B5E1EBC63C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2832A-236C-59F4-735C-F7676C0B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B1AB5-789F-515C-FC1B-BA1CBC16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7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8205-6DEF-2782-19E6-CAC78C69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9685-DB78-1CA0-C2A8-009EA6271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23E76-E303-0694-4829-2F270A175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9C095-3B69-3691-0DD2-DFEC58AF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46F5-4BFB-154D-B92E-B5E1EBC63C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05D6C-EF5D-D887-1215-D069EB9C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0035D-059B-ECEF-453B-0D14598C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0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688B-DBF9-6F82-BFFE-EA1A123B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76BFD-76B1-32D1-A495-AB4301FCF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F49A-8654-91C7-6EE4-5BA01430D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C73A6-D738-82CC-9FBF-F8228025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46F5-4BFB-154D-B92E-B5E1EBC63C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BC03B-5ED6-6BE0-B412-1B2091E3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7B622-BD97-E1D1-7C33-091D8284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662FA-597A-24B9-C76E-D800579E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868A9-0D49-8C50-3D4A-B34348DE6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CF072-0F95-B35B-B3F3-7BD9C410B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D46F5-4BFB-154D-B92E-B5E1EBC63C6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8C6B0-E1DF-5AF6-8186-B32A72882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A9FA4-A5A6-E83D-02C6-2D5D17A60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F4FD1-C989-6A46-9E6A-740B2C595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193AE1-6175-046A-07E9-0F0177454687}"/>
              </a:ext>
            </a:extLst>
          </p:cNvPr>
          <p:cNvSpPr txBox="1"/>
          <p:nvPr/>
        </p:nvSpPr>
        <p:spPr>
          <a:xfrm>
            <a:off x="0" y="0"/>
            <a:ext cx="671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"/>
              </a:rPr>
              <a:t>Assignment: </a:t>
            </a:r>
            <a:r>
              <a:rPr lang="en-US" dirty="0">
                <a:latin typeface=""/>
              </a:rPr>
              <a:t>HMI Documentation &amp; Features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CA38C06-3088-3369-D02D-E92E56662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" r="2619" b="13602"/>
          <a:stretch/>
        </p:blipFill>
        <p:spPr>
          <a:xfrm>
            <a:off x="151831" y="580001"/>
            <a:ext cx="11888338" cy="5885445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04159C-2E90-7D71-87A3-4BCDD13EE6E4}"/>
              </a:ext>
            </a:extLst>
          </p:cNvPr>
          <p:cNvSpPr txBox="1"/>
          <p:nvPr/>
        </p:nvSpPr>
        <p:spPr>
          <a:xfrm>
            <a:off x="3582191" y="1499739"/>
            <a:ext cx="6187886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 Narrow" panose="020B0606020202030204" pitchFamily="34" charset="0"/>
                <a:cs typeface="Segoe UI" panose="020B0502040204020203" pitchFamily="34" charset="0"/>
              </a:rPr>
              <a:t>Representasi</a:t>
            </a:r>
            <a:r>
              <a:rPr lang="en-US" sz="20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  <a:cs typeface="Segoe UI" panose="020B0502040204020203" pitchFamily="34" charset="0"/>
              </a:rPr>
              <a:t>konsumsi</a:t>
            </a:r>
            <a:r>
              <a:rPr lang="en-US" sz="20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  <a:cs typeface="Segoe UI" panose="020B0502040204020203" pitchFamily="34" charset="0"/>
              </a:rPr>
              <a:t>energi</a:t>
            </a:r>
            <a:r>
              <a:rPr lang="en-US" sz="20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  <a:cs typeface="Segoe UI" panose="020B0502040204020203" pitchFamily="34" charset="0"/>
              </a:rPr>
              <a:t>secara</a:t>
            </a:r>
            <a:r>
              <a:rPr lang="en-US" sz="20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  <a:cs typeface="Segoe UI" panose="020B0502040204020203" pitchFamily="34" charset="0"/>
              </a:rPr>
              <a:t>grafis</a:t>
            </a:r>
            <a:r>
              <a:rPr lang="en-US" sz="20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  <a:cs typeface="Segoe UI" panose="020B0502040204020203" pitchFamily="34" charset="0"/>
              </a:rPr>
              <a:t>dengan</a:t>
            </a:r>
            <a:r>
              <a:rPr lang="en-US" sz="20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  <a:cs typeface="Segoe UI" panose="020B0502040204020203" pitchFamily="34" charset="0"/>
              </a:rPr>
              <a:t>memilih</a:t>
            </a:r>
            <a:r>
              <a:rPr lang="en-US" sz="20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Arial Narrow" panose="020B0606020202030204" pitchFamily="34" charset="0"/>
                <a:cs typeface="Segoe UI" panose="020B0502040204020203" pitchFamily="34" charset="0"/>
              </a:rPr>
              <a:t>Fakultas</a:t>
            </a:r>
            <a:endParaRPr lang="en-US" sz="2000" dirty="0">
              <a:latin typeface="Arial Narrow" panose="020B0606020202030204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7414A-3F70-A77A-8983-32081FA9D66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204138" y="2207625"/>
            <a:ext cx="2471996" cy="829865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8D4BF7-5C82-5344-6D6C-88E9B593E2FD}"/>
              </a:ext>
            </a:extLst>
          </p:cNvPr>
          <p:cNvSpPr txBox="1"/>
          <p:nvPr/>
        </p:nvSpPr>
        <p:spPr>
          <a:xfrm>
            <a:off x="7784935" y="4506337"/>
            <a:ext cx="397028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"/>
              </a:rPr>
              <a:t>Access: 192.168.1.203:3000</a:t>
            </a:r>
          </a:p>
          <a:p>
            <a:endParaRPr lang="en-US" sz="1600" dirty="0">
              <a:latin typeface=""/>
            </a:endParaRPr>
          </a:p>
          <a:p>
            <a:r>
              <a:rPr lang="en-US" sz="1600" dirty="0">
                <a:latin typeface=""/>
              </a:rPr>
              <a:t>Admin Login</a:t>
            </a:r>
          </a:p>
          <a:p>
            <a:r>
              <a:rPr lang="en-US" sz="1600" dirty="0">
                <a:latin typeface=""/>
              </a:rPr>
              <a:t>Username	: admin</a:t>
            </a:r>
          </a:p>
          <a:p>
            <a:r>
              <a:rPr lang="en-US" sz="1600" dirty="0">
                <a:latin typeface=""/>
              </a:rPr>
              <a:t>Password		: </a:t>
            </a:r>
            <a:r>
              <a:rPr lang="en-US" sz="1600" dirty="0" err="1">
                <a:latin typeface=""/>
              </a:rPr>
              <a:t>adminpass</a:t>
            </a:r>
            <a:endParaRPr lang="en-US" sz="1600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0397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BFDFA7-50B6-B39F-DD49-8D4EA705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0" y="605684"/>
            <a:ext cx="10236779" cy="5549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31EB4-52D0-3884-A54F-755AEB785AFF}"/>
              </a:ext>
            </a:extLst>
          </p:cNvPr>
          <p:cNvSpPr txBox="1"/>
          <p:nvPr/>
        </p:nvSpPr>
        <p:spPr>
          <a:xfrm>
            <a:off x="7543448" y="182393"/>
            <a:ext cx="293151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156B0D-279F-D523-830D-4906D8C33ED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826000" y="320893"/>
            <a:ext cx="2717448" cy="1091347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66B7F2-0DF6-42F3-5422-D42ED18AF0AE}"/>
              </a:ext>
            </a:extLst>
          </p:cNvPr>
          <p:cNvSpPr txBox="1"/>
          <p:nvPr/>
        </p:nvSpPr>
        <p:spPr>
          <a:xfrm>
            <a:off x="2341528" y="3506838"/>
            <a:ext cx="293151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6B64F7-DCAA-CDAE-0C16-DAC3CD84B0FE}"/>
              </a:ext>
            </a:extLst>
          </p:cNvPr>
          <p:cNvCxnSpPr>
            <a:cxnSpLocks/>
          </p:cNvCxnSpPr>
          <p:nvPr/>
        </p:nvCxnSpPr>
        <p:spPr>
          <a:xfrm>
            <a:off x="3667760" y="3783837"/>
            <a:ext cx="1524000" cy="483363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A3152B-3E7B-55DF-D2DF-4112F953F9E1}"/>
              </a:ext>
            </a:extLst>
          </p:cNvPr>
          <p:cNvSpPr txBox="1"/>
          <p:nvPr/>
        </p:nvSpPr>
        <p:spPr>
          <a:xfrm>
            <a:off x="27414" y="69632"/>
            <a:ext cx="3640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Water: Graph</a:t>
            </a:r>
            <a:endParaRPr lang="en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2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6228DB-46CC-E72E-3609-48CF867BB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9776"/>
            <a:ext cx="12139712" cy="31778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919B75-E14A-E7B3-2F26-C0C98E3F7A66}"/>
              </a:ext>
            </a:extLst>
          </p:cNvPr>
          <p:cNvSpPr txBox="1"/>
          <p:nvPr/>
        </p:nvSpPr>
        <p:spPr>
          <a:xfrm>
            <a:off x="27414" y="69632"/>
            <a:ext cx="3437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Water: Events</a:t>
            </a:r>
            <a:endParaRPr lang="en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2648BC-BC38-B40D-6EB6-A714F9C34357}"/>
              </a:ext>
            </a:extLst>
          </p:cNvPr>
          <p:cNvSpPr/>
          <p:nvPr/>
        </p:nvSpPr>
        <p:spPr>
          <a:xfrm>
            <a:off x="27414" y="2641600"/>
            <a:ext cx="12112298" cy="22148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4B0CB-786E-F393-94C5-29CADC89CA46}"/>
              </a:ext>
            </a:extLst>
          </p:cNvPr>
          <p:cNvSpPr txBox="1"/>
          <p:nvPr/>
        </p:nvSpPr>
        <p:spPr>
          <a:xfrm>
            <a:off x="4603890" y="1650027"/>
            <a:ext cx="2206627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event, location, dan time (UTC +7)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48E23E-68F0-82D0-F2FB-19761D74A994}"/>
              </a:ext>
            </a:extLst>
          </p:cNvPr>
          <p:cNvCxnSpPr>
            <a:cxnSpLocks/>
          </p:cNvCxnSpPr>
          <p:nvPr/>
        </p:nvCxnSpPr>
        <p:spPr>
          <a:xfrm>
            <a:off x="5707204" y="2114359"/>
            <a:ext cx="0" cy="527241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96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3E665E-DE89-9842-A400-3CEE43FFC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1277601"/>
            <a:ext cx="12045820" cy="3200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B6C4A4-B723-837C-BA00-53D64E96702B}"/>
              </a:ext>
            </a:extLst>
          </p:cNvPr>
          <p:cNvSpPr txBox="1"/>
          <p:nvPr/>
        </p:nvSpPr>
        <p:spPr>
          <a:xfrm>
            <a:off x="27413" y="69632"/>
            <a:ext cx="5347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Admin: Cost</a:t>
            </a:r>
            <a:endParaRPr lang="en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69ADE-9517-5393-010A-21B37F050D58}"/>
              </a:ext>
            </a:extLst>
          </p:cNvPr>
          <p:cNvSpPr txBox="1"/>
          <p:nvPr/>
        </p:nvSpPr>
        <p:spPr>
          <a:xfrm>
            <a:off x="6883048" y="458173"/>
            <a:ext cx="2260952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dikeluarkan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30E12F-634A-E9E2-B6C1-7AF6DD9B80B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960637" y="1104504"/>
            <a:ext cx="1052887" cy="705635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34214EB-9867-FB30-B7D7-992EE9C68D78}"/>
              </a:ext>
            </a:extLst>
          </p:cNvPr>
          <p:cNvSpPr/>
          <p:nvPr/>
        </p:nvSpPr>
        <p:spPr>
          <a:xfrm>
            <a:off x="1884784" y="1810139"/>
            <a:ext cx="10232571" cy="23139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17ACD4-47E4-F145-CD66-8947BF13AD7B}"/>
              </a:ext>
            </a:extLst>
          </p:cNvPr>
          <p:cNvSpPr/>
          <p:nvPr/>
        </p:nvSpPr>
        <p:spPr>
          <a:xfrm>
            <a:off x="1884784" y="1371600"/>
            <a:ext cx="1156996" cy="4385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0DE842-1704-D02B-5623-FFFA5158F0A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2463282" y="965171"/>
            <a:ext cx="1242609" cy="406429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835E54-55B7-9002-9FB7-83E338F4C0A2}"/>
              </a:ext>
            </a:extLst>
          </p:cNvPr>
          <p:cNvSpPr txBox="1"/>
          <p:nvPr/>
        </p:nvSpPr>
        <p:spPr>
          <a:xfrm>
            <a:off x="2575415" y="503506"/>
            <a:ext cx="2260952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Fitur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2A5BEE-E01A-63B3-D9E4-F93B58542E03}"/>
              </a:ext>
            </a:extLst>
          </p:cNvPr>
          <p:cNvSpPr txBox="1"/>
          <p:nvPr/>
        </p:nvSpPr>
        <p:spPr>
          <a:xfrm>
            <a:off x="823634" y="5163234"/>
            <a:ext cx="2260952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Fitur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Cost, IKE, Meter, dan Log User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5E7A85-AA52-EA16-0FDD-EC80EF2289DC}"/>
              </a:ext>
            </a:extLst>
          </p:cNvPr>
          <p:cNvSpPr/>
          <p:nvPr/>
        </p:nvSpPr>
        <p:spPr>
          <a:xfrm>
            <a:off x="74645" y="1371600"/>
            <a:ext cx="1735494" cy="341870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2C11AA-19B4-28E0-3CB7-618AF3899B4F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942392" y="4790302"/>
            <a:ext cx="1011718" cy="372932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68529A6-EE1A-ABD2-0C03-369B574BB09E}"/>
              </a:ext>
            </a:extLst>
          </p:cNvPr>
          <p:cNvSpPr/>
          <p:nvPr/>
        </p:nvSpPr>
        <p:spPr>
          <a:xfrm>
            <a:off x="11644604" y="1894114"/>
            <a:ext cx="354563" cy="3545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FD724B-ED38-BC8D-A2EF-21C66EAD9E1C}"/>
              </a:ext>
            </a:extLst>
          </p:cNvPr>
          <p:cNvSpPr txBox="1"/>
          <p:nvPr/>
        </p:nvSpPr>
        <p:spPr>
          <a:xfrm>
            <a:off x="9616585" y="411172"/>
            <a:ext cx="2260952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Fitur download data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37E566-6783-4E11-5FB7-00BF52174B9E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>
            <a:off x="10747061" y="688171"/>
            <a:ext cx="1074825" cy="1205943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6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7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0B978-466F-C4B6-1F7E-A7A81C9C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237"/>
            <a:ext cx="12192000" cy="41355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277C59-A7F6-5DDA-BFD2-6D8FEE3B10DA}"/>
              </a:ext>
            </a:extLst>
          </p:cNvPr>
          <p:cNvSpPr txBox="1"/>
          <p:nvPr/>
        </p:nvSpPr>
        <p:spPr>
          <a:xfrm>
            <a:off x="27414" y="69632"/>
            <a:ext cx="7455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Admin: IKE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Intensitas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Konsumsi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794FA-2446-0D28-04E3-1E955644E7B5}"/>
              </a:ext>
            </a:extLst>
          </p:cNvPr>
          <p:cNvSpPr/>
          <p:nvPr/>
        </p:nvSpPr>
        <p:spPr>
          <a:xfrm>
            <a:off x="1856792" y="1838131"/>
            <a:ext cx="10263673" cy="15908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7E3EB-4CB6-4002-26C7-05095DE54AFE}"/>
              </a:ext>
            </a:extLst>
          </p:cNvPr>
          <p:cNvSpPr txBox="1"/>
          <p:nvPr/>
        </p:nvSpPr>
        <p:spPr>
          <a:xfrm>
            <a:off x="6792768" y="683625"/>
            <a:ext cx="3153581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Fakultas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Area (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Students (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Performance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8746CF-7791-1858-F7EE-D952BEDDA1E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988628" y="1145290"/>
            <a:ext cx="1380931" cy="692841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AB4A04-8835-DC7F-E3F8-372A266ED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085"/>
            <a:ext cx="12192000" cy="5551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D73095-5621-A58A-CA57-FB48FB8CFB76}"/>
              </a:ext>
            </a:extLst>
          </p:cNvPr>
          <p:cNvSpPr txBox="1"/>
          <p:nvPr/>
        </p:nvSpPr>
        <p:spPr>
          <a:xfrm>
            <a:off x="27414" y="69632"/>
            <a:ext cx="3985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Admin</a:t>
            </a:r>
            <a:endParaRPr lang="en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995A16-6A8B-E035-DBD1-2BC738FF559E}"/>
              </a:ext>
            </a:extLst>
          </p:cNvPr>
          <p:cNvSpPr/>
          <p:nvPr/>
        </p:nvSpPr>
        <p:spPr>
          <a:xfrm>
            <a:off x="2015412" y="1847461"/>
            <a:ext cx="10030408" cy="44413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B6451-F9BB-2ECA-EE6A-340EB87B5FC4}"/>
              </a:ext>
            </a:extLst>
          </p:cNvPr>
          <p:cNvSpPr txBox="1"/>
          <p:nvPr/>
        </p:nvSpPr>
        <p:spPr>
          <a:xfrm>
            <a:off x="5383846" y="1018339"/>
            <a:ext cx="3480236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Meter,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Fakultas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Gedung, Lokasi, IP address, Modbus,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Ruangan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Action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EB811C-0DDF-D0EE-7E57-39EB8776DEB8}"/>
              </a:ext>
            </a:extLst>
          </p:cNvPr>
          <p:cNvCxnSpPr>
            <a:cxnSpLocks/>
          </p:cNvCxnSpPr>
          <p:nvPr/>
        </p:nvCxnSpPr>
        <p:spPr>
          <a:xfrm>
            <a:off x="7030616" y="1480004"/>
            <a:ext cx="0" cy="367457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65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B931CF-641C-9D08-E423-A5C279207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73" y="634149"/>
            <a:ext cx="11476654" cy="5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BEB310-57CB-FD7E-4632-5E74B1818185}"/>
              </a:ext>
            </a:extLst>
          </p:cNvPr>
          <p:cNvSpPr txBox="1"/>
          <p:nvPr/>
        </p:nvSpPr>
        <p:spPr>
          <a:xfrm>
            <a:off x="27414" y="69632"/>
            <a:ext cx="3985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Admin</a:t>
            </a:r>
            <a:endParaRPr lang="en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8B4FB1-DFE4-C2FE-0505-DF3556C56899}"/>
              </a:ext>
            </a:extLst>
          </p:cNvPr>
          <p:cNvSpPr txBox="1"/>
          <p:nvPr/>
        </p:nvSpPr>
        <p:spPr>
          <a:xfrm>
            <a:off x="5206564" y="354111"/>
            <a:ext cx="3480236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(UTC+7), User, dan Action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AE6808-0FBE-8066-6F2A-82378D65D11A}"/>
              </a:ext>
            </a:extLst>
          </p:cNvPr>
          <p:cNvCxnSpPr>
            <a:cxnSpLocks/>
          </p:cNvCxnSpPr>
          <p:nvPr/>
        </p:nvCxnSpPr>
        <p:spPr>
          <a:xfrm>
            <a:off x="7036837" y="631110"/>
            <a:ext cx="0" cy="768482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9E57E09-C8C6-C336-DDC0-E642946A6A6D}"/>
              </a:ext>
            </a:extLst>
          </p:cNvPr>
          <p:cNvSpPr/>
          <p:nvPr/>
        </p:nvSpPr>
        <p:spPr>
          <a:xfrm>
            <a:off x="2239347" y="1399592"/>
            <a:ext cx="9594980" cy="46839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134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C34D4-CDA6-0B29-A81F-1EE94A73C2FA}"/>
              </a:ext>
            </a:extLst>
          </p:cNvPr>
          <p:cNvSpPr txBox="1"/>
          <p:nvPr/>
        </p:nvSpPr>
        <p:spPr>
          <a:xfrm>
            <a:off x="1469510" y="2824657"/>
            <a:ext cx="9252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HMI Documentation and Features</a:t>
            </a:r>
            <a:endParaRPr lang="en-ID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5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ED4300-927E-8379-0E8A-3FC73F89B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201"/>
            <a:ext cx="12192000" cy="5703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C2C265-89BB-3DB0-953B-A83F6077A1BC}"/>
              </a:ext>
            </a:extLst>
          </p:cNvPr>
          <p:cNvSpPr txBox="1"/>
          <p:nvPr/>
        </p:nvSpPr>
        <p:spPr>
          <a:xfrm>
            <a:off x="4984894" y="1571900"/>
            <a:ext cx="4812250" cy="738664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Representasi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konsumsi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energi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listrik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setiap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 jam (kWh)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secara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grafis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berdasarkan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waktu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pengukuran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 pada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tampilan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 ‘Home’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dengan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memilih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 menu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Fakultas</a:t>
            </a:r>
            <a:endParaRPr lang="en-US" sz="1400" dirty="0">
              <a:latin typeface="Arial Narrow" panose="020B0606020202030204" pitchFamily="34" charset="0"/>
              <a:cs typeface="Segoe UI" panose="020B0502040204020203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188897-82E6-21CD-33C7-B0B0C08C6EEA}"/>
              </a:ext>
            </a:extLst>
          </p:cNvPr>
          <p:cNvCxnSpPr>
            <a:cxnSpLocks/>
          </p:cNvCxnSpPr>
          <p:nvPr/>
        </p:nvCxnSpPr>
        <p:spPr>
          <a:xfrm flipH="1">
            <a:off x="5822302" y="2159110"/>
            <a:ext cx="2085472" cy="1243407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774DF8-CAF1-CEBD-3664-233684D34E26}"/>
              </a:ext>
            </a:extLst>
          </p:cNvPr>
          <p:cNvSpPr txBox="1"/>
          <p:nvPr/>
        </p:nvSpPr>
        <p:spPr>
          <a:xfrm>
            <a:off x="0" y="6014707"/>
            <a:ext cx="3359020" cy="307777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Fitur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memilih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Fakultas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, Gedung, dan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Lantai</a:t>
            </a:r>
            <a:endParaRPr lang="en-US" sz="1400" dirty="0">
              <a:latin typeface="Arial Narrow" panose="020B0606020202030204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F235A0-09CA-3B56-750C-442064A79396}"/>
              </a:ext>
            </a:extLst>
          </p:cNvPr>
          <p:cNvCxnSpPr>
            <a:cxnSpLocks/>
          </p:cNvCxnSpPr>
          <p:nvPr/>
        </p:nvCxnSpPr>
        <p:spPr>
          <a:xfrm flipV="1">
            <a:off x="1014851" y="5441811"/>
            <a:ext cx="0" cy="572896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98A3436-3F41-D087-7407-FDC095D339DC}"/>
              </a:ext>
            </a:extLst>
          </p:cNvPr>
          <p:cNvSpPr/>
          <p:nvPr/>
        </p:nvSpPr>
        <p:spPr>
          <a:xfrm>
            <a:off x="135587" y="1586803"/>
            <a:ext cx="1730535" cy="40302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2A43D-5301-6BC6-A651-C814BEE59D7F}"/>
              </a:ext>
            </a:extLst>
          </p:cNvPr>
          <p:cNvSpPr/>
          <p:nvPr/>
        </p:nvSpPr>
        <p:spPr>
          <a:xfrm>
            <a:off x="3433665" y="919201"/>
            <a:ext cx="5309119" cy="5052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519B4A-64EF-B1C6-1D06-616F730E19A8}"/>
              </a:ext>
            </a:extLst>
          </p:cNvPr>
          <p:cNvSpPr txBox="1"/>
          <p:nvPr/>
        </p:nvSpPr>
        <p:spPr>
          <a:xfrm>
            <a:off x="3682099" y="69632"/>
            <a:ext cx="4812250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Fitur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home,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konsumsi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heatmap, dan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fakultas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B56354-6B1F-C920-2F24-FE8A2C964C74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6088224" y="592852"/>
            <a:ext cx="1" cy="326349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52D5209-3E36-C56F-F713-9B8555F1EA70}"/>
              </a:ext>
            </a:extLst>
          </p:cNvPr>
          <p:cNvSpPr/>
          <p:nvPr/>
        </p:nvSpPr>
        <p:spPr>
          <a:xfrm>
            <a:off x="10748866" y="919201"/>
            <a:ext cx="1194318" cy="5052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51B96B-2301-303D-74D3-5BFE77520173}"/>
              </a:ext>
            </a:extLst>
          </p:cNvPr>
          <p:cNvSpPr txBox="1"/>
          <p:nvPr/>
        </p:nvSpPr>
        <p:spPr>
          <a:xfrm>
            <a:off x="27414" y="69632"/>
            <a:ext cx="1946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</a:t>
            </a:r>
            <a:endParaRPr lang="en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76611B-34C6-2B86-393D-375078F7A921}"/>
              </a:ext>
            </a:extLst>
          </p:cNvPr>
          <p:cNvSpPr txBox="1"/>
          <p:nvPr/>
        </p:nvSpPr>
        <p:spPr>
          <a:xfrm>
            <a:off x="9370419" y="69632"/>
            <a:ext cx="2175817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Fitur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menu Admin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FA5A08-A026-5146-8D44-8F45798260D2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0458328" y="592852"/>
            <a:ext cx="897027" cy="326349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6A2566-EE68-E0AA-19EE-3ACBF92E8376}"/>
              </a:ext>
            </a:extLst>
          </p:cNvPr>
          <p:cNvSpPr txBox="1"/>
          <p:nvPr/>
        </p:nvSpPr>
        <p:spPr>
          <a:xfrm>
            <a:off x="3914983" y="6163718"/>
            <a:ext cx="4812250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Tabel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konsumsi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energi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listrik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setiap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 jam (kWh)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berdasarkan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waktu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pengukuran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 pada </a:t>
            </a:r>
            <a:r>
              <a:rPr lang="en-US" sz="1400" dirty="0" err="1">
                <a:latin typeface="Arial Narrow" panose="020B0606020202030204" pitchFamily="34" charset="0"/>
                <a:cs typeface="Segoe UI" panose="020B0502040204020203" pitchFamily="34" charset="0"/>
              </a:rPr>
              <a:t>tampilan</a:t>
            </a:r>
            <a:r>
              <a:rPr lang="en-US" sz="1400" dirty="0">
                <a:latin typeface="Arial Narrow" panose="020B0606020202030204" pitchFamily="34" charset="0"/>
                <a:cs typeface="Segoe UI" panose="020B0502040204020203" pitchFamily="34" charset="0"/>
              </a:rPr>
              <a:t> ‘Home’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3B185-73B0-D828-78BA-210EA2CE4A84}"/>
              </a:ext>
            </a:extLst>
          </p:cNvPr>
          <p:cNvSpPr/>
          <p:nvPr/>
        </p:nvSpPr>
        <p:spPr>
          <a:xfrm>
            <a:off x="1974294" y="4814596"/>
            <a:ext cx="8112089" cy="112420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9CDC0E-B1D9-07CA-5480-10DC70CF08A3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6321107" y="5938799"/>
            <a:ext cx="1" cy="224919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7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29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ED4300-927E-8379-0E8A-3FC73F89B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201"/>
            <a:ext cx="12192000" cy="570374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C51B96B-2301-303D-74D3-5BFE77520173}"/>
              </a:ext>
            </a:extLst>
          </p:cNvPr>
          <p:cNvSpPr txBox="1"/>
          <p:nvPr/>
        </p:nvSpPr>
        <p:spPr>
          <a:xfrm>
            <a:off x="27414" y="69632"/>
            <a:ext cx="1946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</a:t>
            </a:r>
            <a:endParaRPr lang="en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3B185-73B0-D828-78BA-210EA2CE4A84}"/>
              </a:ext>
            </a:extLst>
          </p:cNvPr>
          <p:cNvSpPr/>
          <p:nvPr/>
        </p:nvSpPr>
        <p:spPr>
          <a:xfrm>
            <a:off x="10123714" y="1912776"/>
            <a:ext cx="1968758" cy="93306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9CDC0E-B1D9-07CA-5480-10DC70CF08A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1108093" y="1220274"/>
            <a:ext cx="0" cy="692502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A5DF1C-5566-8D65-268A-B1C3434E15D8}"/>
              </a:ext>
            </a:extLst>
          </p:cNvPr>
          <p:cNvSpPr txBox="1"/>
          <p:nvPr/>
        </p:nvSpPr>
        <p:spPr>
          <a:xfrm>
            <a:off x="7430277" y="6133518"/>
            <a:ext cx="2796075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 biaya dan konsumsi listrik yang dikeluarkan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9F302A-4563-BAC4-6773-A195F7EC865A}"/>
              </a:ext>
            </a:extLst>
          </p:cNvPr>
          <p:cNvSpPr/>
          <p:nvPr/>
        </p:nvSpPr>
        <p:spPr>
          <a:xfrm>
            <a:off x="10123714" y="2913416"/>
            <a:ext cx="1968758" cy="29182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2613F-E23B-8533-BD90-217A036038B9}"/>
              </a:ext>
            </a:extLst>
          </p:cNvPr>
          <p:cNvCxnSpPr>
            <a:cxnSpLocks/>
            <a:stCxn id="25" idx="0"/>
            <a:endCxn id="26" idx="1"/>
          </p:cNvCxnSpPr>
          <p:nvPr/>
        </p:nvCxnSpPr>
        <p:spPr>
          <a:xfrm flipV="1">
            <a:off x="8828315" y="4372525"/>
            <a:ext cx="1295399" cy="1760993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D8A016-A580-6BD5-890E-A593C8063EC6}"/>
              </a:ext>
            </a:extLst>
          </p:cNvPr>
          <p:cNvSpPr txBox="1"/>
          <p:nvPr/>
        </p:nvSpPr>
        <p:spPr>
          <a:xfrm>
            <a:off x="1259631" y="536953"/>
            <a:ext cx="2796075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Fitur untuk memilih waktu data yang ingin dilihat pada tampilan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26E0F9-1B36-9BAC-3EA6-38558C32F95C}"/>
              </a:ext>
            </a:extLst>
          </p:cNvPr>
          <p:cNvCxnSpPr>
            <a:cxnSpLocks/>
          </p:cNvCxnSpPr>
          <p:nvPr/>
        </p:nvCxnSpPr>
        <p:spPr>
          <a:xfrm>
            <a:off x="2657669" y="1055500"/>
            <a:ext cx="0" cy="534110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AA325B-5B55-2A0A-800F-321CBFBFF7EF}"/>
              </a:ext>
            </a:extLst>
          </p:cNvPr>
          <p:cNvSpPr/>
          <p:nvPr/>
        </p:nvSpPr>
        <p:spPr>
          <a:xfrm>
            <a:off x="8680149" y="2257427"/>
            <a:ext cx="1129005" cy="3631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30DBA90D-2713-A853-CD7E-2B206D18B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858" y="4063018"/>
            <a:ext cx="1143435" cy="10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C87CA9-6916-AF45-AE91-9F9EA3CD042B}"/>
              </a:ext>
            </a:extLst>
          </p:cNvPr>
          <p:cNvCxnSpPr>
            <a:cxnSpLocks/>
          </p:cNvCxnSpPr>
          <p:nvPr/>
        </p:nvCxnSpPr>
        <p:spPr>
          <a:xfrm flipV="1">
            <a:off x="9713167" y="2543544"/>
            <a:ext cx="0" cy="871876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3ADD51-1A70-C2AD-6854-6F8C0E7CAD06}"/>
              </a:ext>
            </a:extLst>
          </p:cNvPr>
          <p:cNvSpPr txBox="1"/>
          <p:nvPr/>
        </p:nvSpPr>
        <p:spPr>
          <a:xfrm>
            <a:off x="8301651" y="3381464"/>
            <a:ext cx="1507503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Fitur </a:t>
            </a:r>
            <a:r>
              <a:rPr lang="en-ID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mengunduh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785FC0-84B2-E29A-0BCC-740B7708B25A}"/>
              </a:ext>
            </a:extLst>
          </p:cNvPr>
          <p:cNvCxnSpPr>
            <a:cxnSpLocks/>
          </p:cNvCxnSpPr>
          <p:nvPr/>
        </p:nvCxnSpPr>
        <p:spPr>
          <a:xfrm>
            <a:off x="9039808" y="2024441"/>
            <a:ext cx="474502" cy="311292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DF91AE-17A3-6E2E-C7A6-0C07CB573137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5647197" y="2473959"/>
            <a:ext cx="3487472" cy="938429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80FEB6-B8D9-B37B-6D9D-D7DA278F2A2D}"/>
              </a:ext>
            </a:extLst>
          </p:cNvPr>
          <p:cNvCxnSpPr>
            <a:cxnSpLocks/>
          </p:cNvCxnSpPr>
          <p:nvPr/>
        </p:nvCxnSpPr>
        <p:spPr>
          <a:xfrm flipV="1">
            <a:off x="7365717" y="2498983"/>
            <a:ext cx="1936904" cy="872870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11B7693-0114-42BF-FD37-535105ABB122}"/>
              </a:ext>
            </a:extLst>
          </p:cNvPr>
          <p:cNvSpPr txBox="1"/>
          <p:nvPr/>
        </p:nvSpPr>
        <p:spPr>
          <a:xfrm>
            <a:off x="6636868" y="3379514"/>
            <a:ext cx="1507503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Fitur panning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memotong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rentang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diukur</a:t>
            </a: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497D6E1-EB6F-8923-75E9-C64030432E00}"/>
              </a:ext>
            </a:extLst>
          </p:cNvPr>
          <p:cNvSpPr txBox="1"/>
          <p:nvPr/>
        </p:nvSpPr>
        <p:spPr>
          <a:xfrm>
            <a:off x="4893445" y="3412388"/>
            <a:ext cx="1507503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fitur </a:t>
            </a:r>
            <a:r>
              <a:rPr lang="sv-SE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zoom </a:t>
            </a:r>
            <a:r>
              <a:rPr lang="sv-S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untuk mengetahui nilai konsumsi listrik per menit pada grafik</a:t>
            </a: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593C0CF-BB3D-91AF-B4DE-6D2745DA6CF6}"/>
              </a:ext>
            </a:extLst>
          </p:cNvPr>
          <p:cNvSpPr txBox="1"/>
          <p:nvPr/>
        </p:nvSpPr>
        <p:spPr>
          <a:xfrm>
            <a:off x="4062737" y="1420374"/>
            <a:ext cx="1507503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Fitur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 in 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memperbesar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rentang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terlihat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diukur</a:t>
            </a: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6D4D5D5-FB5C-B59A-15AA-E9D4B8A51912}"/>
              </a:ext>
            </a:extLst>
          </p:cNvPr>
          <p:cNvCxnSpPr>
            <a:cxnSpLocks/>
          </p:cNvCxnSpPr>
          <p:nvPr/>
        </p:nvCxnSpPr>
        <p:spPr>
          <a:xfrm>
            <a:off x="6636868" y="1810293"/>
            <a:ext cx="2303412" cy="558297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80F6AB9-2172-E520-6D97-75D383D4DD53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4816489" y="2251371"/>
            <a:ext cx="3943904" cy="183385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CE12848-63BA-3106-1D96-4EC6B07FDBCF}"/>
              </a:ext>
            </a:extLst>
          </p:cNvPr>
          <p:cNvSpPr txBox="1"/>
          <p:nvPr/>
        </p:nvSpPr>
        <p:spPr>
          <a:xfrm>
            <a:off x="7532305" y="1245243"/>
            <a:ext cx="1507503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Fitur </a:t>
            </a:r>
            <a:r>
              <a:rPr lang="en-ID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zoom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ulang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 in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 out</a:t>
            </a: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D00523A-1ECF-97B5-B3E8-899B06616B21}"/>
              </a:ext>
            </a:extLst>
          </p:cNvPr>
          <p:cNvSpPr txBox="1"/>
          <p:nvPr/>
        </p:nvSpPr>
        <p:spPr>
          <a:xfrm>
            <a:off x="5747994" y="1150179"/>
            <a:ext cx="1507503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zoom out 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memperkecil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rentang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terlihat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diukur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5DE9FA-2289-C20E-0989-280D32BA1B3F}"/>
              </a:ext>
            </a:extLst>
          </p:cNvPr>
          <p:cNvSpPr txBox="1"/>
          <p:nvPr/>
        </p:nvSpPr>
        <p:spPr>
          <a:xfrm>
            <a:off x="8760393" y="541647"/>
            <a:ext cx="335902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Fitur </a:t>
            </a:r>
            <a:r>
              <a:rPr lang="sv-SE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</a:t>
            </a:r>
            <a:r>
              <a:rPr lang="sv-S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untuk mengetahui kesimpulan efisiensi konsumsi energi listrik yang dibandingkan dengan rata-rata bulan sebelumnya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44" grpId="0" animBg="1"/>
      <p:bldP spid="87" grpId="0" animBg="1"/>
      <p:bldP spid="93" grpId="0" animBg="1"/>
      <p:bldP spid="96" grpId="0" animBg="1"/>
      <p:bldP spid="71" grpId="0" animBg="1"/>
      <p:bldP spid="95" grpId="0" animBg="1"/>
      <p:bldP spid="1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37BEA-334E-AA35-D044-A3A32A61F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297"/>
            <a:ext cx="12192000" cy="57174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C0B49B-695D-779D-D6E9-B87DC98BC524}"/>
              </a:ext>
            </a:extLst>
          </p:cNvPr>
          <p:cNvSpPr txBox="1"/>
          <p:nvPr/>
        </p:nvSpPr>
        <p:spPr>
          <a:xfrm>
            <a:off x="4984894" y="1185606"/>
            <a:ext cx="481225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 Narrow" panose="020B0606020202030204" pitchFamily="34" charset="0"/>
                <a:cs typeface="Segoe UI" panose="020B0502040204020203" pitchFamily="34" charset="0"/>
              </a:rPr>
              <a:t>Representasi</a:t>
            </a:r>
            <a:r>
              <a:rPr lang="en-US" sz="16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cs typeface="Segoe UI" panose="020B0502040204020203" pitchFamily="34" charset="0"/>
              </a:rPr>
              <a:t>konsumsi</a:t>
            </a:r>
            <a:r>
              <a:rPr lang="en-US" sz="16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cs typeface="Segoe UI" panose="020B0502040204020203" pitchFamily="34" charset="0"/>
              </a:rPr>
              <a:t>daya</a:t>
            </a:r>
            <a:r>
              <a:rPr lang="en-US" sz="16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cs typeface="Segoe UI" panose="020B0502040204020203" pitchFamily="34" charset="0"/>
              </a:rPr>
              <a:t>listrik</a:t>
            </a:r>
            <a:r>
              <a:rPr lang="en-US" sz="16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cs typeface="Segoe UI" panose="020B0502040204020203" pitchFamily="34" charset="0"/>
              </a:rPr>
              <a:t>setiap</a:t>
            </a:r>
            <a:r>
              <a:rPr lang="en-US" sz="1600" dirty="0">
                <a:latin typeface="Arial Narrow" panose="020B0606020202030204" pitchFamily="34" charset="0"/>
                <a:cs typeface="Segoe UI" panose="020B0502040204020203" pitchFamily="34" charset="0"/>
              </a:rPr>
              <a:t> jam (kW) </a:t>
            </a:r>
            <a:r>
              <a:rPr lang="en-US" sz="1600" dirty="0" err="1">
                <a:latin typeface="Arial Narrow" panose="020B0606020202030204" pitchFamily="34" charset="0"/>
                <a:cs typeface="Segoe UI" panose="020B0502040204020203" pitchFamily="34" charset="0"/>
              </a:rPr>
              <a:t>secara</a:t>
            </a:r>
            <a:r>
              <a:rPr lang="en-US" sz="16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cs typeface="Segoe UI" panose="020B0502040204020203" pitchFamily="34" charset="0"/>
              </a:rPr>
              <a:t>grafis</a:t>
            </a:r>
            <a:r>
              <a:rPr lang="en-US" sz="16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cs typeface="Segoe UI" panose="020B0502040204020203" pitchFamily="34" charset="0"/>
              </a:rPr>
              <a:t>berdasarkan</a:t>
            </a:r>
            <a:r>
              <a:rPr lang="en-US" sz="16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cs typeface="Segoe UI" panose="020B0502040204020203" pitchFamily="34" charset="0"/>
              </a:rPr>
              <a:t>waktu</a:t>
            </a:r>
            <a:r>
              <a:rPr lang="en-US" sz="16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cs typeface="Segoe UI" panose="020B0502040204020203" pitchFamily="34" charset="0"/>
              </a:rPr>
              <a:t>pengukuran</a:t>
            </a:r>
            <a:r>
              <a:rPr lang="en-US" sz="1600" dirty="0">
                <a:latin typeface="Arial Narrow" panose="020B0606020202030204" pitchFamily="34" charset="0"/>
                <a:cs typeface="Segoe UI" panose="020B0502040204020203" pitchFamily="34" charset="0"/>
              </a:rPr>
              <a:t> pada </a:t>
            </a:r>
            <a:r>
              <a:rPr lang="en-US" sz="1600" dirty="0" err="1">
                <a:latin typeface="Arial Narrow" panose="020B0606020202030204" pitchFamily="34" charset="0"/>
                <a:cs typeface="Segoe UI" panose="020B0502040204020203" pitchFamily="34" charset="0"/>
              </a:rPr>
              <a:t>tampilan</a:t>
            </a:r>
            <a:r>
              <a:rPr lang="en-US" sz="1600" dirty="0">
                <a:latin typeface="Arial Narrow" panose="020B0606020202030204" pitchFamily="34" charset="0"/>
                <a:cs typeface="Segoe UI" panose="020B0502040204020203" pitchFamily="34" charset="0"/>
              </a:rPr>
              <a:t> ‘Daily’ </a:t>
            </a:r>
            <a:r>
              <a:rPr lang="en-US" sz="1600" dirty="0" err="1">
                <a:latin typeface="Arial Narrow" panose="020B0606020202030204" pitchFamily="34" charset="0"/>
                <a:cs typeface="Segoe UI" panose="020B0502040204020203" pitchFamily="34" charset="0"/>
              </a:rPr>
              <a:t>dengan</a:t>
            </a:r>
            <a:r>
              <a:rPr lang="en-US" sz="16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  <a:cs typeface="Segoe UI" panose="020B0502040204020203" pitchFamily="34" charset="0"/>
              </a:rPr>
              <a:t>memilih</a:t>
            </a:r>
            <a:r>
              <a:rPr lang="en-US" sz="1600" dirty="0">
                <a:latin typeface="Arial Narrow" panose="020B0606020202030204" pitchFamily="34" charset="0"/>
                <a:cs typeface="Segoe UI" panose="020B0502040204020203" pitchFamily="34" charset="0"/>
              </a:rPr>
              <a:t> menu </a:t>
            </a:r>
            <a:r>
              <a:rPr lang="en-US" sz="1600" dirty="0" err="1">
                <a:latin typeface="Arial Narrow" panose="020B0606020202030204" pitchFamily="34" charset="0"/>
                <a:cs typeface="Segoe UI" panose="020B0502040204020203" pitchFamily="34" charset="0"/>
              </a:rPr>
              <a:t>Fakultas</a:t>
            </a:r>
            <a:endParaRPr lang="en-US" sz="1600" dirty="0">
              <a:latin typeface="Arial Narrow" panose="020B0606020202030204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BD9090-D6C5-AED6-2052-8F2538ABB39B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096000" y="2016603"/>
            <a:ext cx="1295019" cy="732789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C9A8A78-3C6A-1357-B556-69FD8A83B2DC}"/>
              </a:ext>
            </a:extLst>
          </p:cNvPr>
          <p:cNvSpPr/>
          <p:nvPr/>
        </p:nvSpPr>
        <p:spPr>
          <a:xfrm>
            <a:off x="5607698" y="3918857"/>
            <a:ext cx="793102" cy="27991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8DD46D-9D1B-7D3C-D38E-3E90ED316C20}"/>
              </a:ext>
            </a:extLst>
          </p:cNvPr>
          <p:cNvCxnSpPr>
            <a:cxnSpLocks/>
          </p:cNvCxnSpPr>
          <p:nvPr/>
        </p:nvCxnSpPr>
        <p:spPr>
          <a:xfrm flipH="1">
            <a:off x="6400800" y="4134477"/>
            <a:ext cx="475861" cy="0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DA8535-4B4E-9B7A-2640-7AE703AA0FCE}"/>
              </a:ext>
            </a:extLst>
          </p:cNvPr>
          <p:cNvSpPr txBox="1"/>
          <p:nvPr/>
        </p:nvSpPr>
        <p:spPr>
          <a:xfrm>
            <a:off x="6876661" y="3828987"/>
            <a:ext cx="2103849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Fitur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menampilkan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1), S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2), T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D0895D-FD5E-66C0-1237-F8E7612B108F}"/>
              </a:ext>
            </a:extLst>
          </p:cNvPr>
          <p:cNvSpPr/>
          <p:nvPr/>
        </p:nvSpPr>
        <p:spPr>
          <a:xfrm>
            <a:off x="2052735" y="4561776"/>
            <a:ext cx="8024326" cy="194154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3D2B62-E1AA-76F6-2374-C31987899F70}"/>
              </a:ext>
            </a:extLst>
          </p:cNvPr>
          <p:cNvSpPr txBox="1"/>
          <p:nvPr/>
        </p:nvSpPr>
        <p:spPr>
          <a:xfrm>
            <a:off x="163285" y="3321155"/>
            <a:ext cx="1760376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rial Narrow" panose="020B0606020202030204" pitchFamily="34" charset="0"/>
                <a:cs typeface="Segoe UI" panose="020B0502040204020203" pitchFamily="34" charset="0"/>
              </a:rPr>
              <a:t>Tabel</a:t>
            </a:r>
            <a:r>
              <a:rPr lang="en-US" sz="12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  <a:cs typeface="Segoe UI" panose="020B0502040204020203" pitchFamily="34" charset="0"/>
              </a:rPr>
              <a:t>konsumsi</a:t>
            </a:r>
            <a:r>
              <a:rPr lang="en-US" sz="12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  <a:cs typeface="Segoe UI" panose="020B0502040204020203" pitchFamily="34" charset="0"/>
              </a:rPr>
              <a:t>energi</a:t>
            </a:r>
            <a:r>
              <a:rPr lang="en-US" sz="12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  <a:cs typeface="Segoe UI" panose="020B0502040204020203" pitchFamily="34" charset="0"/>
              </a:rPr>
              <a:t>listrik</a:t>
            </a:r>
            <a:r>
              <a:rPr lang="en-US" sz="12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  <a:cs typeface="Segoe UI" panose="020B0502040204020203" pitchFamily="34" charset="0"/>
              </a:rPr>
              <a:t>setiap</a:t>
            </a:r>
            <a:r>
              <a:rPr lang="en-US" sz="1200" dirty="0">
                <a:latin typeface="Arial Narrow" panose="020B0606020202030204" pitchFamily="34" charset="0"/>
                <a:cs typeface="Segoe UI" panose="020B0502040204020203" pitchFamily="34" charset="0"/>
              </a:rPr>
              <a:t> jam (kWh) </a:t>
            </a:r>
            <a:r>
              <a:rPr lang="en-US" sz="1200" dirty="0" err="1">
                <a:latin typeface="Arial Narrow" panose="020B0606020202030204" pitchFamily="34" charset="0"/>
                <a:cs typeface="Segoe UI" panose="020B0502040204020203" pitchFamily="34" charset="0"/>
              </a:rPr>
              <a:t>berdasarkan</a:t>
            </a:r>
            <a:r>
              <a:rPr lang="en-US" sz="12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  <a:cs typeface="Segoe UI" panose="020B0502040204020203" pitchFamily="34" charset="0"/>
              </a:rPr>
              <a:t>waktu</a:t>
            </a:r>
            <a:r>
              <a:rPr lang="en-US" sz="12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  <a:cs typeface="Segoe UI" panose="020B0502040204020203" pitchFamily="34" charset="0"/>
              </a:rPr>
              <a:t>pengukuran</a:t>
            </a:r>
            <a:r>
              <a:rPr lang="en-US" sz="1200" dirty="0">
                <a:latin typeface="Arial Narrow" panose="020B0606020202030204" pitchFamily="34" charset="0"/>
                <a:cs typeface="Segoe UI" panose="020B0502040204020203" pitchFamily="34" charset="0"/>
              </a:rPr>
              <a:t> pada </a:t>
            </a:r>
            <a:r>
              <a:rPr lang="en-US" sz="1200" dirty="0" err="1">
                <a:latin typeface="Arial Narrow" panose="020B0606020202030204" pitchFamily="34" charset="0"/>
                <a:cs typeface="Segoe UI" panose="020B0502040204020203" pitchFamily="34" charset="0"/>
              </a:rPr>
              <a:t>tampilan</a:t>
            </a:r>
            <a:r>
              <a:rPr lang="en-US" sz="1200" dirty="0">
                <a:latin typeface="Arial Narrow" panose="020B0606020202030204" pitchFamily="34" charset="0"/>
                <a:cs typeface="Segoe UI" panose="020B0502040204020203" pitchFamily="34" charset="0"/>
              </a:rPr>
              <a:t> ‘Daily’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274FEE-DCB7-F93D-07CE-F4CE5C04A13C}"/>
              </a:ext>
            </a:extLst>
          </p:cNvPr>
          <p:cNvCxnSpPr>
            <a:cxnSpLocks/>
          </p:cNvCxnSpPr>
          <p:nvPr/>
        </p:nvCxnSpPr>
        <p:spPr>
          <a:xfrm>
            <a:off x="1923661" y="3828986"/>
            <a:ext cx="1071466" cy="732790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0DC9FE-3578-F514-167C-3B1F738CE067}"/>
              </a:ext>
            </a:extLst>
          </p:cNvPr>
          <p:cNvSpPr txBox="1"/>
          <p:nvPr/>
        </p:nvSpPr>
        <p:spPr>
          <a:xfrm>
            <a:off x="8741730" y="316100"/>
            <a:ext cx="335902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Fitur </a:t>
            </a:r>
            <a:r>
              <a:rPr lang="sv-SE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</a:t>
            </a:r>
            <a:r>
              <a:rPr lang="sv-S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untuk mengetahui kesimpulan efisiensi konsumsi energi listrik yang dibandingkan dengan rata-rata bulan sebelumnya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992810-B8BF-8EBD-D49B-F344C13A6CFD}"/>
              </a:ext>
            </a:extLst>
          </p:cNvPr>
          <p:cNvCxnSpPr>
            <a:cxnSpLocks/>
          </p:cNvCxnSpPr>
          <p:nvPr/>
        </p:nvCxnSpPr>
        <p:spPr>
          <a:xfrm>
            <a:off x="11010122" y="985795"/>
            <a:ext cx="0" cy="612607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34D10-46F8-9F73-FD63-EF0E5EF58A03}"/>
              </a:ext>
            </a:extLst>
          </p:cNvPr>
          <p:cNvSpPr/>
          <p:nvPr/>
        </p:nvSpPr>
        <p:spPr>
          <a:xfrm>
            <a:off x="10142376" y="1502229"/>
            <a:ext cx="1958374" cy="10263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51ABF3-39ED-412F-C1FE-F0284D4A1D4B}"/>
              </a:ext>
            </a:extLst>
          </p:cNvPr>
          <p:cNvSpPr/>
          <p:nvPr/>
        </p:nvSpPr>
        <p:spPr>
          <a:xfrm>
            <a:off x="10142376" y="2603241"/>
            <a:ext cx="1987420" cy="23513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7B4FDC-C3BC-D8A9-3D85-115EDBB207B6}"/>
              </a:ext>
            </a:extLst>
          </p:cNvPr>
          <p:cNvSpPr txBox="1"/>
          <p:nvPr/>
        </p:nvSpPr>
        <p:spPr>
          <a:xfrm>
            <a:off x="10356980" y="5687345"/>
            <a:ext cx="1743770" cy="738664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 biaya dan konsumsi listrik yang dikeluarkan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BB6EA0-6708-F3BA-0F13-D7807A938EED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1228865" y="4948681"/>
            <a:ext cx="0" cy="738664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D1CD52-4868-2863-1AEA-47B3362BF081}"/>
              </a:ext>
            </a:extLst>
          </p:cNvPr>
          <p:cNvSpPr txBox="1"/>
          <p:nvPr/>
        </p:nvSpPr>
        <p:spPr>
          <a:xfrm>
            <a:off x="27414" y="69632"/>
            <a:ext cx="1876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Daily</a:t>
            </a:r>
            <a:endParaRPr lang="en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9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21" grpId="0" animBg="1"/>
      <p:bldP spid="26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37ECF4-97B2-4695-1858-079C9B9B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537"/>
            <a:ext cx="12192000" cy="5684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638067-BF0D-2453-19FB-FB7CF4D90899}"/>
              </a:ext>
            </a:extLst>
          </p:cNvPr>
          <p:cNvSpPr txBox="1"/>
          <p:nvPr/>
        </p:nvSpPr>
        <p:spPr>
          <a:xfrm>
            <a:off x="5087531" y="1101630"/>
            <a:ext cx="4812250" cy="738664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konsumsi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listrik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jam (kWh)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pengukuran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‘Monthly’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Fakultas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D19C4F-A026-3973-FC78-8836FDC3C47B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195527" y="1840294"/>
            <a:ext cx="1298129" cy="594996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A57CB1-4447-00D1-93AE-408F1D3FEBED}"/>
              </a:ext>
            </a:extLst>
          </p:cNvPr>
          <p:cNvSpPr txBox="1"/>
          <p:nvPr/>
        </p:nvSpPr>
        <p:spPr>
          <a:xfrm>
            <a:off x="102325" y="3711480"/>
            <a:ext cx="1760376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rial Narrow" panose="020B0606020202030204" pitchFamily="34" charset="0"/>
                <a:cs typeface="Segoe UI" panose="020B0502040204020203" pitchFamily="34" charset="0"/>
              </a:rPr>
              <a:t>Tabel</a:t>
            </a:r>
            <a:r>
              <a:rPr lang="en-US" sz="12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  <a:cs typeface="Segoe UI" panose="020B0502040204020203" pitchFamily="34" charset="0"/>
              </a:rPr>
              <a:t>konsumsi</a:t>
            </a:r>
            <a:r>
              <a:rPr lang="en-US" sz="12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  <a:cs typeface="Segoe UI" panose="020B0502040204020203" pitchFamily="34" charset="0"/>
              </a:rPr>
              <a:t>energi</a:t>
            </a:r>
            <a:r>
              <a:rPr lang="en-US" sz="12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  <a:cs typeface="Segoe UI" panose="020B0502040204020203" pitchFamily="34" charset="0"/>
              </a:rPr>
              <a:t>listrik</a:t>
            </a:r>
            <a:r>
              <a:rPr lang="en-US" sz="12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  <a:cs typeface="Segoe UI" panose="020B0502040204020203" pitchFamily="34" charset="0"/>
              </a:rPr>
              <a:t>setiap</a:t>
            </a:r>
            <a:r>
              <a:rPr lang="en-US" sz="1200" dirty="0">
                <a:latin typeface="Arial Narrow" panose="020B0606020202030204" pitchFamily="34" charset="0"/>
                <a:cs typeface="Segoe UI" panose="020B0502040204020203" pitchFamily="34" charset="0"/>
              </a:rPr>
              <a:t> jam (kWh) </a:t>
            </a:r>
            <a:r>
              <a:rPr lang="en-US" sz="1200" dirty="0" err="1">
                <a:latin typeface="Arial Narrow" panose="020B0606020202030204" pitchFamily="34" charset="0"/>
                <a:cs typeface="Segoe UI" panose="020B0502040204020203" pitchFamily="34" charset="0"/>
              </a:rPr>
              <a:t>berdasarkan</a:t>
            </a:r>
            <a:r>
              <a:rPr lang="en-US" sz="12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  <a:cs typeface="Segoe UI" panose="020B0502040204020203" pitchFamily="34" charset="0"/>
              </a:rPr>
              <a:t>waktu</a:t>
            </a:r>
            <a:r>
              <a:rPr lang="en-US" sz="12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 err="1">
                <a:latin typeface="Arial Narrow" panose="020B0606020202030204" pitchFamily="34" charset="0"/>
                <a:cs typeface="Segoe UI" panose="020B0502040204020203" pitchFamily="34" charset="0"/>
              </a:rPr>
              <a:t>pengukuran</a:t>
            </a:r>
            <a:r>
              <a:rPr lang="en-US" sz="1200" dirty="0">
                <a:latin typeface="Arial Narrow" panose="020B0606020202030204" pitchFamily="34" charset="0"/>
                <a:cs typeface="Segoe UI" panose="020B0502040204020203" pitchFamily="34" charset="0"/>
              </a:rPr>
              <a:t> pada </a:t>
            </a:r>
            <a:r>
              <a:rPr lang="en-US" sz="1200" dirty="0" err="1">
                <a:latin typeface="Arial Narrow" panose="020B0606020202030204" pitchFamily="34" charset="0"/>
                <a:cs typeface="Segoe UI" panose="020B0502040204020203" pitchFamily="34" charset="0"/>
              </a:rPr>
              <a:t>tampilan</a:t>
            </a:r>
            <a:r>
              <a:rPr lang="en-US" sz="1200" dirty="0">
                <a:latin typeface="Arial Narrow" panose="020B0606020202030204" pitchFamily="34" charset="0"/>
                <a:cs typeface="Segoe UI" panose="020B0502040204020203" pitchFamily="34" charset="0"/>
              </a:rPr>
              <a:t> ‘Monthly’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87373C-1C81-AA6D-7773-5BD699E9BDD9}"/>
              </a:ext>
            </a:extLst>
          </p:cNvPr>
          <p:cNvSpPr/>
          <p:nvPr/>
        </p:nvSpPr>
        <p:spPr>
          <a:xfrm>
            <a:off x="2062480" y="4826000"/>
            <a:ext cx="7837301" cy="1524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3C7F84-0F1A-82FD-3793-4FB080B7CB1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862701" y="4219312"/>
            <a:ext cx="992259" cy="606688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6472CB-50C0-41C7-8ABC-96D326C87941}"/>
              </a:ext>
            </a:extLst>
          </p:cNvPr>
          <p:cNvSpPr/>
          <p:nvPr/>
        </p:nvSpPr>
        <p:spPr>
          <a:xfrm>
            <a:off x="10078720" y="1564640"/>
            <a:ext cx="1940560" cy="1757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95805-513B-8D19-FF59-2FF17B3F8D23}"/>
              </a:ext>
            </a:extLst>
          </p:cNvPr>
          <p:cNvSpPr txBox="1"/>
          <p:nvPr/>
        </p:nvSpPr>
        <p:spPr>
          <a:xfrm>
            <a:off x="10177115" y="3711480"/>
            <a:ext cx="1743770" cy="738664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 biaya dan konsumsi listrik yang dikeluarkan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CE3169-06DC-F54D-1A72-604E67E2A989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11049000" y="3322320"/>
            <a:ext cx="0" cy="389160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365E8B-B03F-1F5C-7096-A3AE527EECA8}"/>
              </a:ext>
            </a:extLst>
          </p:cNvPr>
          <p:cNvSpPr txBox="1"/>
          <p:nvPr/>
        </p:nvSpPr>
        <p:spPr>
          <a:xfrm>
            <a:off x="8832980" y="400564"/>
            <a:ext cx="335902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Fitur </a:t>
            </a:r>
            <a:r>
              <a:rPr lang="sv-SE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</a:t>
            </a:r>
            <a:r>
              <a:rPr lang="sv-S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untuk mengetahui kesimpulan efisiensi konsumsi energi listrik yang dibandingkan dengan rata-rata bulan sebelumnya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1F9117-C6E9-ED10-33BE-8D842A65F951}"/>
              </a:ext>
            </a:extLst>
          </p:cNvPr>
          <p:cNvCxnSpPr>
            <a:cxnSpLocks/>
          </p:cNvCxnSpPr>
          <p:nvPr/>
        </p:nvCxnSpPr>
        <p:spPr>
          <a:xfrm>
            <a:off x="11049000" y="1101630"/>
            <a:ext cx="0" cy="463010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77C10F3-6AD8-3843-1462-A61BF883DCBE}"/>
              </a:ext>
            </a:extLst>
          </p:cNvPr>
          <p:cNvSpPr txBox="1"/>
          <p:nvPr/>
        </p:nvSpPr>
        <p:spPr>
          <a:xfrm>
            <a:off x="27414" y="69632"/>
            <a:ext cx="2232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Monthly</a:t>
            </a:r>
            <a:endParaRPr lang="en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3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4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1E0E0-10AC-759B-00B6-39F050B83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576"/>
            <a:ext cx="12192000" cy="56708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AD5F17-154E-FB89-FE19-5D5ACBD1D4E2}"/>
              </a:ext>
            </a:extLst>
          </p:cNvPr>
          <p:cNvSpPr txBox="1"/>
          <p:nvPr/>
        </p:nvSpPr>
        <p:spPr>
          <a:xfrm>
            <a:off x="8947755" y="1303560"/>
            <a:ext cx="174377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Fitur navigasi grafik heatmap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EEA0EA-42B0-3CF6-EE5E-64FDAF677552}"/>
              </a:ext>
            </a:extLst>
          </p:cNvPr>
          <p:cNvCxnSpPr>
            <a:cxnSpLocks/>
          </p:cNvCxnSpPr>
          <p:nvPr/>
        </p:nvCxnSpPr>
        <p:spPr>
          <a:xfrm>
            <a:off x="10048240" y="1765225"/>
            <a:ext cx="1066800" cy="165175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D4CAEE4-56A4-C0F1-6A9B-6E3B32566E55}"/>
              </a:ext>
            </a:extLst>
          </p:cNvPr>
          <p:cNvSpPr/>
          <p:nvPr/>
        </p:nvSpPr>
        <p:spPr>
          <a:xfrm>
            <a:off x="10691525" y="1991360"/>
            <a:ext cx="1175355" cy="2438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2D1CD5-EC05-0BF3-B3BB-EE7F8FC3A408}"/>
              </a:ext>
            </a:extLst>
          </p:cNvPr>
          <p:cNvSpPr/>
          <p:nvPr/>
        </p:nvSpPr>
        <p:spPr>
          <a:xfrm>
            <a:off x="2184400" y="2113280"/>
            <a:ext cx="4053840" cy="228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F32F31-EF0C-5F59-C6B9-1064AE70B299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H="1" flipV="1">
            <a:off x="4211320" y="4399280"/>
            <a:ext cx="953437" cy="563239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1C6267-CB8E-0DE3-07AF-8D3FD9D9631E}"/>
              </a:ext>
            </a:extLst>
          </p:cNvPr>
          <p:cNvSpPr txBox="1"/>
          <p:nvPr/>
        </p:nvSpPr>
        <p:spPr>
          <a:xfrm>
            <a:off x="3725514" y="4962519"/>
            <a:ext cx="2878485" cy="738664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Representasi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pemakaian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jam pada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rentang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minggu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6D02F0-D947-FDB8-EE5C-1FD7A9D1F2D6}"/>
              </a:ext>
            </a:extLst>
          </p:cNvPr>
          <p:cNvSpPr/>
          <p:nvPr/>
        </p:nvSpPr>
        <p:spPr>
          <a:xfrm>
            <a:off x="1971040" y="1229360"/>
            <a:ext cx="2794000" cy="3891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EE0CED-8A0A-5CDD-F970-CFB87F67C0AE}"/>
              </a:ext>
            </a:extLst>
          </p:cNvPr>
          <p:cNvSpPr txBox="1"/>
          <p:nvPr/>
        </p:nvSpPr>
        <p:spPr>
          <a:xfrm>
            <a:off x="5296837" y="1161295"/>
            <a:ext cx="2878485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 err="1"/>
              <a:t>Pemilihan</a:t>
            </a:r>
            <a:r>
              <a:rPr lang="en-ID" sz="1200" dirty="0"/>
              <a:t> </a:t>
            </a:r>
            <a:r>
              <a:rPr lang="en-ID" sz="1200" dirty="0" err="1"/>
              <a:t>rentang</a:t>
            </a:r>
            <a:r>
              <a:rPr lang="en-ID" sz="1200" dirty="0"/>
              <a:t> </a:t>
            </a:r>
            <a:r>
              <a:rPr lang="en-ID" sz="1200" dirty="0" err="1"/>
              <a:t>awal</a:t>
            </a:r>
            <a:r>
              <a:rPr lang="en-ID" sz="1200" dirty="0"/>
              <a:t> dan </a:t>
            </a:r>
            <a:r>
              <a:rPr lang="en-ID" sz="1200" dirty="0" err="1"/>
              <a:t>akhir</a:t>
            </a:r>
            <a:r>
              <a:rPr lang="en-ID" sz="1200" dirty="0"/>
              <a:t> </a:t>
            </a:r>
            <a:r>
              <a:rPr lang="en-ID" sz="1200" dirty="0" err="1"/>
              <a:t>tanggal</a:t>
            </a:r>
            <a:r>
              <a:rPr lang="en-ID" sz="1200" dirty="0"/>
              <a:t> yang </a:t>
            </a:r>
            <a:r>
              <a:rPr lang="en-ID" sz="1200" dirty="0" err="1"/>
              <a:t>ingin</a:t>
            </a:r>
            <a:r>
              <a:rPr lang="en-ID" sz="1200" dirty="0"/>
              <a:t> </a:t>
            </a:r>
            <a:r>
              <a:rPr lang="en-ID" sz="1200" dirty="0" err="1"/>
              <a:t>dilihat</a:t>
            </a:r>
            <a:r>
              <a:rPr lang="en-ID" sz="1200" dirty="0"/>
              <a:t>. </a:t>
            </a:r>
            <a:r>
              <a:rPr lang="en-ID" sz="1200" dirty="0" err="1"/>
              <a:t>Hanya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memilih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rentang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</a:t>
            </a:r>
            <a:r>
              <a:rPr lang="en-ID" sz="1200" dirty="0" err="1"/>
              <a:t>satu</a:t>
            </a:r>
            <a:r>
              <a:rPr lang="en-ID" sz="1200" dirty="0"/>
              <a:t> </a:t>
            </a:r>
            <a:r>
              <a:rPr lang="en-ID" sz="1200" dirty="0" err="1"/>
              <a:t>minggu</a:t>
            </a:r>
            <a:r>
              <a:rPr lang="en-ID" sz="1200" dirty="0"/>
              <a:t>.</a:t>
            </a: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E9C0E5-E17E-214A-3922-43C398E719AD}"/>
              </a:ext>
            </a:extLst>
          </p:cNvPr>
          <p:cNvCxnSpPr>
            <a:cxnSpLocks/>
          </p:cNvCxnSpPr>
          <p:nvPr/>
        </p:nvCxnSpPr>
        <p:spPr>
          <a:xfrm flipH="1">
            <a:off x="4765040" y="1423921"/>
            <a:ext cx="531797" cy="0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0282C0-46EA-35ED-BA11-D037B9E1B822}"/>
              </a:ext>
            </a:extLst>
          </p:cNvPr>
          <p:cNvSpPr txBox="1"/>
          <p:nvPr/>
        </p:nvSpPr>
        <p:spPr>
          <a:xfrm>
            <a:off x="27414" y="69632"/>
            <a:ext cx="2302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Heatmap</a:t>
            </a:r>
            <a:endParaRPr lang="en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9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2C24A-D1F5-A969-D3BB-FEC197A7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746074"/>
            <a:ext cx="11595044" cy="53159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4616ED-79D3-8BD1-71B0-40164EA483DB}"/>
              </a:ext>
            </a:extLst>
          </p:cNvPr>
          <p:cNvSpPr/>
          <p:nvPr/>
        </p:nvSpPr>
        <p:spPr>
          <a:xfrm>
            <a:off x="2143760" y="2316480"/>
            <a:ext cx="7345680" cy="18694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9DFE98-2ABB-44A4-2345-A7739E5D8F6A}"/>
              </a:ext>
            </a:extLst>
          </p:cNvPr>
          <p:cNvSpPr/>
          <p:nvPr/>
        </p:nvSpPr>
        <p:spPr>
          <a:xfrm>
            <a:off x="2084070" y="4457206"/>
            <a:ext cx="7585710" cy="13335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776196-4BD8-35C4-4E5D-DDD3D766C0B7}"/>
              </a:ext>
            </a:extLst>
          </p:cNvPr>
          <p:cNvSpPr/>
          <p:nvPr/>
        </p:nvSpPr>
        <p:spPr>
          <a:xfrm>
            <a:off x="9730740" y="1577340"/>
            <a:ext cx="1973580" cy="27813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F4F5F-6E8D-7141-EA3C-A818EA1F14F9}"/>
              </a:ext>
            </a:extLst>
          </p:cNvPr>
          <p:cNvSpPr txBox="1"/>
          <p:nvPr/>
        </p:nvSpPr>
        <p:spPr>
          <a:xfrm>
            <a:off x="355267" y="4354515"/>
            <a:ext cx="1168733" cy="769441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rangkuman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fakultas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1666AA-6CFB-78E4-D9EF-327FB044EA9B}"/>
              </a:ext>
            </a:extLst>
          </p:cNvPr>
          <p:cNvCxnSpPr>
            <a:cxnSpLocks/>
          </p:cNvCxnSpPr>
          <p:nvPr/>
        </p:nvCxnSpPr>
        <p:spPr>
          <a:xfrm>
            <a:off x="1524000" y="4762500"/>
            <a:ext cx="560070" cy="403860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7F5BB5-F003-48B5-4016-A43C8826F4DC}"/>
              </a:ext>
            </a:extLst>
          </p:cNvPr>
          <p:cNvSpPr txBox="1"/>
          <p:nvPr/>
        </p:nvSpPr>
        <p:spPr>
          <a:xfrm>
            <a:off x="355267" y="2689441"/>
            <a:ext cx="1168733" cy="938719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pembanding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konsumsi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perbulan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fakultas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4F0D38-7873-879A-ADCC-FC39017C9DE4}"/>
              </a:ext>
            </a:extLst>
          </p:cNvPr>
          <p:cNvCxnSpPr>
            <a:cxnSpLocks/>
          </p:cNvCxnSpPr>
          <p:nvPr/>
        </p:nvCxnSpPr>
        <p:spPr>
          <a:xfrm>
            <a:off x="1530406" y="3157713"/>
            <a:ext cx="553664" cy="1087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091931D-C2B8-DE27-193F-729A9C5B19EA}"/>
              </a:ext>
            </a:extLst>
          </p:cNvPr>
          <p:cNvSpPr/>
          <p:nvPr/>
        </p:nvSpPr>
        <p:spPr>
          <a:xfrm>
            <a:off x="2019300" y="1402080"/>
            <a:ext cx="1242060" cy="27216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2E7F41-213D-F56A-D66D-CF963CBE4982}"/>
              </a:ext>
            </a:extLst>
          </p:cNvPr>
          <p:cNvSpPr txBox="1"/>
          <p:nvPr/>
        </p:nvSpPr>
        <p:spPr>
          <a:xfrm>
            <a:off x="1237282" y="802630"/>
            <a:ext cx="1076023" cy="430887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Fitur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A104DB-8FAE-99D4-0576-FDE7DAFE9D22}"/>
              </a:ext>
            </a:extLst>
          </p:cNvPr>
          <p:cNvCxnSpPr>
            <a:cxnSpLocks/>
            <a:stCxn id="18" idx="3"/>
            <a:endCxn id="17" idx="0"/>
          </p:cNvCxnSpPr>
          <p:nvPr/>
        </p:nvCxnSpPr>
        <p:spPr>
          <a:xfrm>
            <a:off x="2313305" y="1018074"/>
            <a:ext cx="327025" cy="384006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386FB29-C016-9F1D-E0AE-07B567C853BD}"/>
              </a:ext>
            </a:extLst>
          </p:cNvPr>
          <p:cNvSpPr txBox="1"/>
          <p:nvPr/>
        </p:nvSpPr>
        <p:spPr>
          <a:xfrm>
            <a:off x="6595110" y="894248"/>
            <a:ext cx="2194560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Rangkuman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listrik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fakultas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total,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fakultas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tertinggi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terendah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rata-rata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fakultas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3A8F8C-6EE5-94A1-B257-73D8E005A1D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8789670" y="1402080"/>
            <a:ext cx="941070" cy="691127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792303E-209B-DE41-036C-236C7F7A129B}"/>
              </a:ext>
            </a:extLst>
          </p:cNvPr>
          <p:cNvSpPr/>
          <p:nvPr/>
        </p:nvSpPr>
        <p:spPr>
          <a:xfrm>
            <a:off x="9260205" y="2093207"/>
            <a:ext cx="229235" cy="22327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420F27-E1F5-2BDC-6610-CA9480DCF1E0}"/>
              </a:ext>
            </a:extLst>
          </p:cNvPr>
          <p:cNvSpPr txBox="1"/>
          <p:nvPr/>
        </p:nvSpPr>
        <p:spPr>
          <a:xfrm>
            <a:off x="5628005" y="2001381"/>
            <a:ext cx="1702435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Fitur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mengunduh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B2F7D5-E954-164A-4B42-FC1365F4D1BB}"/>
              </a:ext>
            </a:extLst>
          </p:cNvPr>
          <p:cNvCxnSpPr>
            <a:cxnSpLocks/>
          </p:cNvCxnSpPr>
          <p:nvPr/>
        </p:nvCxnSpPr>
        <p:spPr>
          <a:xfrm>
            <a:off x="7346922" y="2181197"/>
            <a:ext cx="1913283" cy="23646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465D370-AAEC-C03A-11CC-0D6617A8FBB0}"/>
              </a:ext>
            </a:extLst>
          </p:cNvPr>
          <p:cNvSpPr txBox="1"/>
          <p:nvPr/>
        </p:nvSpPr>
        <p:spPr>
          <a:xfrm>
            <a:off x="5919125" y="4270693"/>
            <a:ext cx="1702435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Fitur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mengunduh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CDD502B-D5F1-35E6-F0BA-4BEDA25D6C04}"/>
              </a:ext>
            </a:extLst>
          </p:cNvPr>
          <p:cNvCxnSpPr>
            <a:cxnSpLocks/>
          </p:cNvCxnSpPr>
          <p:nvPr/>
        </p:nvCxnSpPr>
        <p:spPr>
          <a:xfrm>
            <a:off x="7621560" y="4409192"/>
            <a:ext cx="1753262" cy="223273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7CC8E56-1966-9DFD-6F06-4067CB7CE702}"/>
              </a:ext>
            </a:extLst>
          </p:cNvPr>
          <p:cNvSpPr/>
          <p:nvPr/>
        </p:nvSpPr>
        <p:spPr>
          <a:xfrm>
            <a:off x="9260205" y="4520828"/>
            <a:ext cx="356235" cy="2501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DA362F-4854-2923-AEB2-AD6C6441D8EC}"/>
              </a:ext>
            </a:extLst>
          </p:cNvPr>
          <p:cNvSpPr txBox="1"/>
          <p:nvPr/>
        </p:nvSpPr>
        <p:spPr>
          <a:xfrm>
            <a:off x="27414" y="69632"/>
            <a:ext cx="2246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Fakultas</a:t>
            </a:r>
            <a:endParaRPr lang="en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8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8" grpId="0" animBg="1"/>
      <p:bldP spid="22" grpId="0" animBg="1"/>
      <p:bldP spid="31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CC2B37-FD60-3BD5-985C-B74594AB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95" y="246382"/>
            <a:ext cx="8769410" cy="4085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DF21E4-6399-3E90-240F-806EED541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57" y="4522456"/>
            <a:ext cx="10478486" cy="20917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6A957D-2A5B-15DA-A7D8-14E0A3329D62}"/>
              </a:ext>
            </a:extLst>
          </p:cNvPr>
          <p:cNvSpPr/>
          <p:nvPr/>
        </p:nvSpPr>
        <p:spPr>
          <a:xfrm>
            <a:off x="4282440" y="4617720"/>
            <a:ext cx="281940" cy="3124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7A722-4464-9B1D-0155-14EC4587B529}"/>
              </a:ext>
            </a:extLst>
          </p:cNvPr>
          <p:cNvSpPr/>
          <p:nvPr/>
        </p:nvSpPr>
        <p:spPr>
          <a:xfrm>
            <a:off x="7732043" y="4613910"/>
            <a:ext cx="281940" cy="3124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D6F561-9139-3051-F16A-CCB817D343DA}"/>
              </a:ext>
            </a:extLst>
          </p:cNvPr>
          <p:cNvSpPr/>
          <p:nvPr/>
        </p:nvSpPr>
        <p:spPr>
          <a:xfrm>
            <a:off x="11181646" y="4613910"/>
            <a:ext cx="281940" cy="31242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1B0475-7163-AE81-3683-73C4E735F67E}"/>
              </a:ext>
            </a:extLst>
          </p:cNvPr>
          <p:cNvSpPr/>
          <p:nvPr/>
        </p:nvSpPr>
        <p:spPr>
          <a:xfrm>
            <a:off x="1165860" y="4522456"/>
            <a:ext cx="3497580" cy="19697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44F00B-00C3-2427-0B60-BDD59B2BB8F8}"/>
              </a:ext>
            </a:extLst>
          </p:cNvPr>
          <p:cNvSpPr/>
          <p:nvPr/>
        </p:nvSpPr>
        <p:spPr>
          <a:xfrm>
            <a:off x="4663440" y="4522456"/>
            <a:ext cx="3444240" cy="19697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55C1C3-8087-D351-B66D-F9AC25489285}"/>
              </a:ext>
            </a:extLst>
          </p:cNvPr>
          <p:cNvSpPr/>
          <p:nvPr/>
        </p:nvSpPr>
        <p:spPr>
          <a:xfrm>
            <a:off x="8107680" y="4522456"/>
            <a:ext cx="3444240" cy="196978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C7372B-F2CB-DE86-C7FA-9678D7F90D32}"/>
              </a:ext>
            </a:extLst>
          </p:cNvPr>
          <p:cNvSpPr/>
          <p:nvPr/>
        </p:nvSpPr>
        <p:spPr>
          <a:xfrm>
            <a:off x="3124200" y="1303020"/>
            <a:ext cx="7299960" cy="228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CA12D7-E719-3C70-F146-4B63DC163AF4}"/>
              </a:ext>
            </a:extLst>
          </p:cNvPr>
          <p:cNvSpPr/>
          <p:nvPr/>
        </p:nvSpPr>
        <p:spPr>
          <a:xfrm>
            <a:off x="3124200" y="777240"/>
            <a:ext cx="1866900" cy="3200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06D604-B469-F2BB-125B-B79A16FB762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575106" y="4331397"/>
            <a:ext cx="1520894" cy="3920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02FCF3-8FBC-3066-F3DE-7F7819F510F8}"/>
              </a:ext>
            </a:extLst>
          </p:cNvPr>
          <p:cNvSpPr txBox="1"/>
          <p:nvPr/>
        </p:nvSpPr>
        <p:spPr>
          <a:xfrm>
            <a:off x="1227268" y="4023536"/>
            <a:ext cx="1702435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levelmeter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7BF779-45ED-A2BD-23D1-F8919B8A39F6}"/>
              </a:ext>
            </a:extLst>
          </p:cNvPr>
          <p:cNvCxnSpPr>
            <a:cxnSpLocks/>
            <a:stCxn id="16" idx="2"/>
            <a:endCxn id="9" idx="1"/>
          </p:cNvCxnSpPr>
          <p:nvPr/>
        </p:nvCxnSpPr>
        <p:spPr>
          <a:xfrm>
            <a:off x="6701763" y="4384011"/>
            <a:ext cx="1030280" cy="3861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2E5AD9-3B27-C9AD-7193-044A514B9EC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404722" y="4378051"/>
            <a:ext cx="3776924" cy="3920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E2FC65-1FC9-1116-532A-AACBD68730A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65869" y="4337358"/>
            <a:ext cx="848781" cy="185098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450B312-4238-5859-3A08-C9CEA29DCBBA}"/>
              </a:ext>
            </a:extLst>
          </p:cNvPr>
          <p:cNvSpPr txBox="1"/>
          <p:nvPr/>
        </p:nvSpPr>
        <p:spPr>
          <a:xfrm>
            <a:off x="5534342" y="3685026"/>
            <a:ext cx="1702435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flowmeter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5C6193-4C8A-581B-B7EA-3033E72152E0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>
            <a:off x="6385560" y="3962025"/>
            <a:ext cx="0" cy="560431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53EF49-A59F-BCA7-EB4D-3610B8B6FF7E}"/>
              </a:ext>
            </a:extLst>
          </p:cNvPr>
          <p:cNvSpPr txBox="1"/>
          <p:nvPr/>
        </p:nvSpPr>
        <p:spPr>
          <a:xfrm>
            <a:off x="8978582" y="3885036"/>
            <a:ext cx="1702435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flowmeter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1E2386-268A-DFE9-E548-399BDAF582B2}"/>
              </a:ext>
            </a:extLst>
          </p:cNvPr>
          <p:cNvCxnSpPr>
            <a:cxnSpLocks/>
            <a:stCxn id="35" idx="2"/>
            <a:endCxn id="13" idx="0"/>
          </p:cNvCxnSpPr>
          <p:nvPr/>
        </p:nvCxnSpPr>
        <p:spPr>
          <a:xfrm>
            <a:off x="9829800" y="4162035"/>
            <a:ext cx="0" cy="360421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41668F-AE6E-DBE2-2661-AADEC1F44ECF}"/>
              </a:ext>
            </a:extLst>
          </p:cNvPr>
          <p:cNvSpPr txBox="1"/>
          <p:nvPr/>
        </p:nvSpPr>
        <p:spPr>
          <a:xfrm>
            <a:off x="5850545" y="4107012"/>
            <a:ext cx="1702435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Fitur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mengunduh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928069-274B-436A-3889-298D97F00663}"/>
              </a:ext>
            </a:extLst>
          </p:cNvPr>
          <p:cNvSpPr txBox="1"/>
          <p:nvPr/>
        </p:nvSpPr>
        <p:spPr>
          <a:xfrm>
            <a:off x="10468378" y="556392"/>
            <a:ext cx="1702435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water flow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9930E3-C6F5-571A-2C78-9323F838F1FE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0514121" y="1018057"/>
            <a:ext cx="805475" cy="1461892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79826BD-270B-7644-95B2-A1178079C17B}"/>
              </a:ext>
            </a:extLst>
          </p:cNvPr>
          <p:cNvSpPr txBox="1"/>
          <p:nvPr/>
        </p:nvSpPr>
        <p:spPr>
          <a:xfrm>
            <a:off x="6029608" y="605686"/>
            <a:ext cx="1702435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Fitur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dashboard, graph, dan events</a:t>
            </a: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58AE0D-BA17-0001-644E-F57A55FE714F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5001388" y="928852"/>
            <a:ext cx="1028220" cy="0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9C9F63E-FA32-D05B-C349-1287319D37BD}"/>
              </a:ext>
            </a:extLst>
          </p:cNvPr>
          <p:cNvSpPr txBox="1"/>
          <p:nvPr/>
        </p:nvSpPr>
        <p:spPr>
          <a:xfrm>
            <a:off x="27414" y="69632"/>
            <a:ext cx="1650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Water: Dashboard</a:t>
            </a:r>
            <a:endParaRPr lang="en-I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06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5" grpId="0" animBg="1"/>
      <p:bldP spid="16" grpId="0" animBg="1"/>
      <p:bldP spid="43" grpId="0" animBg="1"/>
      <p:bldP spid="4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F34F0316596428B567175165F152F" ma:contentTypeVersion="18" ma:contentTypeDescription="Create a new document." ma:contentTypeScope="" ma:versionID="ffd9b88af2c06e17f60710900ddaf06b">
  <xsd:schema xmlns:xsd="http://www.w3.org/2001/XMLSchema" xmlns:xs="http://www.w3.org/2001/XMLSchema" xmlns:p="http://schemas.microsoft.com/office/2006/metadata/properties" xmlns:ns2="ed1de59d-d067-4310-9ecb-0fd71ee7e289" xmlns:ns3="d08c31a8-50f4-4a5f-81ce-08070f5c117e" targetNamespace="http://schemas.microsoft.com/office/2006/metadata/properties" ma:root="true" ma:fieldsID="62b345be2603d26e64e0556ea4c1fc88" ns2:_="" ns3:_="">
    <xsd:import namespace="ed1de59d-d067-4310-9ecb-0fd71ee7e289"/>
    <xsd:import namespace="d08c31a8-50f4-4a5f-81ce-08070f5c1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de59d-d067-4310-9ecb-0fd71ee7e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18f57f67-4e9a-4485-b8e2-eec27c405d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c31a8-50f4-4a5f-81ce-08070f5c1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d7627ee-7777-4855-8fdd-47c8dc3c0145}" ma:internalName="TaxCatchAll" ma:showField="CatchAllData" ma:web="d08c31a8-50f4-4a5f-81ce-08070f5c11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d1de59d-d067-4310-9ecb-0fd71ee7e289">
      <Terms xmlns="http://schemas.microsoft.com/office/infopath/2007/PartnerControls"/>
    </lcf76f155ced4ddcb4097134ff3c332f>
    <TaxCatchAll xmlns="d08c31a8-50f4-4a5f-81ce-08070f5c117e" xsi:nil="true"/>
  </documentManagement>
</p:properties>
</file>

<file path=customXml/itemProps1.xml><?xml version="1.0" encoding="utf-8"?>
<ds:datastoreItem xmlns:ds="http://schemas.openxmlformats.org/officeDocument/2006/customXml" ds:itemID="{A573C0E9-E4AC-4DD6-BC7E-BFF09D7F8C78}"/>
</file>

<file path=customXml/itemProps2.xml><?xml version="1.0" encoding="utf-8"?>
<ds:datastoreItem xmlns:ds="http://schemas.openxmlformats.org/officeDocument/2006/customXml" ds:itemID="{2BFC4A2D-16BF-457A-90DA-5A4AD007270C}"/>
</file>

<file path=customXml/itemProps3.xml><?xml version="1.0" encoding="utf-8"?>
<ds:datastoreItem xmlns:ds="http://schemas.openxmlformats.org/officeDocument/2006/customXml" ds:itemID="{434723BF-70DD-47FB-873F-FC3F0E061885}"/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602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Putu Handre Kertha Utama</dc:creator>
  <cp:lastModifiedBy>Farhan Wily</cp:lastModifiedBy>
  <cp:revision>24</cp:revision>
  <dcterms:created xsi:type="dcterms:W3CDTF">2023-04-14T07:41:55Z</dcterms:created>
  <dcterms:modified xsi:type="dcterms:W3CDTF">2023-04-28T03:11:12Z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2023-04-14T08:02:24Z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54738bb2-a689-4fb7-96f5-3ee651341d24</vt:lpwstr>
  </property>
  <property fmtid="{D5CDD505-2E9C-101B-9397-08002B2CF9AE}" pid="8" name="MSIP_Label_38b525e5-f3da-4501-8f1e-526b6769fc56_ContentBits">
    <vt:lpwstr>0</vt:lpwstr>
  </property>
  <property fmtid="{D5CDD505-2E9C-101B-9397-08002B2CF9AE}" pid="9" name="ContentTypeId">
    <vt:lpwstr>0x010100AC9F34F0316596428B567175165F152F</vt:lpwstr>
  </property>
</Properties>
</file>