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5" r:id="rId3"/>
    <p:sldId id="264" r:id="rId4"/>
    <p:sldId id="302" r:id="rId5"/>
    <p:sldId id="304" r:id="rId6"/>
    <p:sldId id="305" r:id="rId7"/>
    <p:sldId id="306" r:id="rId8"/>
    <p:sldId id="307" r:id="rId9"/>
    <p:sldId id="308" r:id="rId10"/>
    <p:sldId id="309" r:id="rId11"/>
    <p:sldId id="313" r:id="rId12"/>
    <p:sldId id="314" r:id="rId13"/>
    <p:sldId id="315" r:id="rId14"/>
    <p:sldId id="26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2" d="100"/>
          <a:sy n="82" d="100"/>
        </p:scale>
        <p:origin x="71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62"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63"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64"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65"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6"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67"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09"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1048610"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1048611" name="Date Placeholder 3"/>
          <p:cNvSpPr>
            <a:spLocks noGrp="1"/>
          </p:cNvSpPr>
          <p:nvPr>
            <p:ph type="dt" sz="half" idx="10"/>
          </p:nvPr>
        </p:nvSpPr>
        <p:spPr/>
        <p:txBody>
          <a:bodyPr/>
          <a:lstStyle/>
          <a:p>
            <a:fld id="{4A27E7D1-18E9-4FCA-A891-5E948E9F1D17}" type="datetimeFigureOut">
              <a:rPr lang="en-IN" smtClean="0"/>
              <a:t>17-02-2025</a:t>
            </a:fld>
            <a:endParaRPr lang="en-IN"/>
          </a:p>
        </p:txBody>
      </p:sp>
      <p:sp>
        <p:nvSpPr>
          <p:cNvPr id="1048612" name="Footer Placeholder 4"/>
          <p:cNvSpPr>
            <a:spLocks noGrp="1"/>
          </p:cNvSpPr>
          <p:nvPr>
            <p:ph type="ftr" sz="quarter" idx="11"/>
          </p:nvPr>
        </p:nvSpPr>
        <p:spPr/>
        <p:txBody>
          <a:bodyPr/>
          <a:lstStyle/>
          <a:p>
            <a:endParaRPr lang="en-IN"/>
          </a:p>
        </p:txBody>
      </p:sp>
      <p:sp>
        <p:nvSpPr>
          <p:cNvPr id="1048613" name="Slide Number Placeholder 5"/>
          <p:cNvSpPr>
            <a:spLocks noGrp="1"/>
          </p:cNvSpPr>
          <p:nvPr>
            <p:ph type="sldNum" sz="quarter" idx="12"/>
          </p:nvPr>
        </p:nvSpPr>
        <p:spPr/>
        <p:txBody>
          <a:bodyPr/>
          <a:lstStyle/>
          <a:p>
            <a:fld id="{2A024382-CAFE-4BC1-8D04-999FB0D8C64E}"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29" name="Title 1"/>
          <p:cNvSpPr>
            <a:spLocks noGrp="1"/>
          </p:cNvSpPr>
          <p:nvPr>
            <p:ph type="title"/>
          </p:nvPr>
        </p:nvSpPr>
        <p:spPr/>
        <p:txBody>
          <a:bodyPr/>
          <a:lstStyle/>
          <a:p>
            <a:r>
              <a:rPr lang="en-US"/>
              <a:t>Click to edit Master title style</a:t>
            </a:r>
            <a:endParaRPr lang="en-IN"/>
          </a:p>
        </p:txBody>
      </p:sp>
      <p:sp>
        <p:nvSpPr>
          <p:cNvPr id="1048630"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31" name="Date Placeholder 3"/>
          <p:cNvSpPr>
            <a:spLocks noGrp="1"/>
          </p:cNvSpPr>
          <p:nvPr>
            <p:ph type="dt" sz="half" idx="10"/>
          </p:nvPr>
        </p:nvSpPr>
        <p:spPr/>
        <p:txBody>
          <a:bodyPr/>
          <a:lstStyle/>
          <a:p>
            <a:fld id="{4A27E7D1-18E9-4FCA-A891-5E948E9F1D17}" type="datetimeFigureOut">
              <a:rPr lang="en-IN" smtClean="0"/>
              <a:t>17-02-2025</a:t>
            </a:fld>
            <a:endParaRPr lang="en-IN"/>
          </a:p>
        </p:txBody>
      </p:sp>
      <p:sp>
        <p:nvSpPr>
          <p:cNvPr id="1048632" name="Footer Placeholder 4"/>
          <p:cNvSpPr>
            <a:spLocks noGrp="1"/>
          </p:cNvSpPr>
          <p:nvPr>
            <p:ph type="ftr" sz="quarter" idx="11"/>
          </p:nvPr>
        </p:nvSpPr>
        <p:spPr/>
        <p:txBody>
          <a:bodyPr/>
          <a:lstStyle/>
          <a:p>
            <a:endParaRPr lang="en-IN"/>
          </a:p>
        </p:txBody>
      </p:sp>
      <p:sp>
        <p:nvSpPr>
          <p:cNvPr id="1048633" name="Slide Number Placeholder 5"/>
          <p:cNvSpPr>
            <a:spLocks noGrp="1"/>
          </p:cNvSpPr>
          <p:nvPr>
            <p:ph type="sldNum" sz="quarter" idx="12"/>
          </p:nvPr>
        </p:nvSpPr>
        <p:spPr/>
        <p:txBody>
          <a:bodyPr/>
          <a:lstStyle/>
          <a:p>
            <a:fld id="{2A024382-CAFE-4BC1-8D04-999FB0D8C64E}"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18"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1048619"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20" name="Date Placeholder 3"/>
          <p:cNvSpPr>
            <a:spLocks noGrp="1"/>
          </p:cNvSpPr>
          <p:nvPr>
            <p:ph type="dt" sz="half" idx="10"/>
          </p:nvPr>
        </p:nvSpPr>
        <p:spPr/>
        <p:txBody>
          <a:bodyPr/>
          <a:lstStyle/>
          <a:p>
            <a:fld id="{4A27E7D1-18E9-4FCA-A891-5E948E9F1D17}" type="datetimeFigureOut">
              <a:rPr lang="en-IN" smtClean="0"/>
              <a:t>17-02-2025</a:t>
            </a:fld>
            <a:endParaRPr lang="en-IN"/>
          </a:p>
        </p:txBody>
      </p:sp>
      <p:sp>
        <p:nvSpPr>
          <p:cNvPr id="1048621" name="Footer Placeholder 4"/>
          <p:cNvSpPr>
            <a:spLocks noGrp="1"/>
          </p:cNvSpPr>
          <p:nvPr>
            <p:ph type="ftr" sz="quarter" idx="11"/>
          </p:nvPr>
        </p:nvSpPr>
        <p:spPr/>
        <p:txBody>
          <a:bodyPr/>
          <a:lstStyle/>
          <a:p>
            <a:endParaRPr lang="en-IN"/>
          </a:p>
        </p:txBody>
      </p:sp>
      <p:sp>
        <p:nvSpPr>
          <p:cNvPr id="1048622" name="Slide Number Placeholder 5"/>
          <p:cNvSpPr>
            <a:spLocks noGrp="1"/>
          </p:cNvSpPr>
          <p:nvPr>
            <p:ph type="sldNum" sz="quarter" idx="12"/>
          </p:nvPr>
        </p:nvSpPr>
        <p:spPr/>
        <p:txBody>
          <a:bodyPr/>
          <a:lstStyle/>
          <a:p>
            <a:fld id="{2A024382-CAFE-4BC1-8D04-999FB0D8C64E}"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1" name="Title 1"/>
          <p:cNvSpPr>
            <a:spLocks noGrp="1"/>
          </p:cNvSpPr>
          <p:nvPr>
            <p:ph type="title"/>
          </p:nvPr>
        </p:nvSpPr>
        <p:spPr/>
        <p:txBody>
          <a:bodyPr/>
          <a:lstStyle/>
          <a:p>
            <a:r>
              <a:rPr lang="en-US"/>
              <a:t>Click to edit Master title style</a:t>
            </a:r>
            <a:endParaRPr lang="en-IN"/>
          </a:p>
        </p:txBody>
      </p:sp>
      <p:sp>
        <p:nvSpPr>
          <p:cNvPr id="1048582"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83" name="Date Placeholder 3"/>
          <p:cNvSpPr>
            <a:spLocks noGrp="1"/>
          </p:cNvSpPr>
          <p:nvPr>
            <p:ph type="dt" sz="half" idx="10"/>
          </p:nvPr>
        </p:nvSpPr>
        <p:spPr/>
        <p:txBody>
          <a:bodyPr/>
          <a:lstStyle/>
          <a:p>
            <a:fld id="{4A27E7D1-18E9-4FCA-A891-5E948E9F1D17}" type="datetimeFigureOut">
              <a:rPr lang="en-IN" smtClean="0"/>
              <a:t>17-02-2025</a:t>
            </a:fld>
            <a:endParaRPr lang="en-IN"/>
          </a:p>
        </p:txBody>
      </p:sp>
      <p:sp>
        <p:nvSpPr>
          <p:cNvPr id="1048584" name="Footer Placeholder 4"/>
          <p:cNvSpPr>
            <a:spLocks noGrp="1"/>
          </p:cNvSpPr>
          <p:nvPr>
            <p:ph type="ftr" sz="quarter" idx="11"/>
          </p:nvPr>
        </p:nvSpPr>
        <p:spPr/>
        <p:txBody>
          <a:bodyPr/>
          <a:lstStyle/>
          <a:p>
            <a:endParaRPr lang="en-IN"/>
          </a:p>
        </p:txBody>
      </p:sp>
      <p:sp>
        <p:nvSpPr>
          <p:cNvPr id="1048585" name="Slide Number Placeholder 5"/>
          <p:cNvSpPr>
            <a:spLocks noGrp="1"/>
          </p:cNvSpPr>
          <p:nvPr>
            <p:ph type="sldNum" sz="quarter" idx="12"/>
          </p:nvPr>
        </p:nvSpPr>
        <p:spPr/>
        <p:txBody>
          <a:bodyPr/>
          <a:lstStyle/>
          <a:p>
            <a:fld id="{2A024382-CAFE-4BC1-8D04-999FB0D8C64E}"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34"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1048635"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636" name="Date Placeholder 3"/>
          <p:cNvSpPr>
            <a:spLocks noGrp="1"/>
          </p:cNvSpPr>
          <p:nvPr>
            <p:ph type="dt" sz="half" idx="10"/>
          </p:nvPr>
        </p:nvSpPr>
        <p:spPr/>
        <p:txBody>
          <a:bodyPr/>
          <a:lstStyle/>
          <a:p>
            <a:fld id="{4A27E7D1-18E9-4FCA-A891-5E948E9F1D17}" type="datetimeFigureOut">
              <a:rPr lang="en-IN" smtClean="0"/>
              <a:t>17-02-2025</a:t>
            </a:fld>
            <a:endParaRPr lang="en-IN"/>
          </a:p>
        </p:txBody>
      </p:sp>
      <p:sp>
        <p:nvSpPr>
          <p:cNvPr id="1048637" name="Footer Placeholder 4"/>
          <p:cNvSpPr>
            <a:spLocks noGrp="1"/>
          </p:cNvSpPr>
          <p:nvPr>
            <p:ph type="ftr" sz="quarter" idx="11"/>
          </p:nvPr>
        </p:nvSpPr>
        <p:spPr/>
        <p:txBody>
          <a:bodyPr/>
          <a:lstStyle/>
          <a:p>
            <a:endParaRPr lang="en-IN"/>
          </a:p>
        </p:txBody>
      </p:sp>
      <p:sp>
        <p:nvSpPr>
          <p:cNvPr id="1048638" name="Slide Number Placeholder 5"/>
          <p:cNvSpPr>
            <a:spLocks noGrp="1"/>
          </p:cNvSpPr>
          <p:nvPr>
            <p:ph type="sldNum" sz="quarter" idx="12"/>
          </p:nvPr>
        </p:nvSpPr>
        <p:spPr/>
        <p:txBody>
          <a:bodyPr/>
          <a:lstStyle/>
          <a:p>
            <a:fld id="{2A024382-CAFE-4BC1-8D04-999FB0D8C64E}"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39" name="Title 1"/>
          <p:cNvSpPr>
            <a:spLocks noGrp="1"/>
          </p:cNvSpPr>
          <p:nvPr>
            <p:ph type="title"/>
          </p:nvPr>
        </p:nvSpPr>
        <p:spPr/>
        <p:txBody>
          <a:bodyPr/>
          <a:lstStyle/>
          <a:p>
            <a:r>
              <a:rPr lang="en-US"/>
              <a:t>Click to edit Master title style</a:t>
            </a:r>
            <a:endParaRPr lang="en-IN"/>
          </a:p>
        </p:txBody>
      </p:sp>
      <p:sp>
        <p:nvSpPr>
          <p:cNvPr id="1048640"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1"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2" name="Date Placeholder 4"/>
          <p:cNvSpPr>
            <a:spLocks noGrp="1"/>
          </p:cNvSpPr>
          <p:nvPr>
            <p:ph type="dt" sz="half" idx="10"/>
          </p:nvPr>
        </p:nvSpPr>
        <p:spPr/>
        <p:txBody>
          <a:bodyPr/>
          <a:lstStyle/>
          <a:p>
            <a:fld id="{4A27E7D1-18E9-4FCA-A891-5E948E9F1D17}" type="datetimeFigureOut">
              <a:rPr lang="en-IN" smtClean="0"/>
              <a:t>17-02-2025</a:t>
            </a:fld>
            <a:endParaRPr lang="en-IN"/>
          </a:p>
        </p:txBody>
      </p:sp>
      <p:sp>
        <p:nvSpPr>
          <p:cNvPr id="1048643" name="Footer Placeholder 5"/>
          <p:cNvSpPr>
            <a:spLocks noGrp="1"/>
          </p:cNvSpPr>
          <p:nvPr>
            <p:ph type="ftr" sz="quarter" idx="11"/>
          </p:nvPr>
        </p:nvSpPr>
        <p:spPr/>
        <p:txBody>
          <a:bodyPr/>
          <a:lstStyle/>
          <a:p>
            <a:endParaRPr lang="en-IN"/>
          </a:p>
        </p:txBody>
      </p:sp>
      <p:sp>
        <p:nvSpPr>
          <p:cNvPr id="1048644" name="Slide Number Placeholder 6"/>
          <p:cNvSpPr>
            <a:spLocks noGrp="1"/>
          </p:cNvSpPr>
          <p:nvPr>
            <p:ph type="sldNum" sz="quarter" idx="12"/>
          </p:nvPr>
        </p:nvSpPr>
        <p:spPr/>
        <p:txBody>
          <a:bodyPr/>
          <a:lstStyle/>
          <a:p>
            <a:fld id="{2A024382-CAFE-4BC1-8D04-999FB0D8C64E}"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45"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1048646"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47"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8"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49"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0" name="Date Placeholder 6"/>
          <p:cNvSpPr>
            <a:spLocks noGrp="1"/>
          </p:cNvSpPr>
          <p:nvPr>
            <p:ph type="dt" sz="half" idx="10"/>
          </p:nvPr>
        </p:nvSpPr>
        <p:spPr/>
        <p:txBody>
          <a:bodyPr/>
          <a:lstStyle/>
          <a:p>
            <a:fld id="{4A27E7D1-18E9-4FCA-A891-5E948E9F1D17}" type="datetimeFigureOut">
              <a:rPr lang="en-IN" smtClean="0"/>
              <a:t>17-02-2025</a:t>
            </a:fld>
            <a:endParaRPr lang="en-IN"/>
          </a:p>
        </p:txBody>
      </p:sp>
      <p:sp>
        <p:nvSpPr>
          <p:cNvPr id="1048651" name="Footer Placeholder 7"/>
          <p:cNvSpPr>
            <a:spLocks noGrp="1"/>
          </p:cNvSpPr>
          <p:nvPr>
            <p:ph type="ftr" sz="quarter" idx="11"/>
          </p:nvPr>
        </p:nvSpPr>
        <p:spPr/>
        <p:txBody>
          <a:bodyPr/>
          <a:lstStyle/>
          <a:p>
            <a:endParaRPr lang="en-IN"/>
          </a:p>
        </p:txBody>
      </p:sp>
      <p:sp>
        <p:nvSpPr>
          <p:cNvPr id="1048652" name="Slide Number Placeholder 8"/>
          <p:cNvSpPr>
            <a:spLocks noGrp="1"/>
          </p:cNvSpPr>
          <p:nvPr>
            <p:ph type="sldNum" sz="quarter" idx="12"/>
          </p:nvPr>
        </p:nvSpPr>
        <p:spPr/>
        <p:txBody>
          <a:bodyPr/>
          <a:lstStyle/>
          <a:p>
            <a:fld id="{2A024382-CAFE-4BC1-8D04-999FB0D8C64E}"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4" name="Title 1"/>
          <p:cNvSpPr>
            <a:spLocks noGrp="1"/>
          </p:cNvSpPr>
          <p:nvPr>
            <p:ph type="title"/>
          </p:nvPr>
        </p:nvSpPr>
        <p:spPr/>
        <p:txBody>
          <a:bodyPr/>
          <a:lstStyle/>
          <a:p>
            <a:r>
              <a:rPr lang="en-US"/>
              <a:t>Click to edit Master title style</a:t>
            </a:r>
            <a:endParaRPr lang="en-IN"/>
          </a:p>
        </p:txBody>
      </p:sp>
      <p:sp>
        <p:nvSpPr>
          <p:cNvPr id="1048615" name="Date Placeholder 2"/>
          <p:cNvSpPr>
            <a:spLocks noGrp="1"/>
          </p:cNvSpPr>
          <p:nvPr>
            <p:ph type="dt" sz="half" idx="10"/>
          </p:nvPr>
        </p:nvSpPr>
        <p:spPr/>
        <p:txBody>
          <a:bodyPr/>
          <a:lstStyle/>
          <a:p>
            <a:fld id="{4A27E7D1-18E9-4FCA-A891-5E948E9F1D17}" type="datetimeFigureOut">
              <a:rPr lang="en-IN" smtClean="0"/>
              <a:t>17-02-2025</a:t>
            </a:fld>
            <a:endParaRPr lang="en-IN"/>
          </a:p>
        </p:txBody>
      </p:sp>
      <p:sp>
        <p:nvSpPr>
          <p:cNvPr id="1048616" name="Footer Placeholder 3"/>
          <p:cNvSpPr>
            <a:spLocks noGrp="1"/>
          </p:cNvSpPr>
          <p:nvPr>
            <p:ph type="ftr" sz="quarter" idx="11"/>
          </p:nvPr>
        </p:nvSpPr>
        <p:spPr/>
        <p:txBody>
          <a:bodyPr/>
          <a:lstStyle/>
          <a:p>
            <a:endParaRPr lang="en-IN"/>
          </a:p>
        </p:txBody>
      </p:sp>
      <p:sp>
        <p:nvSpPr>
          <p:cNvPr id="1048617" name="Slide Number Placeholder 4"/>
          <p:cNvSpPr>
            <a:spLocks noGrp="1"/>
          </p:cNvSpPr>
          <p:nvPr>
            <p:ph type="sldNum" sz="quarter" idx="12"/>
          </p:nvPr>
        </p:nvSpPr>
        <p:spPr/>
        <p:txBody>
          <a:bodyPr/>
          <a:lstStyle/>
          <a:p>
            <a:fld id="{2A024382-CAFE-4BC1-8D04-999FB0D8C64E}"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53" name="Date Placeholder 1"/>
          <p:cNvSpPr>
            <a:spLocks noGrp="1"/>
          </p:cNvSpPr>
          <p:nvPr>
            <p:ph type="dt" sz="half" idx="10"/>
          </p:nvPr>
        </p:nvSpPr>
        <p:spPr/>
        <p:txBody>
          <a:bodyPr/>
          <a:lstStyle/>
          <a:p>
            <a:fld id="{4A27E7D1-18E9-4FCA-A891-5E948E9F1D17}" type="datetimeFigureOut">
              <a:rPr lang="en-IN" smtClean="0"/>
              <a:t>17-02-2025</a:t>
            </a:fld>
            <a:endParaRPr lang="en-IN"/>
          </a:p>
        </p:txBody>
      </p:sp>
      <p:sp>
        <p:nvSpPr>
          <p:cNvPr id="1048654" name="Footer Placeholder 2"/>
          <p:cNvSpPr>
            <a:spLocks noGrp="1"/>
          </p:cNvSpPr>
          <p:nvPr>
            <p:ph type="ftr" sz="quarter" idx="11"/>
          </p:nvPr>
        </p:nvSpPr>
        <p:spPr/>
        <p:txBody>
          <a:bodyPr/>
          <a:lstStyle/>
          <a:p>
            <a:endParaRPr lang="en-IN"/>
          </a:p>
        </p:txBody>
      </p:sp>
      <p:sp>
        <p:nvSpPr>
          <p:cNvPr id="1048655" name="Slide Number Placeholder 3"/>
          <p:cNvSpPr>
            <a:spLocks noGrp="1"/>
          </p:cNvSpPr>
          <p:nvPr>
            <p:ph type="sldNum" sz="quarter" idx="12"/>
          </p:nvPr>
        </p:nvSpPr>
        <p:spPr/>
        <p:txBody>
          <a:bodyPr/>
          <a:lstStyle/>
          <a:p>
            <a:fld id="{2A024382-CAFE-4BC1-8D04-999FB0D8C64E}"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56"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57"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58"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59" name="Date Placeholder 4"/>
          <p:cNvSpPr>
            <a:spLocks noGrp="1"/>
          </p:cNvSpPr>
          <p:nvPr>
            <p:ph type="dt" sz="half" idx="10"/>
          </p:nvPr>
        </p:nvSpPr>
        <p:spPr/>
        <p:txBody>
          <a:bodyPr/>
          <a:lstStyle/>
          <a:p>
            <a:fld id="{4A27E7D1-18E9-4FCA-A891-5E948E9F1D17}" type="datetimeFigureOut">
              <a:rPr lang="en-IN" smtClean="0"/>
              <a:t>17-02-2025</a:t>
            </a:fld>
            <a:endParaRPr lang="en-IN"/>
          </a:p>
        </p:txBody>
      </p:sp>
      <p:sp>
        <p:nvSpPr>
          <p:cNvPr id="1048660" name="Footer Placeholder 5"/>
          <p:cNvSpPr>
            <a:spLocks noGrp="1"/>
          </p:cNvSpPr>
          <p:nvPr>
            <p:ph type="ftr" sz="quarter" idx="11"/>
          </p:nvPr>
        </p:nvSpPr>
        <p:spPr/>
        <p:txBody>
          <a:bodyPr/>
          <a:lstStyle/>
          <a:p>
            <a:endParaRPr lang="en-IN"/>
          </a:p>
        </p:txBody>
      </p:sp>
      <p:sp>
        <p:nvSpPr>
          <p:cNvPr id="1048661" name="Slide Number Placeholder 6"/>
          <p:cNvSpPr>
            <a:spLocks noGrp="1"/>
          </p:cNvSpPr>
          <p:nvPr>
            <p:ph type="sldNum" sz="quarter" idx="12"/>
          </p:nvPr>
        </p:nvSpPr>
        <p:spPr/>
        <p:txBody>
          <a:bodyPr/>
          <a:lstStyle/>
          <a:p>
            <a:fld id="{2A024382-CAFE-4BC1-8D04-999FB0D8C64E}"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23"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24"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1048625"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26" name="Date Placeholder 4"/>
          <p:cNvSpPr>
            <a:spLocks noGrp="1"/>
          </p:cNvSpPr>
          <p:nvPr>
            <p:ph type="dt" sz="half" idx="10"/>
          </p:nvPr>
        </p:nvSpPr>
        <p:spPr/>
        <p:txBody>
          <a:bodyPr/>
          <a:lstStyle/>
          <a:p>
            <a:fld id="{4A27E7D1-18E9-4FCA-A891-5E948E9F1D17}" type="datetimeFigureOut">
              <a:rPr lang="en-IN" smtClean="0"/>
              <a:t>17-02-2025</a:t>
            </a:fld>
            <a:endParaRPr lang="en-IN"/>
          </a:p>
        </p:txBody>
      </p:sp>
      <p:sp>
        <p:nvSpPr>
          <p:cNvPr id="1048627" name="Footer Placeholder 5"/>
          <p:cNvSpPr>
            <a:spLocks noGrp="1"/>
          </p:cNvSpPr>
          <p:nvPr>
            <p:ph type="ftr" sz="quarter" idx="11"/>
          </p:nvPr>
        </p:nvSpPr>
        <p:spPr/>
        <p:txBody>
          <a:bodyPr/>
          <a:lstStyle/>
          <a:p>
            <a:endParaRPr lang="en-IN"/>
          </a:p>
        </p:txBody>
      </p:sp>
      <p:sp>
        <p:nvSpPr>
          <p:cNvPr id="1048628" name="Slide Number Placeholder 6"/>
          <p:cNvSpPr>
            <a:spLocks noGrp="1"/>
          </p:cNvSpPr>
          <p:nvPr>
            <p:ph type="sldNum" sz="quarter" idx="12"/>
          </p:nvPr>
        </p:nvSpPr>
        <p:spPr/>
        <p:txBody>
          <a:bodyPr/>
          <a:lstStyle/>
          <a:p>
            <a:fld id="{2A024382-CAFE-4BC1-8D04-999FB0D8C64E}"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27E7D1-18E9-4FCA-A891-5E948E9F1D17}" type="datetimeFigureOut">
              <a:rPr lang="en-IN" smtClean="0"/>
              <a:t>17-02-2025</a:t>
            </a:fld>
            <a:endParaRPr lang="en-IN"/>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024382-CAFE-4BC1-8D04-999FB0D8C64E}"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object 2"/>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sp>
        <p:nvSpPr>
          <p:cNvPr id="1048587" name="object 3"/>
          <p:cNvSpPr txBox="1">
            <a:spLocks noGrp="1"/>
          </p:cNvSpPr>
          <p:nvPr>
            <p:ph type="title"/>
          </p:nvPr>
        </p:nvSpPr>
        <p:spPr>
          <a:xfrm>
            <a:off x="85341" y="789024"/>
            <a:ext cx="12018010" cy="566822"/>
          </a:xfrm>
          <a:prstGeom prst="rect">
            <a:avLst/>
          </a:prstGeom>
        </p:spPr>
        <p:txBody>
          <a:bodyPr vert="horz" wrap="square" lIns="0" tIns="12700" rIns="0" bIns="0" rtlCol="0">
            <a:spAutoFit/>
          </a:bodyPr>
          <a:lstStyle/>
          <a:p>
            <a:pPr marL="12700" algn="ctr">
              <a:lnSpc>
                <a:spcPct val="100000"/>
              </a:lnSpc>
              <a:spcBef>
                <a:spcPts val="100"/>
              </a:spcBef>
            </a:pPr>
            <a:r>
              <a:rPr lang="en-GB" sz="3600" dirty="0">
                <a:solidFill>
                  <a:srgbClr val="C00000"/>
                </a:solidFill>
              </a:rPr>
              <a:t>Mental Health Support Web Application </a:t>
            </a:r>
            <a:endParaRPr lang="en-US" sz="3600" b="1" dirty="0">
              <a:solidFill>
                <a:srgbClr val="C00000"/>
              </a:solidFill>
              <a:latin typeface="+mj-lt"/>
              <a:cs typeface="Times New Roman"/>
            </a:endParaRPr>
          </a:p>
        </p:txBody>
      </p:sp>
      <p:sp>
        <p:nvSpPr>
          <p:cNvPr id="1048589" name="object 6"/>
          <p:cNvSpPr txBox="1"/>
          <p:nvPr/>
        </p:nvSpPr>
        <p:spPr>
          <a:xfrm>
            <a:off x="3623372" y="5088548"/>
            <a:ext cx="4941952" cy="1257427"/>
          </a:xfrm>
          <a:prstGeom prst="rect">
            <a:avLst/>
          </a:prstGeom>
        </p:spPr>
        <p:txBody>
          <a:bodyPr vert="horz" wrap="square" lIns="0" tIns="58419" rIns="0" bIns="0" rtlCol="0">
            <a:spAutoFit/>
          </a:bodyPr>
          <a:lstStyle/>
          <a:p>
            <a:pPr marL="12700" marR="5080" indent="-635" algn="ctr">
              <a:lnSpc>
                <a:spcPct val="104900"/>
              </a:lnSpc>
            </a:pPr>
            <a:r>
              <a:rPr lang="en-IN" b="1" spc="-5" dirty="0">
                <a:solidFill>
                  <a:srgbClr val="0004A1"/>
                </a:solidFill>
                <a:latin typeface="+mj-lt"/>
                <a:cs typeface="Perpetua"/>
              </a:rPr>
              <a:t>Department of Cyber Security </a:t>
            </a:r>
          </a:p>
          <a:p>
            <a:pPr marL="12700" marR="5080" indent="-635" algn="ctr">
              <a:lnSpc>
                <a:spcPct val="104900"/>
              </a:lnSpc>
            </a:pPr>
            <a:r>
              <a:rPr lang="en-IN" b="1" spc="-5" dirty="0">
                <a:solidFill>
                  <a:srgbClr val="0004A1"/>
                </a:solidFill>
                <a:latin typeface="+mj-lt"/>
                <a:cs typeface="Perpetua"/>
              </a:rPr>
              <a:t>School of Engineering</a:t>
            </a:r>
          </a:p>
          <a:p>
            <a:pPr marL="12700" marR="5080" indent="-635" algn="ctr">
              <a:lnSpc>
                <a:spcPct val="104900"/>
              </a:lnSpc>
            </a:pPr>
            <a:r>
              <a:rPr lang="en-IN" sz="2000" b="1" spc="-15" dirty="0">
                <a:solidFill>
                  <a:srgbClr val="0004A1"/>
                </a:solidFill>
                <a:latin typeface="+mj-lt"/>
                <a:cs typeface="Perpetua"/>
              </a:rPr>
              <a:t>Malla Reddy University</a:t>
            </a:r>
          </a:p>
          <a:p>
            <a:pPr marL="12700" marR="5080" indent="-635" algn="ctr">
              <a:lnSpc>
                <a:spcPct val="104900"/>
              </a:lnSpc>
            </a:pPr>
            <a:r>
              <a:rPr lang="en-IN" sz="2000" b="1" spc="-5" dirty="0">
                <a:solidFill>
                  <a:srgbClr val="0004A1"/>
                </a:solidFill>
                <a:latin typeface="+mj-lt"/>
                <a:cs typeface="Perpetua"/>
              </a:rPr>
              <a:t>Hyderabad, </a:t>
            </a:r>
            <a:r>
              <a:rPr lang="en-IN" sz="2000" b="1" spc="-70" dirty="0">
                <a:solidFill>
                  <a:srgbClr val="0004A1"/>
                </a:solidFill>
                <a:latin typeface="+mj-lt"/>
                <a:cs typeface="Perpetua"/>
              </a:rPr>
              <a:t>Telangana,</a:t>
            </a:r>
            <a:r>
              <a:rPr lang="en-IN" sz="2000" b="1" spc="-305" dirty="0">
                <a:solidFill>
                  <a:srgbClr val="0004A1"/>
                </a:solidFill>
                <a:latin typeface="+mj-lt"/>
                <a:cs typeface="Perpetua"/>
              </a:rPr>
              <a:t>  </a:t>
            </a:r>
            <a:r>
              <a:rPr lang="en-IN" sz="2000" b="1" spc="-5" dirty="0">
                <a:solidFill>
                  <a:srgbClr val="0004A1"/>
                </a:solidFill>
                <a:latin typeface="+mj-lt"/>
                <a:cs typeface="Perpetua"/>
              </a:rPr>
              <a:t>INDIA</a:t>
            </a:r>
            <a:endParaRPr lang="en-IN" sz="2000" dirty="0">
              <a:latin typeface="+mj-lt"/>
              <a:cs typeface="Perpetua"/>
            </a:endParaRPr>
          </a:p>
        </p:txBody>
      </p:sp>
      <p:pic>
        <p:nvPicPr>
          <p:cNvPr id="2097152" name="object 7"/>
          <p:cNvPicPr>
            <a:picLocks/>
          </p:cNvPicPr>
          <p:nvPr/>
        </p:nvPicPr>
        <p:blipFill>
          <a:blip r:embed="rId2" cstate="print"/>
          <a:stretch>
            <a:fillRect/>
          </a:stretch>
        </p:blipFill>
        <p:spPr>
          <a:xfrm>
            <a:off x="609600" y="4693422"/>
            <a:ext cx="1752600" cy="1680972"/>
          </a:xfrm>
          <a:prstGeom prst="rect">
            <a:avLst/>
          </a:prstGeom>
        </p:spPr>
      </p:pic>
      <p:sp>
        <p:nvSpPr>
          <p:cNvPr id="1048590" name="TextBox 7"/>
          <p:cNvSpPr txBox="1"/>
          <p:nvPr/>
        </p:nvSpPr>
        <p:spPr>
          <a:xfrm>
            <a:off x="3553581" y="3416870"/>
            <a:ext cx="4755324" cy="1269578"/>
          </a:xfrm>
          <a:prstGeom prst="rect">
            <a:avLst/>
          </a:prstGeom>
          <a:noFill/>
        </p:spPr>
        <p:txBody>
          <a:bodyPr wrap="square" rtlCol="0">
            <a:spAutoFit/>
          </a:bodyPr>
          <a:lstStyle/>
          <a:p>
            <a:pPr marL="12700" algn="ctr">
              <a:spcBef>
                <a:spcPts val="120"/>
              </a:spcBef>
            </a:pPr>
            <a:r>
              <a:rPr lang="en-IN" sz="2000" b="1" dirty="0">
                <a:latin typeface="+mj-lt"/>
                <a:cs typeface="Arial" panose="020B0604020202020204" pitchFamily="34" charset="0"/>
              </a:rPr>
              <a:t>Under </a:t>
            </a:r>
            <a:r>
              <a:rPr lang="en-IN" sz="2000" b="1" spc="-5" dirty="0">
                <a:latin typeface="+mj-lt"/>
                <a:cs typeface="Arial" panose="020B0604020202020204" pitchFamily="34" charset="0"/>
              </a:rPr>
              <a:t>the </a:t>
            </a:r>
            <a:r>
              <a:rPr lang="en-IN" sz="2000" b="1" dirty="0">
                <a:latin typeface="+mj-lt"/>
                <a:cs typeface="Arial" panose="020B0604020202020204" pitchFamily="34" charset="0"/>
              </a:rPr>
              <a:t>Guidance</a:t>
            </a:r>
            <a:r>
              <a:rPr lang="en-IN" sz="2000" b="1" spc="-105" dirty="0">
                <a:latin typeface="+mj-lt"/>
                <a:cs typeface="Arial" panose="020B0604020202020204" pitchFamily="34" charset="0"/>
              </a:rPr>
              <a:t> </a:t>
            </a:r>
            <a:r>
              <a:rPr lang="en-IN" sz="2000" b="1" dirty="0">
                <a:latin typeface="+mj-lt"/>
                <a:cs typeface="Arial" panose="020B0604020202020204" pitchFamily="34" charset="0"/>
              </a:rPr>
              <a:t>of</a:t>
            </a:r>
            <a:endParaRPr lang="en-IN" b="1" spc="-40" dirty="0">
              <a:solidFill>
                <a:srgbClr val="FF0000"/>
              </a:solidFill>
              <a:latin typeface="+mj-lt"/>
              <a:cs typeface="Arial" panose="020B0604020202020204" pitchFamily="34" charset="0"/>
            </a:endParaRPr>
          </a:p>
          <a:p>
            <a:pPr marL="12700" algn="ctr">
              <a:lnSpc>
                <a:spcPct val="100000"/>
              </a:lnSpc>
              <a:spcBef>
                <a:spcPts val="120"/>
              </a:spcBef>
            </a:pPr>
            <a:r>
              <a:rPr lang="en-IN" b="1" spc="-40" dirty="0">
                <a:solidFill>
                  <a:srgbClr val="C00000"/>
                </a:solidFill>
                <a:latin typeface="+mj-lt"/>
                <a:cs typeface="Arial" panose="020B0604020202020204" pitchFamily="34" charset="0"/>
              </a:rPr>
              <a:t>Mr. P. Ravindra</a:t>
            </a:r>
          </a:p>
          <a:p>
            <a:pPr marL="12700" algn="ctr">
              <a:lnSpc>
                <a:spcPct val="100000"/>
              </a:lnSpc>
              <a:spcBef>
                <a:spcPts val="120"/>
              </a:spcBef>
            </a:pPr>
            <a:r>
              <a:rPr lang="en-US" dirty="0">
                <a:solidFill>
                  <a:srgbClr val="C00000"/>
                </a:solidFill>
                <a:latin typeface="+mj-lt"/>
                <a:cs typeface="Arial" panose="020B0604020202020204" pitchFamily="34" charset="0"/>
              </a:rPr>
              <a:t>Head of the Department</a:t>
            </a:r>
          </a:p>
          <a:p>
            <a:pPr marL="12700" algn="ctr">
              <a:lnSpc>
                <a:spcPct val="100000"/>
              </a:lnSpc>
              <a:spcBef>
                <a:spcPts val="120"/>
              </a:spcBef>
            </a:pPr>
            <a:r>
              <a:rPr lang="en-US" dirty="0">
                <a:solidFill>
                  <a:srgbClr val="C00000"/>
                </a:solidFill>
                <a:latin typeface="+mj-lt"/>
                <a:cs typeface="Arial" panose="020B0604020202020204" pitchFamily="34" charset="0"/>
              </a:rPr>
              <a:t>Cyber Security and IoT</a:t>
            </a:r>
            <a:endParaRPr lang="en-IN" dirty="0">
              <a:solidFill>
                <a:srgbClr val="C00000"/>
              </a:solidFill>
              <a:latin typeface="+mj-lt"/>
              <a:cs typeface="Arial" panose="020B0604020202020204" pitchFamily="34" charset="0"/>
            </a:endParaRPr>
          </a:p>
        </p:txBody>
      </p:sp>
      <p:sp>
        <p:nvSpPr>
          <p:cNvPr id="1048591" name="TextBox 8"/>
          <p:cNvSpPr txBox="1"/>
          <p:nvPr/>
        </p:nvSpPr>
        <p:spPr>
          <a:xfrm>
            <a:off x="5855011" y="1705435"/>
            <a:ext cx="444845" cy="369332"/>
          </a:xfrm>
          <a:prstGeom prst="rect">
            <a:avLst/>
          </a:prstGeom>
          <a:noFill/>
        </p:spPr>
        <p:txBody>
          <a:bodyPr wrap="square" rtlCol="0">
            <a:spAutoFit/>
          </a:bodyPr>
          <a:lstStyle/>
          <a:p>
            <a:r>
              <a:rPr lang="en-US" dirty="0"/>
              <a:t>By</a:t>
            </a:r>
            <a:endParaRPr lang="en-IN" dirty="0"/>
          </a:p>
        </p:txBody>
      </p:sp>
      <p:sp>
        <p:nvSpPr>
          <p:cNvPr id="2" name="TextBox 1">
            <a:extLst>
              <a:ext uri="{FF2B5EF4-FFF2-40B4-BE49-F238E27FC236}">
                <a16:creationId xmlns:a16="http://schemas.microsoft.com/office/drawing/2014/main" id="{F621F12E-8DD9-F996-0DE6-B6624B9480C7}"/>
              </a:ext>
            </a:extLst>
          </p:cNvPr>
          <p:cNvSpPr txBox="1"/>
          <p:nvPr/>
        </p:nvSpPr>
        <p:spPr>
          <a:xfrm>
            <a:off x="4408827" y="2259433"/>
            <a:ext cx="3900078" cy="830997"/>
          </a:xfrm>
          <a:prstGeom prst="rect">
            <a:avLst/>
          </a:prstGeom>
          <a:noFill/>
        </p:spPr>
        <p:txBody>
          <a:bodyPr wrap="square" rtlCol="0">
            <a:spAutoFit/>
          </a:bodyPr>
          <a:lstStyle/>
          <a:p>
            <a:r>
              <a:rPr lang="en-IN" sz="1600" b="1" spc="-5" dirty="0">
                <a:cs typeface="Times New Roman"/>
              </a:rPr>
              <a:t>2111CS040025 </a:t>
            </a:r>
            <a:r>
              <a:rPr lang="en-IN" sz="1600" dirty="0"/>
              <a:t>	</a:t>
            </a:r>
            <a:r>
              <a:rPr lang="en-US" sz="1600" b="1" spc="-5" dirty="0">
                <a:latin typeface="Calibri" panose="020F0502020204030204" pitchFamily="34" charset="0"/>
                <a:ea typeface="Calibri" panose="020F0502020204030204" pitchFamily="34" charset="0"/>
                <a:cs typeface="Calibri" panose="020F0502020204030204" pitchFamily="34" charset="0"/>
              </a:rPr>
              <a:t> R. DANIEL NICOLAS </a:t>
            </a:r>
          </a:p>
          <a:p>
            <a:r>
              <a:rPr lang="en-US" sz="1600" b="1" spc="-5" dirty="0">
                <a:latin typeface="Calibri" panose="020F0502020204030204" pitchFamily="34" charset="0"/>
                <a:ea typeface="Calibri" panose="020F0502020204030204" pitchFamily="34" charset="0"/>
                <a:cs typeface="Calibri" panose="020F0502020204030204" pitchFamily="34" charset="0"/>
              </a:rPr>
              <a:t>2111CS040003	 M. ABHISHEK</a:t>
            </a:r>
          </a:p>
          <a:p>
            <a:r>
              <a:rPr lang="en-US" sz="1600" b="1" spc="-5" dirty="0">
                <a:latin typeface="Calibri" panose="020F0502020204030204" pitchFamily="34" charset="0"/>
                <a:ea typeface="Calibri" panose="020F0502020204030204" pitchFamily="34" charset="0"/>
                <a:cs typeface="Calibri" panose="020F0502020204030204" pitchFamily="34" charset="0"/>
              </a:rPr>
              <a:t>2111CS040004	 ABHINAY GOUD </a:t>
            </a:r>
            <a:endParaRPr lang="en-IN"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D59CD0-DEA3-D10B-95DE-5FEF674DC798}"/>
            </a:ext>
          </a:extLst>
        </p:cNvPr>
        <p:cNvGrpSpPr/>
        <p:nvPr/>
      </p:nvGrpSpPr>
      <p:grpSpPr>
        <a:xfrm>
          <a:off x="0" y="0"/>
          <a:ext cx="0" cy="0"/>
          <a:chOff x="0" y="0"/>
          <a:chExt cx="0" cy="0"/>
        </a:xfrm>
      </p:grpSpPr>
      <p:sp>
        <p:nvSpPr>
          <p:cNvPr id="1048594" name="Title 1">
            <a:extLst>
              <a:ext uri="{FF2B5EF4-FFF2-40B4-BE49-F238E27FC236}">
                <a16:creationId xmlns:a16="http://schemas.microsoft.com/office/drawing/2014/main" id="{E8E4FD7A-C85B-71B0-976B-BD920A1A9FFE}"/>
              </a:ext>
            </a:extLst>
          </p:cNvPr>
          <p:cNvSpPr>
            <a:spLocks noGrp="1"/>
          </p:cNvSpPr>
          <p:nvPr>
            <p:ph type="title"/>
          </p:nvPr>
        </p:nvSpPr>
        <p:spPr/>
        <p:txBody>
          <a:bodyPr/>
          <a:lstStyle/>
          <a:p>
            <a:r>
              <a:rPr lang="en-IN" b="1" dirty="0">
                <a:solidFill>
                  <a:srgbClr val="002060"/>
                </a:solidFill>
              </a:rPr>
              <a:t>4. Architectural Design</a:t>
            </a:r>
            <a:endParaRPr lang="en-IN" dirty="0"/>
          </a:p>
        </p:txBody>
      </p:sp>
      <p:sp>
        <p:nvSpPr>
          <p:cNvPr id="1048596" name="object 2">
            <a:extLst>
              <a:ext uri="{FF2B5EF4-FFF2-40B4-BE49-F238E27FC236}">
                <a16:creationId xmlns:a16="http://schemas.microsoft.com/office/drawing/2014/main" id="{285247AA-8354-D059-8845-6D2BFA44DB08}"/>
              </a:ext>
            </a:extLst>
          </p:cNvPr>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sp>
        <p:nvSpPr>
          <p:cNvPr id="3" name="Content Placeholder 2">
            <a:extLst>
              <a:ext uri="{FF2B5EF4-FFF2-40B4-BE49-F238E27FC236}">
                <a16:creationId xmlns:a16="http://schemas.microsoft.com/office/drawing/2014/main" id="{5CACEEA2-C561-20DF-9A22-3B8ED2D0419C}"/>
              </a:ext>
            </a:extLst>
          </p:cNvPr>
          <p:cNvSpPr>
            <a:spLocks noGrp="1" noChangeArrowheads="1"/>
          </p:cNvSpPr>
          <p:nvPr>
            <p:ph idx="1"/>
          </p:nvPr>
        </p:nvSpPr>
        <p:spPr bwMode="auto">
          <a:xfrm>
            <a:off x="838200" y="1307784"/>
            <a:ext cx="10260106" cy="54558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startAt="6"/>
              <a:tabLst/>
            </a:pPr>
            <a:r>
              <a:rPr kumimoji="0" lang="en-US" altLang="en-US" sz="1800" b="1" i="0" u="none" strike="noStrike" cap="none" normalizeH="0" baseline="0" dirty="0">
                <a:ln>
                  <a:noFill/>
                </a:ln>
                <a:solidFill>
                  <a:schemeClr val="tx1"/>
                </a:solidFill>
                <a:effectLst/>
              </a:rPr>
              <a:t>Wellness Tools:</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Includes features such as journaling, mindfulness exercises, and breathing techniques.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Helps users manage stress and monitor their emotional health.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Integrates with the chatbot to suggest exercises based on emotional state.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startAt="7"/>
              <a:tabLst/>
            </a:pPr>
            <a:r>
              <a:rPr kumimoji="0" lang="en-US" altLang="en-US" sz="1800" b="1" i="0" u="none" strike="noStrike" cap="none" normalizeH="0" baseline="0" dirty="0">
                <a:ln>
                  <a:noFill/>
                </a:ln>
                <a:solidFill>
                  <a:schemeClr val="tx1"/>
                </a:solidFill>
                <a:effectLst/>
              </a:rPr>
              <a:t>Referral System:</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Connects users with licensed mental health professionals when advanced support is needed.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Provides recommendations based on self-assessment results and chatbot interactions.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startAt="8"/>
              <a:tabLst/>
            </a:pPr>
            <a:r>
              <a:rPr kumimoji="0" lang="en-US" altLang="en-US" sz="1800" b="1" i="0" u="none" strike="noStrike" cap="none" normalizeH="0" baseline="0" dirty="0">
                <a:ln>
                  <a:noFill/>
                </a:ln>
                <a:solidFill>
                  <a:schemeClr val="tx1"/>
                </a:solidFill>
                <a:effectLst/>
              </a:rPr>
              <a:t>Security and Privacy Measures:</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Ensures anonymous user interactions.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Uses TOML configuration files for secure API key management.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Employs encryption for storing sensitive user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startAt="9"/>
              <a:tabLst/>
            </a:pPr>
            <a:r>
              <a:rPr kumimoji="0" lang="en-US" altLang="en-US" sz="1800" b="1" i="0" u="none" strike="noStrike" cap="none" normalizeH="0" baseline="0" dirty="0">
                <a:ln>
                  <a:noFill/>
                </a:ln>
                <a:solidFill>
                  <a:schemeClr val="tx1"/>
                </a:solidFill>
                <a:effectLst/>
              </a:rPr>
              <a:t>API Key Management: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Utilizes a TOML file to securely store the </a:t>
            </a:r>
            <a:r>
              <a:rPr kumimoji="0" lang="en-US" altLang="en-US" sz="1800" b="0" i="0" u="none" strike="noStrike" cap="none" normalizeH="0" baseline="0" dirty="0" err="1">
                <a:ln>
                  <a:noFill/>
                </a:ln>
                <a:solidFill>
                  <a:schemeClr val="tx1"/>
                </a:solidFill>
                <a:effectLst/>
              </a:rPr>
              <a:t>Groq</a:t>
            </a:r>
            <a:r>
              <a:rPr kumimoji="0" lang="en-US" altLang="en-US" sz="1800" b="0" i="0" u="none" strike="noStrike" cap="none" normalizeH="0" baseline="0" dirty="0">
                <a:ln>
                  <a:noFill/>
                </a:ln>
                <a:solidFill>
                  <a:schemeClr val="tx1"/>
                </a:solidFill>
                <a:effectLst/>
              </a:rPr>
              <a:t> API key.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Protects API credentials from unauthorized access.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a:p>
            <a:pPr marL="0" indent="0" algn="just">
              <a:buNone/>
            </a:pPr>
            <a:r>
              <a:rPr lang="en-US" sz="1800" b="1" dirty="0"/>
              <a:t>. </a:t>
            </a:r>
            <a:endParaRPr lang="en-US" sz="1800" dirty="0"/>
          </a:p>
        </p:txBody>
      </p:sp>
    </p:spTree>
    <p:extLst>
      <p:ext uri="{BB962C8B-B14F-4D97-AF65-F5344CB8AC3E}">
        <p14:creationId xmlns:p14="http://schemas.microsoft.com/office/powerpoint/2010/main" val="4128761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245EFA-0030-ECD3-2CAE-A8B92B390726}"/>
            </a:ext>
          </a:extLst>
        </p:cNvPr>
        <p:cNvGrpSpPr/>
        <p:nvPr/>
      </p:nvGrpSpPr>
      <p:grpSpPr>
        <a:xfrm>
          <a:off x="0" y="0"/>
          <a:ext cx="0" cy="0"/>
          <a:chOff x="0" y="0"/>
          <a:chExt cx="0" cy="0"/>
        </a:xfrm>
      </p:grpSpPr>
      <p:sp>
        <p:nvSpPr>
          <p:cNvPr id="1048594" name="Title 1">
            <a:extLst>
              <a:ext uri="{FF2B5EF4-FFF2-40B4-BE49-F238E27FC236}">
                <a16:creationId xmlns:a16="http://schemas.microsoft.com/office/drawing/2014/main" id="{91943CBE-6FB7-D244-A1EC-A6DE944B5E04}"/>
              </a:ext>
            </a:extLst>
          </p:cNvPr>
          <p:cNvSpPr>
            <a:spLocks noGrp="1"/>
          </p:cNvSpPr>
          <p:nvPr>
            <p:ph type="title"/>
          </p:nvPr>
        </p:nvSpPr>
        <p:spPr/>
        <p:txBody>
          <a:bodyPr/>
          <a:lstStyle/>
          <a:p>
            <a:r>
              <a:rPr lang="en-IN" b="1" dirty="0">
                <a:solidFill>
                  <a:srgbClr val="002060"/>
                </a:solidFill>
              </a:rPr>
              <a:t>4. Architectural Design</a:t>
            </a:r>
            <a:endParaRPr lang="en-IN" dirty="0"/>
          </a:p>
        </p:txBody>
      </p:sp>
      <p:sp>
        <p:nvSpPr>
          <p:cNvPr id="1048596" name="object 2">
            <a:extLst>
              <a:ext uri="{FF2B5EF4-FFF2-40B4-BE49-F238E27FC236}">
                <a16:creationId xmlns:a16="http://schemas.microsoft.com/office/drawing/2014/main" id="{E92CD473-630C-96F0-DC94-26C906D32C50}"/>
              </a:ext>
            </a:extLst>
          </p:cNvPr>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sp>
        <p:nvSpPr>
          <p:cNvPr id="3" name="Content Placeholder 2">
            <a:extLst>
              <a:ext uri="{FF2B5EF4-FFF2-40B4-BE49-F238E27FC236}">
                <a16:creationId xmlns:a16="http://schemas.microsoft.com/office/drawing/2014/main" id="{66C30D98-40C2-F56B-382B-5B00612FF9AA}"/>
              </a:ext>
            </a:extLst>
          </p:cNvPr>
          <p:cNvSpPr>
            <a:spLocks noGrp="1" noChangeArrowheads="1"/>
          </p:cNvSpPr>
          <p:nvPr>
            <p:ph idx="1"/>
          </p:nvPr>
        </p:nvSpPr>
        <p:spPr bwMode="auto">
          <a:xfrm>
            <a:off x="838200" y="1419401"/>
            <a:ext cx="10260106" cy="487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a:buNone/>
            </a:pPr>
            <a:r>
              <a:rPr lang="en-IN" sz="1800" b="1" kern="1200" dirty="0">
                <a:solidFill>
                  <a:srgbClr val="002060"/>
                </a:solidFill>
                <a:effectLst/>
                <a:ea typeface="+mn-ea"/>
                <a:cs typeface="+mn-cs"/>
              </a:rPr>
              <a:t>4.3 Workflow Overview</a:t>
            </a:r>
            <a:endParaRPr lang="en-GB" sz="1800" b="1" dirty="0"/>
          </a:p>
          <a:p>
            <a:pPr marL="0" indent="0" algn="just">
              <a:buNone/>
            </a:pPr>
            <a:r>
              <a:rPr lang="en-GB" sz="1800" b="1" dirty="0"/>
              <a:t>Step 1 : </a:t>
            </a:r>
            <a:r>
              <a:rPr lang="en-GB" sz="1800" dirty="0"/>
              <a:t>User interacts with the web application and logs in/ signs up.</a:t>
            </a:r>
          </a:p>
          <a:p>
            <a:pPr marL="0" indent="0" algn="just">
              <a:buNone/>
            </a:pPr>
            <a:r>
              <a:rPr lang="en-GB" sz="1800" b="1" dirty="0"/>
              <a:t>Step 2 : </a:t>
            </a:r>
            <a:r>
              <a:rPr lang="en-GB" sz="1800" dirty="0"/>
              <a:t>Database securely stores user information.</a:t>
            </a:r>
            <a:endParaRPr lang="en-GB" sz="1800" b="1" dirty="0"/>
          </a:p>
          <a:p>
            <a:pPr marL="0" indent="0" algn="just">
              <a:buNone/>
            </a:pPr>
            <a:r>
              <a:rPr lang="en-GB" sz="1800" b="1" dirty="0"/>
              <a:t>Step 3 : </a:t>
            </a:r>
            <a:r>
              <a:rPr lang="en-GB" sz="1800" dirty="0"/>
              <a:t>Backend server manages sessions and processes data. A dashboard pops up</a:t>
            </a:r>
          </a:p>
          <a:p>
            <a:pPr marL="0" indent="0" algn="just">
              <a:buNone/>
            </a:pPr>
            <a:r>
              <a:rPr lang="en-GB" sz="1800" b="1" dirty="0"/>
              <a:t>Step 4 : </a:t>
            </a:r>
            <a:r>
              <a:rPr lang="en-GB" sz="1800" dirty="0"/>
              <a:t>AI chatbot provides emotional support. </a:t>
            </a:r>
          </a:p>
          <a:p>
            <a:pPr marL="0" indent="0" algn="just">
              <a:buNone/>
            </a:pPr>
            <a:r>
              <a:rPr lang="en-GB" sz="1800" b="1" dirty="0"/>
              <a:t>Step 5 : </a:t>
            </a:r>
            <a:r>
              <a:rPr lang="en-GB" sz="1800" dirty="0"/>
              <a:t>Self-assessment quizzes offer personalized recommendations.</a:t>
            </a:r>
          </a:p>
          <a:p>
            <a:pPr marL="0" indent="0" algn="just">
              <a:buNone/>
            </a:pPr>
            <a:r>
              <a:rPr lang="en-GB" sz="1800" b="1" dirty="0"/>
              <a:t>Step 6 : </a:t>
            </a:r>
            <a:r>
              <a:rPr lang="en-GB" sz="1800" dirty="0"/>
              <a:t>Wellness tools support mental health</a:t>
            </a:r>
            <a:r>
              <a:rPr lang="en-GB" sz="1800" b="1" dirty="0"/>
              <a:t>.</a:t>
            </a:r>
          </a:p>
          <a:p>
            <a:pPr marL="0" indent="0" algn="just">
              <a:buNone/>
            </a:pPr>
            <a:r>
              <a:rPr lang="en-GB" sz="1800" b="1" dirty="0"/>
              <a:t>Step 7 : </a:t>
            </a:r>
            <a:r>
              <a:rPr lang="en-GB" sz="1800" dirty="0"/>
              <a:t>Referral system links users with professionals.</a:t>
            </a:r>
          </a:p>
          <a:p>
            <a:pPr marL="0" indent="0" algn="just">
              <a:buNone/>
            </a:pPr>
            <a:r>
              <a:rPr lang="en-GB" sz="1800" b="1" dirty="0"/>
              <a:t>Step 8 : </a:t>
            </a:r>
            <a:r>
              <a:rPr lang="en-GB" sz="1800" dirty="0"/>
              <a:t>Security ensures anonymous interactions.</a:t>
            </a:r>
          </a:p>
          <a:p>
            <a:pPr marL="0" indent="0" algn="just">
              <a:buNone/>
            </a:pPr>
            <a:r>
              <a:rPr lang="en-GB" sz="1800" b="1" dirty="0"/>
              <a:t>Step 9 : </a:t>
            </a:r>
            <a:r>
              <a:rPr lang="en-GB" sz="1800" dirty="0"/>
              <a:t>API keys are securely stored.</a:t>
            </a:r>
          </a:p>
          <a:p>
            <a:pPr marL="0" indent="0" algn="just">
              <a:buNone/>
            </a:pPr>
            <a:r>
              <a:rPr lang="en-GB" sz="1800" b="1" dirty="0"/>
              <a:t>Step 10 : </a:t>
            </a:r>
            <a:r>
              <a:rPr lang="en-GB" sz="1800" dirty="0"/>
              <a:t>Virtual environments manage dependencies.</a:t>
            </a:r>
          </a:p>
          <a:p>
            <a:pPr marL="0" indent="0" algn="just">
              <a:buNone/>
            </a:pPr>
            <a:endParaRPr lang="en-GB" sz="1800" b="1" dirty="0"/>
          </a:p>
          <a:p>
            <a:pPr marL="0" indent="0" algn="just">
              <a:buNone/>
            </a:pPr>
            <a:r>
              <a:rPr lang="en-US" sz="1800" dirty="0"/>
              <a:t>.</a:t>
            </a:r>
          </a:p>
        </p:txBody>
      </p:sp>
    </p:spTree>
    <p:extLst>
      <p:ext uri="{BB962C8B-B14F-4D97-AF65-F5344CB8AC3E}">
        <p14:creationId xmlns:p14="http://schemas.microsoft.com/office/powerpoint/2010/main" val="2712345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21B0A3-0B2D-7DC7-0AA5-34BDA817636B}"/>
            </a:ext>
          </a:extLst>
        </p:cNvPr>
        <p:cNvGrpSpPr/>
        <p:nvPr/>
      </p:nvGrpSpPr>
      <p:grpSpPr>
        <a:xfrm>
          <a:off x="0" y="0"/>
          <a:ext cx="0" cy="0"/>
          <a:chOff x="0" y="0"/>
          <a:chExt cx="0" cy="0"/>
        </a:xfrm>
      </p:grpSpPr>
      <p:sp>
        <p:nvSpPr>
          <p:cNvPr id="1048594" name="Title 1">
            <a:extLst>
              <a:ext uri="{FF2B5EF4-FFF2-40B4-BE49-F238E27FC236}">
                <a16:creationId xmlns:a16="http://schemas.microsoft.com/office/drawing/2014/main" id="{F51259CB-BF94-CBED-4A40-259BB468B0FD}"/>
              </a:ext>
            </a:extLst>
          </p:cNvPr>
          <p:cNvSpPr>
            <a:spLocks noGrp="1"/>
          </p:cNvSpPr>
          <p:nvPr>
            <p:ph type="title"/>
          </p:nvPr>
        </p:nvSpPr>
        <p:spPr/>
        <p:txBody>
          <a:bodyPr/>
          <a:lstStyle/>
          <a:p>
            <a:r>
              <a:rPr lang="en-IN" b="1" dirty="0">
                <a:solidFill>
                  <a:srgbClr val="002060"/>
                </a:solidFill>
              </a:rPr>
              <a:t>4. Architectural Design</a:t>
            </a:r>
            <a:endParaRPr lang="en-IN" dirty="0"/>
          </a:p>
        </p:txBody>
      </p:sp>
      <p:sp>
        <p:nvSpPr>
          <p:cNvPr id="1048596" name="object 2">
            <a:extLst>
              <a:ext uri="{FF2B5EF4-FFF2-40B4-BE49-F238E27FC236}">
                <a16:creationId xmlns:a16="http://schemas.microsoft.com/office/drawing/2014/main" id="{AEA3A742-04B0-4F9F-BC7A-98086E856A63}"/>
              </a:ext>
            </a:extLst>
          </p:cNvPr>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sp>
        <p:nvSpPr>
          <p:cNvPr id="3" name="Content Placeholder 2">
            <a:extLst>
              <a:ext uri="{FF2B5EF4-FFF2-40B4-BE49-F238E27FC236}">
                <a16:creationId xmlns:a16="http://schemas.microsoft.com/office/drawing/2014/main" id="{69E30635-2163-5028-24ED-91AC3DC9D3D7}"/>
              </a:ext>
            </a:extLst>
          </p:cNvPr>
          <p:cNvSpPr>
            <a:spLocks noGrp="1" noChangeArrowheads="1"/>
          </p:cNvSpPr>
          <p:nvPr>
            <p:ph idx="1"/>
          </p:nvPr>
        </p:nvSpPr>
        <p:spPr bwMode="auto">
          <a:xfrm>
            <a:off x="838200" y="1791111"/>
            <a:ext cx="10260106" cy="487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a:buNone/>
            </a:pPr>
            <a:r>
              <a:rPr lang="en-IN" sz="1800" b="1" kern="1200" dirty="0">
                <a:solidFill>
                  <a:srgbClr val="002060"/>
                </a:solidFill>
                <a:effectLst/>
                <a:ea typeface="+mn-ea"/>
                <a:cs typeface="+mn-cs"/>
              </a:rPr>
              <a:t>4.3 Workflow Overview</a:t>
            </a:r>
          </a:p>
          <a:p>
            <a:pPr marL="0" indent="0" algn="just">
              <a:buNone/>
            </a:pPr>
            <a:r>
              <a:rPr lang="en-US" sz="1800" b="1" dirty="0"/>
              <a:t>Step 1: Driver Requests Assistance</a:t>
            </a:r>
          </a:p>
          <a:p>
            <a:pPr algn="just"/>
            <a:r>
              <a:rPr lang="en-US" sz="1800" dirty="0"/>
              <a:t>The driver searches for nearby mechanics, towing services, or other roadside assistance providers.</a:t>
            </a:r>
          </a:p>
          <a:p>
            <a:pPr algn="just"/>
            <a:r>
              <a:rPr lang="en-US" sz="1800" dirty="0"/>
              <a:t>The app matches the request with available providers based on proximity and availability.</a:t>
            </a:r>
          </a:p>
          <a:p>
            <a:pPr marL="0" indent="0" algn="just">
              <a:buNone/>
            </a:pPr>
            <a:r>
              <a:rPr lang="en-US" sz="1800" b="1" dirty="0"/>
              <a:t>Step 2: Mechanic/Towing Service Accepts Request</a:t>
            </a:r>
          </a:p>
          <a:p>
            <a:pPr algn="just"/>
            <a:r>
              <a:rPr lang="en-US" sz="1800" dirty="0"/>
              <a:t>The mechanic or service provider receives the service request.</a:t>
            </a:r>
          </a:p>
          <a:p>
            <a:pPr algn="just"/>
            <a:r>
              <a:rPr lang="en-US" sz="1800" dirty="0"/>
              <a:t>They can accept or decline based on their availability.</a:t>
            </a:r>
            <a:endParaRPr lang="en-US" sz="1400" dirty="0"/>
          </a:p>
          <a:p>
            <a:pPr marL="0" indent="0" algn="just">
              <a:buNone/>
            </a:pPr>
            <a:r>
              <a:rPr lang="en-US" sz="1800" b="1" dirty="0"/>
              <a:t>Step 3: Real-Time Tracking &amp; Assistance</a:t>
            </a:r>
          </a:p>
          <a:p>
            <a:pPr algn="just"/>
            <a:r>
              <a:rPr lang="en-US" sz="1800" dirty="0"/>
              <a:t>Both driver and service provider can track each other’s live location.</a:t>
            </a:r>
          </a:p>
          <a:p>
            <a:pPr algn="just"/>
            <a:r>
              <a:rPr lang="en-US" sz="1800" dirty="0"/>
              <a:t>The driver receives ETA updates and can communicate with the provider.</a:t>
            </a:r>
          </a:p>
          <a:p>
            <a:pPr marL="0" indent="0" algn="just">
              <a:buNone/>
            </a:pPr>
            <a:r>
              <a:rPr lang="en-US" sz="1800" b="1" dirty="0"/>
              <a:t>Step 4: Service Completion &amp; Feedback</a:t>
            </a:r>
          </a:p>
          <a:p>
            <a:pPr algn="just"/>
            <a:r>
              <a:rPr lang="en-US" sz="1800" dirty="0"/>
              <a:t>The driver confirms service completion.</a:t>
            </a:r>
          </a:p>
          <a:p>
            <a:pPr algn="just"/>
            <a:r>
              <a:rPr lang="en-US" sz="1800" dirty="0"/>
              <a:t>Users can rate and review mechanics and service providers for future users.</a:t>
            </a:r>
            <a:endParaRPr lang="en-US" sz="1800" b="1" dirty="0"/>
          </a:p>
        </p:txBody>
      </p:sp>
    </p:spTree>
    <p:extLst>
      <p:ext uri="{BB962C8B-B14F-4D97-AF65-F5344CB8AC3E}">
        <p14:creationId xmlns:p14="http://schemas.microsoft.com/office/powerpoint/2010/main" val="3984137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22603E-9BE2-22C9-8CC0-A1BA6797177A}"/>
            </a:ext>
          </a:extLst>
        </p:cNvPr>
        <p:cNvGrpSpPr/>
        <p:nvPr/>
      </p:nvGrpSpPr>
      <p:grpSpPr>
        <a:xfrm>
          <a:off x="0" y="0"/>
          <a:ext cx="0" cy="0"/>
          <a:chOff x="0" y="0"/>
          <a:chExt cx="0" cy="0"/>
        </a:xfrm>
      </p:grpSpPr>
      <p:sp>
        <p:nvSpPr>
          <p:cNvPr id="1048594" name="Title 1">
            <a:extLst>
              <a:ext uri="{FF2B5EF4-FFF2-40B4-BE49-F238E27FC236}">
                <a16:creationId xmlns:a16="http://schemas.microsoft.com/office/drawing/2014/main" id="{75F89C73-BDF1-BDC1-BC1A-A81DCDE2F880}"/>
              </a:ext>
            </a:extLst>
          </p:cNvPr>
          <p:cNvSpPr>
            <a:spLocks noGrp="1"/>
          </p:cNvSpPr>
          <p:nvPr>
            <p:ph type="title"/>
          </p:nvPr>
        </p:nvSpPr>
        <p:spPr/>
        <p:txBody>
          <a:bodyPr/>
          <a:lstStyle/>
          <a:p>
            <a:r>
              <a:rPr lang="en-IN" b="1" dirty="0">
                <a:solidFill>
                  <a:srgbClr val="002060"/>
                </a:solidFill>
              </a:rPr>
              <a:t>4. Architectural Design</a:t>
            </a:r>
            <a:endParaRPr lang="en-IN" dirty="0"/>
          </a:p>
        </p:txBody>
      </p:sp>
      <p:sp>
        <p:nvSpPr>
          <p:cNvPr id="1048596" name="object 2">
            <a:extLst>
              <a:ext uri="{FF2B5EF4-FFF2-40B4-BE49-F238E27FC236}">
                <a16:creationId xmlns:a16="http://schemas.microsoft.com/office/drawing/2014/main" id="{980CBEBF-27DB-3AF1-355F-A0681154FB1D}"/>
              </a:ext>
            </a:extLst>
          </p:cNvPr>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sp>
        <p:nvSpPr>
          <p:cNvPr id="7" name="TextBox 6">
            <a:extLst>
              <a:ext uri="{FF2B5EF4-FFF2-40B4-BE49-F238E27FC236}">
                <a16:creationId xmlns:a16="http://schemas.microsoft.com/office/drawing/2014/main" id="{84BECAC0-297E-CB75-2934-F55FCAA8A192}"/>
              </a:ext>
            </a:extLst>
          </p:cNvPr>
          <p:cNvSpPr txBox="1"/>
          <p:nvPr/>
        </p:nvSpPr>
        <p:spPr>
          <a:xfrm>
            <a:off x="838200" y="1475304"/>
            <a:ext cx="2584324" cy="646331"/>
          </a:xfrm>
          <a:prstGeom prst="rect">
            <a:avLst/>
          </a:prstGeom>
          <a:noFill/>
        </p:spPr>
        <p:txBody>
          <a:bodyPr wrap="square" rtlCol="0">
            <a:spAutoFit/>
          </a:bodyPr>
          <a:lstStyle/>
          <a:p>
            <a:pPr marL="0" indent="0" algn="just">
              <a:buNone/>
            </a:pPr>
            <a:r>
              <a:rPr lang="en-IN" sz="1800" b="1" kern="1200" dirty="0">
                <a:solidFill>
                  <a:srgbClr val="002060"/>
                </a:solidFill>
                <a:effectLst/>
                <a:ea typeface="+mn-ea"/>
                <a:cs typeface="+mn-cs"/>
              </a:rPr>
              <a:t>4.4 System Flow Diagram</a:t>
            </a:r>
          </a:p>
          <a:p>
            <a:pPr marL="0" indent="0" algn="just">
              <a:buNone/>
            </a:pPr>
            <a:endParaRPr lang="en-IN" sz="1800" b="1" kern="1200" dirty="0">
              <a:solidFill>
                <a:srgbClr val="002060"/>
              </a:solidFill>
              <a:effectLst/>
              <a:ea typeface="+mn-ea"/>
              <a:cs typeface="+mn-cs"/>
            </a:endParaRPr>
          </a:p>
        </p:txBody>
      </p:sp>
      <p:pic>
        <p:nvPicPr>
          <p:cNvPr id="7170" name="Picture 2">
            <a:extLst>
              <a:ext uri="{FF2B5EF4-FFF2-40B4-BE49-F238E27FC236}">
                <a16:creationId xmlns:a16="http://schemas.microsoft.com/office/drawing/2014/main" id="{D123BFCA-AD1F-7520-1274-0E43472E7F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2524" y="1912776"/>
            <a:ext cx="3757114" cy="48508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3870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Content Placeholder 2"/>
          <p:cNvSpPr>
            <a:spLocks noGrp="1"/>
          </p:cNvSpPr>
          <p:nvPr>
            <p:ph idx="1"/>
          </p:nvPr>
        </p:nvSpPr>
        <p:spPr>
          <a:xfrm>
            <a:off x="3581989" y="2876083"/>
            <a:ext cx="5024718" cy="1105834"/>
          </a:xfrm>
        </p:spPr>
        <p:txBody>
          <a:bodyPr>
            <a:normAutofit fontScale="92500" lnSpcReduction="10000"/>
          </a:bodyPr>
          <a:lstStyle/>
          <a:p>
            <a:pPr marL="0" indent="0">
              <a:buNone/>
            </a:pPr>
            <a:r>
              <a:rPr lang="en-IN" sz="8800" b="1" dirty="0">
                <a:solidFill>
                  <a:srgbClr val="002060"/>
                </a:solidFill>
              </a:rPr>
              <a:t>Thank You</a:t>
            </a:r>
          </a:p>
        </p:txBody>
      </p:sp>
      <p:sp>
        <p:nvSpPr>
          <p:cNvPr id="1048608" name="object 2"/>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object 2"/>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sp>
        <p:nvSpPr>
          <p:cNvPr id="1048593" name="Title 1"/>
          <p:cNvSpPr txBox="1"/>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400" b="1" dirty="0">
                <a:solidFill>
                  <a:srgbClr val="C00000"/>
                </a:solidFill>
                <a:latin typeface="+mj-lt"/>
                <a:cs typeface="Times New Roman"/>
              </a:rPr>
              <a:t>Contents:</a:t>
            </a:r>
            <a:endParaRPr lang="en-IN" dirty="0"/>
          </a:p>
        </p:txBody>
      </p:sp>
      <p:sp>
        <p:nvSpPr>
          <p:cNvPr id="2" name="TextBox 1">
            <a:extLst>
              <a:ext uri="{FF2B5EF4-FFF2-40B4-BE49-F238E27FC236}">
                <a16:creationId xmlns:a16="http://schemas.microsoft.com/office/drawing/2014/main" id="{B016B9F2-AB7A-557E-FE19-675B3C4CD1E4}"/>
              </a:ext>
            </a:extLst>
          </p:cNvPr>
          <p:cNvSpPr txBox="1"/>
          <p:nvPr/>
        </p:nvSpPr>
        <p:spPr>
          <a:xfrm>
            <a:off x="990600" y="1843088"/>
            <a:ext cx="10515600" cy="1800493"/>
          </a:xfrm>
          <a:prstGeom prst="rect">
            <a:avLst/>
          </a:prstGeom>
          <a:noFill/>
        </p:spPr>
        <p:txBody>
          <a:bodyPr wrap="square" rtlCol="0">
            <a:spAutoFit/>
          </a:bodyPr>
          <a:lstStyle/>
          <a:p>
            <a:pPr marL="12700">
              <a:spcBef>
                <a:spcPts val="600"/>
              </a:spcBef>
              <a:buClr>
                <a:srgbClr val="D24717"/>
              </a:buClr>
              <a:buSzPct val="85000"/>
              <a:tabLst>
                <a:tab pos="469265" algn="l"/>
                <a:tab pos="469900" algn="l"/>
              </a:tabLst>
            </a:pPr>
            <a:r>
              <a:rPr lang="en-IN" sz="2400" dirty="0"/>
              <a:t>1.   Abstract</a:t>
            </a:r>
          </a:p>
          <a:p>
            <a:pPr marL="12700">
              <a:spcBef>
                <a:spcPts val="600"/>
              </a:spcBef>
              <a:buClr>
                <a:srgbClr val="D24717"/>
              </a:buClr>
              <a:buSzPct val="85000"/>
              <a:tabLst>
                <a:tab pos="469265" algn="l"/>
                <a:tab pos="469900" algn="l"/>
              </a:tabLst>
            </a:pPr>
            <a:r>
              <a:rPr lang="en-IN" sz="2400" dirty="0">
                <a:cs typeface="Times New Roman"/>
              </a:rPr>
              <a:t>2.   Introduction</a:t>
            </a:r>
          </a:p>
          <a:p>
            <a:pPr marL="12700">
              <a:lnSpc>
                <a:spcPct val="100000"/>
              </a:lnSpc>
              <a:spcBef>
                <a:spcPts val="600"/>
              </a:spcBef>
              <a:buClr>
                <a:srgbClr val="D24717"/>
              </a:buClr>
              <a:buSzPct val="85000"/>
              <a:tabLst>
                <a:tab pos="469265" algn="l"/>
                <a:tab pos="469900" algn="l"/>
              </a:tabLst>
            </a:pPr>
            <a:r>
              <a:rPr lang="en-IN" sz="2400" dirty="0"/>
              <a:t>3.   </a:t>
            </a:r>
            <a:r>
              <a:rPr lang="en-IN" sz="2400" spc="-5" dirty="0">
                <a:solidFill>
                  <a:schemeClr val="tx1">
                    <a:lumMod val="95000"/>
                    <a:lumOff val="5000"/>
                  </a:schemeClr>
                </a:solidFill>
                <a:cs typeface="Times New Roman"/>
              </a:rPr>
              <a:t>System Analysis</a:t>
            </a:r>
            <a:endParaRPr lang="en-IN" sz="2400" spc="-5" dirty="0">
              <a:solidFill>
                <a:srgbClr val="002060"/>
              </a:solidFill>
              <a:cs typeface="Times New Roman"/>
            </a:endParaRPr>
          </a:p>
          <a:p>
            <a:pPr marL="12700">
              <a:lnSpc>
                <a:spcPct val="100000"/>
              </a:lnSpc>
              <a:spcBef>
                <a:spcPts val="600"/>
              </a:spcBef>
              <a:buClr>
                <a:srgbClr val="D24717"/>
              </a:buClr>
              <a:buSzPct val="85000"/>
              <a:tabLst>
                <a:tab pos="469265" algn="l"/>
                <a:tab pos="469900" algn="l"/>
              </a:tabLst>
            </a:pPr>
            <a:r>
              <a:rPr lang="en-IN" sz="2400" spc="-5" dirty="0">
                <a:solidFill>
                  <a:schemeClr val="tx1">
                    <a:lumMod val="95000"/>
                    <a:lumOff val="5000"/>
                  </a:schemeClr>
                </a:solidFill>
                <a:cs typeface="Times New Roman"/>
              </a:rPr>
              <a:t>4.   </a:t>
            </a:r>
            <a:r>
              <a:rPr lang="en-IN" sz="2400" dirty="0"/>
              <a:t>Architectural Design </a:t>
            </a:r>
            <a:endParaRPr lang="en-IN" sz="2400" spc="-5" dirty="0">
              <a:solidFill>
                <a:schemeClr val="tx1">
                  <a:lumMod val="95000"/>
                  <a:lumOff val="5000"/>
                </a:schemeClr>
              </a:solidFill>
              <a:cs typeface="Times New Roman"/>
            </a:endParaRPr>
          </a:p>
        </p:txBody>
      </p:sp>
    </p:spTree>
    <p:extLst>
      <p:ext uri="{BB962C8B-B14F-4D97-AF65-F5344CB8AC3E}">
        <p14:creationId xmlns:p14="http://schemas.microsoft.com/office/powerpoint/2010/main" val="1733443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D5E89F-B403-89B4-0E5A-B9EECC63D845}"/>
            </a:ext>
          </a:extLst>
        </p:cNvPr>
        <p:cNvGrpSpPr/>
        <p:nvPr/>
      </p:nvGrpSpPr>
      <p:grpSpPr>
        <a:xfrm>
          <a:off x="0" y="0"/>
          <a:ext cx="0" cy="0"/>
          <a:chOff x="0" y="0"/>
          <a:chExt cx="0" cy="0"/>
        </a:xfrm>
      </p:grpSpPr>
      <p:sp>
        <p:nvSpPr>
          <p:cNvPr id="1048594" name="Title 1">
            <a:extLst>
              <a:ext uri="{FF2B5EF4-FFF2-40B4-BE49-F238E27FC236}">
                <a16:creationId xmlns:a16="http://schemas.microsoft.com/office/drawing/2014/main" id="{911C0958-B99D-55B9-6E8D-99E8B5A9D6D7}"/>
              </a:ext>
            </a:extLst>
          </p:cNvPr>
          <p:cNvSpPr>
            <a:spLocks noGrp="1"/>
          </p:cNvSpPr>
          <p:nvPr>
            <p:ph type="title"/>
          </p:nvPr>
        </p:nvSpPr>
        <p:spPr/>
        <p:txBody>
          <a:bodyPr/>
          <a:lstStyle/>
          <a:p>
            <a:r>
              <a:rPr lang="en-IN" b="1" dirty="0">
                <a:solidFill>
                  <a:srgbClr val="002060"/>
                </a:solidFill>
              </a:rPr>
              <a:t>1. Abstract</a:t>
            </a:r>
            <a:endParaRPr lang="en-IN" dirty="0"/>
          </a:p>
        </p:txBody>
      </p:sp>
      <p:sp>
        <p:nvSpPr>
          <p:cNvPr id="1048596" name="object 2">
            <a:extLst>
              <a:ext uri="{FF2B5EF4-FFF2-40B4-BE49-F238E27FC236}">
                <a16:creationId xmlns:a16="http://schemas.microsoft.com/office/drawing/2014/main" id="{9FA79EA1-4C51-A95A-6538-328F40ED4B06}"/>
              </a:ext>
            </a:extLst>
          </p:cNvPr>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sp>
        <p:nvSpPr>
          <p:cNvPr id="5" name="Rectangle 3">
            <a:extLst>
              <a:ext uri="{FF2B5EF4-FFF2-40B4-BE49-F238E27FC236}">
                <a16:creationId xmlns:a16="http://schemas.microsoft.com/office/drawing/2014/main" id="{EA5C4575-7A85-FDA3-738F-D28AC3809DCE}"/>
              </a:ext>
            </a:extLst>
          </p:cNvPr>
          <p:cNvSpPr>
            <a:spLocks noGrp="1" noChangeArrowheads="1"/>
          </p:cNvSpPr>
          <p:nvPr>
            <p:ph idx="1"/>
          </p:nvPr>
        </p:nvSpPr>
        <p:spPr bwMode="auto">
          <a:xfrm>
            <a:off x="838200" y="1829186"/>
            <a:ext cx="10824411"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GB" sz="2000" dirty="0"/>
              <a:t>More</a:t>
            </a:r>
            <a:r>
              <a:rPr lang="en-GB" sz="1800" dirty="0"/>
              <a:t> than one billion individuals worldwide face mental health challenges like anxiety and depression, but stigma, lack of resources, or just living far away may be some reasons why many never get the care they need. The World Health Organization reports that over 75% of people living with mental health disorders do not get appropriate treatment; this clearly reflects how it is graver than ever that better solutions are found. The Mental Health Support Web Application aims to bridge that gap. It is a scalable anonymous, and easily approachable platform that offers mental health support through an intelligent chatbot. The chatbot detects emotional states and provides coping mechanisms personalized for its users all the while giving real-time emotional support via machine learning and natural language processing. In a discreet and anonymous manner, the user will gain access to some practical, scientifically supported self-care advice and emergency supplies whenever required. This platform offers self-assessment tests, journaling, and relaxation techniques that include mindfulness and breathing exercises. It's safe and private to communicate, with the ability to refer users needing further assistance to licensed mental health specialists. The aim of the web application is to bring mental health support to a greater audience to lessen the effects that untreated mental health issues may bring about on people's emotional well-being.</a:t>
            </a:r>
            <a:endParaRPr kumimoji="0" lang="en-US" altLang="en-US" sz="1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542231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D5E89F-B403-89B4-0E5A-B9EECC63D845}"/>
            </a:ext>
          </a:extLst>
        </p:cNvPr>
        <p:cNvGrpSpPr/>
        <p:nvPr/>
      </p:nvGrpSpPr>
      <p:grpSpPr>
        <a:xfrm>
          <a:off x="0" y="0"/>
          <a:ext cx="0" cy="0"/>
          <a:chOff x="0" y="0"/>
          <a:chExt cx="0" cy="0"/>
        </a:xfrm>
      </p:grpSpPr>
      <p:sp>
        <p:nvSpPr>
          <p:cNvPr id="1048594" name="Title 1">
            <a:extLst>
              <a:ext uri="{FF2B5EF4-FFF2-40B4-BE49-F238E27FC236}">
                <a16:creationId xmlns:a16="http://schemas.microsoft.com/office/drawing/2014/main" id="{911C0958-B99D-55B9-6E8D-99E8B5A9D6D7}"/>
              </a:ext>
            </a:extLst>
          </p:cNvPr>
          <p:cNvSpPr>
            <a:spLocks noGrp="1"/>
          </p:cNvSpPr>
          <p:nvPr>
            <p:ph type="title"/>
          </p:nvPr>
        </p:nvSpPr>
        <p:spPr/>
        <p:txBody>
          <a:bodyPr/>
          <a:lstStyle/>
          <a:p>
            <a:r>
              <a:rPr lang="en-IN" b="1" dirty="0">
                <a:solidFill>
                  <a:srgbClr val="002060"/>
                </a:solidFill>
              </a:rPr>
              <a:t>2. Introduction</a:t>
            </a:r>
            <a:endParaRPr lang="en-IN" dirty="0"/>
          </a:p>
        </p:txBody>
      </p:sp>
      <p:sp>
        <p:nvSpPr>
          <p:cNvPr id="1048596" name="object 2">
            <a:extLst>
              <a:ext uri="{FF2B5EF4-FFF2-40B4-BE49-F238E27FC236}">
                <a16:creationId xmlns:a16="http://schemas.microsoft.com/office/drawing/2014/main" id="{9FA79EA1-4C51-A95A-6538-328F40ED4B06}"/>
              </a:ext>
            </a:extLst>
          </p:cNvPr>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sp>
        <p:nvSpPr>
          <p:cNvPr id="3" name="Content Placeholder 2">
            <a:extLst>
              <a:ext uri="{FF2B5EF4-FFF2-40B4-BE49-F238E27FC236}">
                <a16:creationId xmlns:a16="http://schemas.microsoft.com/office/drawing/2014/main" id="{C393BC24-15E3-321C-6EB3-82C73A17F391}"/>
              </a:ext>
            </a:extLst>
          </p:cNvPr>
          <p:cNvSpPr>
            <a:spLocks noGrp="1" noChangeArrowheads="1"/>
          </p:cNvSpPr>
          <p:nvPr>
            <p:ph idx="1"/>
          </p:nvPr>
        </p:nvSpPr>
        <p:spPr bwMode="auto">
          <a:xfrm>
            <a:off x="838200" y="1318328"/>
            <a:ext cx="9856694" cy="1096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a:buNone/>
            </a:pPr>
            <a:endParaRPr lang="en-US" sz="1800" dirty="0"/>
          </a:p>
          <a:p>
            <a:pPr marL="0" indent="0" algn="just">
              <a:buNone/>
            </a:pPr>
            <a:r>
              <a:rPr lang="en-IN" sz="1800" b="1" dirty="0">
                <a:solidFill>
                  <a:srgbClr val="002060"/>
                </a:solidFill>
              </a:rPr>
              <a:t>2</a:t>
            </a:r>
            <a:r>
              <a:rPr lang="en-IN" sz="1800" b="1" kern="1200" dirty="0">
                <a:solidFill>
                  <a:srgbClr val="002060"/>
                </a:solidFill>
                <a:effectLst/>
                <a:ea typeface="+mn-ea"/>
                <a:cs typeface="+mn-cs"/>
              </a:rPr>
              <a:t>.1 Problem Definition &amp; Description</a:t>
            </a:r>
          </a:p>
          <a:p>
            <a:pPr marL="0" indent="0" algn="just">
              <a:buNone/>
            </a:pPr>
            <a:endParaRPr lang="en-US" sz="1800" dirty="0"/>
          </a:p>
        </p:txBody>
      </p:sp>
      <p:sp>
        <p:nvSpPr>
          <p:cNvPr id="6" name="Rectangle 4">
            <a:extLst>
              <a:ext uri="{FF2B5EF4-FFF2-40B4-BE49-F238E27FC236}">
                <a16:creationId xmlns:a16="http://schemas.microsoft.com/office/drawing/2014/main" id="{15348ABB-55A9-E345-1390-8A3E312CAE34}"/>
              </a:ext>
            </a:extLst>
          </p:cNvPr>
          <p:cNvSpPr>
            <a:spLocks noChangeArrowheads="1"/>
          </p:cNvSpPr>
          <p:nvPr/>
        </p:nvSpPr>
        <p:spPr bwMode="auto">
          <a:xfrm>
            <a:off x="838200" y="1728184"/>
            <a:ext cx="9752045"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Increasing prevalence of mental health issues.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Limited access to support due to stigma, financial constraints, and a shortage of mental health professionals.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Hesitation to seek help leads to undiagnosed conditions and worsening mental well-being.</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Need for an accessible, private, and intelligent solution for managing mental health.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5">
            <a:extLst>
              <a:ext uri="{FF2B5EF4-FFF2-40B4-BE49-F238E27FC236}">
                <a16:creationId xmlns:a16="http://schemas.microsoft.com/office/drawing/2014/main" id="{CD1AC5FE-EB95-E464-85C8-044CBA05102F}"/>
              </a:ext>
            </a:extLst>
          </p:cNvPr>
          <p:cNvSpPr>
            <a:spLocks noChangeArrowheads="1"/>
          </p:cNvSpPr>
          <p:nvPr/>
        </p:nvSpPr>
        <p:spPr bwMode="auto">
          <a:xfrm>
            <a:off x="838200" y="3682391"/>
            <a:ext cx="105156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rPr>
              <a:t>Project Description:</a:t>
            </a:r>
          </a:p>
          <a:p>
            <a:pPr marL="285750" indent="-285750" algn="just" eaLnBrk="0" fontAlgn="base" hangingPunct="0">
              <a:spcBef>
                <a:spcPct val="0"/>
              </a:spcBef>
              <a:spcAft>
                <a:spcPct val="0"/>
              </a:spcAft>
              <a:buFont typeface="Arial" panose="020B0604020202020204" pitchFamily="34" charset="0"/>
              <a:buChar char="•"/>
            </a:pPr>
            <a:r>
              <a:rPr kumimoji="0" lang="en-US" altLang="en-US" b="0" i="0" u="none" strike="noStrike" cap="none" normalizeH="0" baseline="0" dirty="0">
                <a:ln>
                  <a:noFill/>
                </a:ln>
                <a:solidFill>
                  <a:schemeClr val="tx1"/>
                </a:solidFill>
                <a:effectLst/>
              </a:rPr>
              <a:t>The Mental Health Support Web Application provides accessible mental health assistance through </a:t>
            </a:r>
            <a:r>
              <a:rPr kumimoji="0" lang="en-US" altLang="en-US" b="0" i="1" u="none" strike="noStrike" cap="none" normalizeH="0" baseline="0" dirty="0">
                <a:ln>
                  <a:noFill/>
                </a:ln>
                <a:solidFill>
                  <a:schemeClr val="tx1"/>
                </a:solidFill>
                <a:effectLst/>
              </a:rPr>
              <a:t>Peace Pal</a:t>
            </a:r>
            <a:r>
              <a:rPr kumimoji="0" lang="en-US" altLang="en-US" b="0" i="0" u="none" strike="noStrike" cap="none" normalizeH="0" baseline="0" dirty="0">
                <a:ln>
                  <a:noFill/>
                </a:ln>
                <a:solidFill>
                  <a:schemeClr val="tx1"/>
                </a:solidFill>
                <a:effectLst/>
              </a:rPr>
              <a:t>, an AI chatbot powered by the </a:t>
            </a:r>
            <a:r>
              <a:rPr kumimoji="0" lang="en-US" altLang="en-US" b="0" i="0" u="none" strike="noStrike" cap="none" normalizeH="0" baseline="0" dirty="0" err="1">
                <a:ln>
                  <a:noFill/>
                </a:ln>
                <a:solidFill>
                  <a:schemeClr val="tx1"/>
                </a:solidFill>
                <a:effectLst/>
              </a:rPr>
              <a:t>Groq</a:t>
            </a:r>
            <a:r>
              <a:rPr kumimoji="0" lang="en-US" altLang="en-US" b="0" i="0" u="none" strike="noStrike" cap="none" normalizeH="0" baseline="0" dirty="0">
                <a:ln>
                  <a:noFill/>
                </a:ln>
                <a:solidFill>
                  <a:schemeClr val="tx1"/>
                </a:solidFill>
                <a:effectLst/>
              </a:rPr>
              <a:t> API with the </a:t>
            </a:r>
            <a:r>
              <a:rPr lang="en-IN" b="0" dirty="0">
                <a:effectLst/>
                <a:latin typeface="Consolas" panose="020B0609020204030204" pitchFamily="49" charset="0"/>
              </a:rPr>
              <a:t>l</a:t>
            </a:r>
            <a:r>
              <a:rPr lang="en-IN" b="0" dirty="0">
                <a:effectLst/>
              </a:rPr>
              <a:t>lama-3.3-70b-versatile</a:t>
            </a:r>
            <a:r>
              <a:rPr kumimoji="0" lang="en-US" altLang="en-US" b="0" i="0" u="none" strike="noStrike" cap="none" normalizeH="0" baseline="0" dirty="0">
                <a:ln>
                  <a:noFill/>
                </a:ln>
                <a:solidFill>
                  <a:schemeClr val="tx1"/>
                </a:solidFill>
                <a:effectLst/>
              </a:rPr>
              <a:t> model. It offers real-time emotional support, personalized coping strategies, and self-assessment tests to gauge mental well-being. Users can access wellness tools like journaling, mindfulness, and breathing exercises, with referrals to licensed professionals if needed. The platform ensures privacy with anonymous interactions and secure data storage. Built using Flask/Python (backend), </a:t>
            </a:r>
            <a:r>
              <a:rPr lang="en-IN" b="0" dirty="0">
                <a:effectLst/>
              </a:rPr>
              <a:t>SQLAlchemy(Database) </a:t>
            </a:r>
            <a:r>
              <a:rPr kumimoji="0" lang="en-US" altLang="en-US" b="0" i="0" u="none" strike="noStrike" cap="none" normalizeH="0" baseline="0" dirty="0">
                <a:ln>
                  <a:noFill/>
                </a:ln>
                <a:solidFill>
                  <a:schemeClr val="tx1"/>
                </a:solidFill>
                <a:effectLst/>
              </a:rPr>
              <a:t>and HTML templates (frontend), it employs TOML for secure API key management and virtual environments for dependency management.</a:t>
            </a:r>
          </a:p>
        </p:txBody>
      </p:sp>
    </p:spTree>
    <p:extLst>
      <p:ext uri="{BB962C8B-B14F-4D97-AF65-F5344CB8AC3E}">
        <p14:creationId xmlns:p14="http://schemas.microsoft.com/office/powerpoint/2010/main" val="317073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D5E89F-B403-89B4-0E5A-B9EECC63D845}"/>
            </a:ext>
          </a:extLst>
        </p:cNvPr>
        <p:cNvGrpSpPr/>
        <p:nvPr/>
      </p:nvGrpSpPr>
      <p:grpSpPr>
        <a:xfrm>
          <a:off x="0" y="0"/>
          <a:ext cx="0" cy="0"/>
          <a:chOff x="0" y="0"/>
          <a:chExt cx="0" cy="0"/>
        </a:xfrm>
      </p:grpSpPr>
      <p:sp>
        <p:nvSpPr>
          <p:cNvPr id="1048594" name="Title 1">
            <a:extLst>
              <a:ext uri="{FF2B5EF4-FFF2-40B4-BE49-F238E27FC236}">
                <a16:creationId xmlns:a16="http://schemas.microsoft.com/office/drawing/2014/main" id="{911C0958-B99D-55B9-6E8D-99E8B5A9D6D7}"/>
              </a:ext>
            </a:extLst>
          </p:cNvPr>
          <p:cNvSpPr>
            <a:spLocks noGrp="1"/>
          </p:cNvSpPr>
          <p:nvPr>
            <p:ph type="title"/>
          </p:nvPr>
        </p:nvSpPr>
        <p:spPr/>
        <p:txBody>
          <a:bodyPr/>
          <a:lstStyle/>
          <a:p>
            <a:r>
              <a:rPr lang="en-IN" b="1" dirty="0">
                <a:solidFill>
                  <a:srgbClr val="002060"/>
                </a:solidFill>
              </a:rPr>
              <a:t>2. Introduction</a:t>
            </a:r>
            <a:endParaRPr lang="en-IN" dirty="0"/>
          </a:p>
        </p:txBody>
      </p:sp>
      <p:sp>
        <p:nvSpPr>
          <p:cNvPr id="1048596" name="object 2">
            <a:extLst>
              <a:ext uri="{FF2B5EF4-FFF2-40B4-BE49-F238E27FC236}">
                <a16:creationId xmlns:a16="http://schemas.microsoft.com/office/drawing/2014/main" id="{9FA79EA1-4C51-A95A-6538-328F40ED4B06}"/>
              </a:ext>
            </a:extLst>
          </p:cNvPr>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sp>
        <p:nvSpPr>
          <p:cNvPr id="3" name="Content Placeholder 2">
            <a:extLst>
              <a:ext uri="{FF2B5EF4-FFF2-40B4-BE49-F238E27FC236}">
                <a16:creationId xmlns:a16="http://schemas.microsoft.com/office/drawing/2014/main" id="{C393BC24-15E3-321C-6EB3-82C73A17F391}"/>
              </a:ext>
            </a:extLst>
          </p:cNvPr>
          <p:cNvSpPr>
            <a:spLocks noGrp="1" noChangeArrowheads="1"/>
          </p:cNvSpPr>
          <p:nvPr>
            <p:ph idx="1"/>
          </p:nvPr>
        </p:nvSpPr>
        <p:spPr bwMode="auto">
          <a:xfrm>
            <a:off x="838200" y="1708711"/>
            <a:ext cx="10421471" cy="4043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a:buNone/>
            </a:pPr>
            <a:r>
              <a:rPr lang="en-IN" sz="1800" b="1" dirty="0">
                <a:solidFill>
                  <a:srgbClr val="002060"/>
                </a:solidFill>
              </a:rPr>
              <a:t>2</a:t>
            </a:r>
            <a:r>
              <a:rPr lang="en-IN" sz="1800" b="1" kern="1200" dirty="0">
                <a:solidFill>
                  <a:srgbClr val="002060"/>
                </a:solidFill>
                <a:effectLst/>
                <a:ea typeface="+mn-ea"/>
                <a:cs typeface="+mn-cs"/>
              </a:rPr>
              <a:t>.2 Objectives of the Project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Develop an accessible, secure, and intelligent mental health support platform.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Utilize AI to deliver personalized emotional support, self-assessments, and coping strategies.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Ensure user privacy and provide referrals for professional help when needed. </a:t>
            </a:r>
          </a:p>
          <a:p>
            <a:pPr marL="0" indent="0" algn="just" eaLnBrk="0" fontAlgn="base" hangingPunct="0">
              <a:lnSpc>
                <a:spcPct val="100000"/>
              </a:lnSpc>
              <a:spcBef>
                <a:spcPct val="0"/>
              </a:spcBef>
              <a:spcAft>
                <a:spcPct val="0"/>
              </a:spcAft>
              <a:buNone/>
            </a:pPr>
            <a:endParaRPr kumimoji="0" lang="en-US" altLang="en-US" sz="1800" i="0" u="none" strike="noStrike" cap="none" normalizeH="0" baseline="0" dirty="0">
              <a:ln>
                <a:noFill/>
              </a:ln>
              <a:solidFill>
                <a:schemeClr val="tx1"/>
              </a:solidFill>
              <a:effectLst/>
            </a:endParaRPr>
          </a:p>
          <a:p>
            <a:pPr marL="0" indent="0" algn="just">
              <a:buNone/>
            </a:pPr>
            <a:r>
              <a:rPr lang="en-IN" sz="1800" b="1" dirty="0">
                <a:solidFill>
                  <a:srgbClr val="002060"/>
                </a:solidFill>
              </a:rPr>
              <a:t>2</a:t>
            </a:r>
            <a:r>
              <a:rPr lang="en-IN" sz="1800" b="1" kern="1200" dirty="0">
                <a:solidFill>
                  <a:srgbClr val="002060"/>
                </a:solidFill>
                <a:effectLst/>
                <a:ea typeface="+mn-ea"/>
                <a:cs typeface="+mn-cs"/>
              </a:rPr>
              <a:t>.3 Aim</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rPr>
              <a:t>To design and develop a comprehensive mental health support web application that utilizes an AI-powered chatbot to offer real-time emotional support, personalized coping strategies, and self-assessment tools. The platform aims to promote mental well-being through interactive features such as journaling, mindfulness exercises, and referrals to licensed professionals. Additionally, the application prioritizes user privacy and security, ensuring anonymous interactions and secure data management while providing a supportive and accessible space for users to manage their mental health effectively.</a:t>
            </a:r>
          </a:p>
        </p:txBody>
      </p:sp>
    </p:spTree>
    <p:extLst>
      <p:ext uri="{BB962C8B-B14F-4D97-AF65-F5344CB8AC3E}">
        <p14:creationId xmlns:p14="http://schemas.microsoft.com/office/powerpoint/2010/main" val="1421815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D5E89F-B403-89B4-0E5A-B9EECC63D845}"/>
            </a:ext>
          </a:extLst>
        </p:cNvPr>
        <p:cNvGrpSpPr/>
        <p:nvPr/>
      </p:nvGrpSpPr>
      <p:grpSpPr>
        <a:xfrm>
          <a:off x="0" y="0"/>
          <a:ext cx="0" cy="0"/>
          <a:chOff x="0" y="0"/>
          <a:chExt cx="0" cy="0"/>
        </a:xfrm>
      </p:grpSpPr>
      <p:sp>
        <p:nvSpPr>
          <p:cNvPr id="1048594" name="Title 1">
            <a:extLst>
              <a:ext uri="{FF2B5EF4-FFF2-40B4-BE49-F238E27FC236}">
                <a16:creationId xmlns:a16="http://schemas.microsoft.com/office/drawing/2014/main" id="{911C0958-B99D-55B9-6E8D-99E8B5A9D6D7}"/>
              </a:ext>
            </a:extLst>
          </p:cNvPr>
          <p:cNvSpPr>
            <a:spLocks noGrp="1"/>
          </p:cNvSpPr>
          <p:nvPr>
            <p:ph type="title"/>
          </p:nvPr>
        </p:nvSpPr>
        <p:spPr/>
        <p:txBody>
          <a:bodyPr/>
          <a:lstStyle/>
          <a:p>
            <a:r>
              <a:rPr lang="en-IN" b="1" dirty="0">
                <a:solidFill>
                  <a:srgbClr val="002060"/>
                </a:solidFill>
              </a:rPr>
              <a:t>3. System Analysis</a:t>
            </a:r>
            <a:endParaRPr lang="en-IN" dirty="0"/>
          </a:p>
        </p:txBody>
      </p:sp>
      <p:sp>
        <p:nvSpPr>
          <p:cNvPr id="1048596" name="object 2">
            <a:extLst>
              <a:ext uri="{FF2B5EF4-FFF2-40B4-BE49-F238E27FC236}">
                <a16:creationId xmlns:a16="http://schemas.microsoft.com/office/drawing/2014/main" id="{9FA79EA1-4C51-A95A-6538-328F40ED4B06}"/>
              </a:ext>
            </a:extLst>
          </p:cNvPr>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sp>
        <p:nvSpPr>
          <p:cNvPr id="3" name="Content Placeholder 2">
            <a:extLst>
              <a:ext uri="{FF2B5EF4-FFF2-40B4-BE49-F238E27FC236}">
                <a16:creationId xmlns:a16="http://schemas.microsoft.com/office/drawing/2014/main" id="{349D7CD2-CCD6-5663-2912-87C40114B0E4}"/>
              </a:ext>
            </a:extLst>
          </p:cNvPr>
          <p:cNvSpPr>
            <a:spLocks noGrp="1" noChangeArrowheads="1"/>
          </p:cNvSpPr>
          <p:nvPr>
            <p:ph idx="1"/>
          </p:nvPr>
        </p:nvSpPr>
        <p:spPr bwMode="auto">
          <a:xfrm>
            <a:off x="838200" y="1757219"/>
            <a:ext cx="10260106" cy="4597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a:buNone/>
            </a:pPr>
            <a:r>
              <a:rPr lang="en-IN" sz="1800" b="1" kern="1200" dirty="0">
                <a:solidFill>
                  <a:srgbClr val="002060"/>
                </a:solidFill>
                <a:effectLst/>
                <a:ea typeface="+mn-ea"/>
                <a:cs typeface="+mn-cs"/>
              </a:rPr>
              <a:t>Existing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Mental Health Helplines and Hotlines:</a:t>
            </a:r>
            <a:r>
              <a:rPr kumimoji="0" lang="en-US" altLang="en-US" sz="1800" b="0" i="0" u="none" strike="noStrike" cap="none" normalizeH="0" baseline="0" dirty="0">
                <a:ln>
                  <a:noFill/>
                </a:ln>
                <a:solidFill>
                  <a:schemeClr val="tx1"/>
                </a:solidFill>
                <a:effectLst/>
              </a:rPr>
              <a:t> Provide real-time support but may lack personalization and long-term engagement.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Mobile Mental Health Apps (e.g., Calm, Headspace):</a:t>
            </a:r>
            <a:r>
              <a:rPr kumimoji="0" lang="en-US" altLang="en-US" sz="1800" b="0" i="0" u="none" strike="noStrike" cap="none" normalizeH="0" baseline="0" dirty="0">
                <a:ln>
                  <a:noFill/>
                </a:ln>
                <a:solidFill>
                  <a:schemeClr val="tx1"/>
                </a:solidFill>
                <a:effectLst/>
              </a:rPr>
              <a:t> Offer guided meditations and relaxation techniques but often lack conversational AI for personalized support.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AI Chatbots (e.g., </a:t>
            </a:r>
            <a:r>
              <a:rPr kumimoji="0" lang="en-US" altLang="en-US" sz="1800" b="1" i="0" u="none" strike="noStrike" cap="none" normalizeH="0" baseline="0" dirty="0" err="1">
                <a:ln>
                  <a:noFill/>
                </a:ln>
                <a:solidFill>
                  <a:schemeClr val="tx1"/>
                </a:solidFill>
                <a:effectLst/>
              </a:rPr>
              <a:t>Wysa</a:t>
            </a:r>
            <a:r>
              <a:rPr kumimoji="0" lang="en-US" altLang="en-US" sz="1800" b="1" i="0" u="none" strike="noStrike" cap="none" normalizeH="0" baseline="0" dirty="0">
                <a:ln>
                  <a:noFill/>
                </a:ln>
                <a:solidFill>
                  <a:schemeClr val="tx1"/>
                </a:solidFill>
                <a:effectLst/>
              </a:rPr>
              <a:t>, </a:t>
            </a:r>
            <a:r>
              <a:rPr kumimoji="0" lang="en-US" altLang="en-US" sz="1800" b="1" i="0" u="none" strike="noStrike" cap="none" normalizeH="0" baseline="0" dirty="0" err="1">
                <a:ln>
                  <a:noFill/>
                </a:ln>
                <a:solidFill>
                  <a:schemeClr val="tx1"/>
                </a:solidFill>
                <a:effectLst/>
              </a:rPr>
              <a:t>Woebot</a:t>
            </a:r>
            <a:r>
              <a:rPr kumimoji="0" lang="en-US" altLang="en-US" sz="1800" b="1" i="0" u="none" strike="noStrike" cap="none" normalizeH="0" baseline="0" dirty="0">
                <a:ln>
                  <a:noFill/>
                </a:ln>
                <a:solidFill>
                  <a:schemeClr val="tx1"/>
                </a:solidFill>
                <a:effectLst/>
              </a:rPr>
              <a:t>):</a:t>
            </a:r>
            <a:r>
              <a:rPr kumimoji="0" lang="en-US" altLang="en-US" sz="1800" b="0" i="0" u="none" strike="noStrike" cap="none" normalizeH="0" baseline="0" dirty="0">
                <a:ln>
                  <a:noFill/>
                </a:ln>
                <a:solidFill>
                  <a:schemeClr val="tx1"/>
                </a:solidFill>
                <a:effectLst/>
              </a:rPr>
              <a:t> Provide mental health assistance using AI but may have limited emotional intelligence and personalization.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Teletherapy Platforms (e.g., </a:t>
            </a:r>
            <a:r>
              <a:rPr kumimoji="0" lang="en-US" altLang="en-US" sz="1800" b="1" i="0" u="none" strike="noStrike" cap="none" normalizeH="0" baseline="0" dirty="0" err="1">
                <a:ln>
                  <a:noFill/>
                </a:ln>
                <a:solidFill>
                  <a:schemeClr val="tx1"/>
                </a:solidFill>
                <a:effectLst/>
              </a:rPr>
              <a:t>BetterHelp</a:t>
            </a:r>
            <a:r>
              <a:rPr kumimoji="0" lang="en-US" altLang="en-US" sz="1800" b="1" i="0" u="none" strike="noStrike" cap="none" normalizeH="0" baseline="0" dirty="0">
                <a:ln>
                  <a:noFill/>
                </a:ln>
                <a:solidFill>
                  <a:schemeClr val="tx1"/>
                </a:solidFill>
                <a:effectLst/>
              </a:rPr>
              <a:t>, </a:t>
            </a:r>
            <a:r>
              <a:rPr kumimoji="0" lang="en-US" altLang="en-US" sz="1800" b="1" i="0" u="none" strike="noStrike" cap="none" normalizeH="0" baseline="0" dirty="0" err="1">
                <a:ln>
                  <a:noFill/>
                </a:ln>
                <a:solidFill>
                  <a:schemeClr val="tx1"/>
                </a:solidFill>
                <a:effectLst/>
              </a:rPr>
              <a:t>Talkspace</a:t>
            </a:r>
            <a:r>
              <a:rPr kumimoji="0" lang="en-US" altLang="en-US" sz="1800" b="1" i="0" u="none" strike="noStrike" cap="none" normalizeH="0" baseline="0" dirty="0">
                <a:ln>
                  <a:noFill/>
                </a:ln>
                <a:solidFill>
                  <a:schemeClr val="tx1"/>
                </a:solidFill>
                <a:effectLst/>
              </a:rPr>
              <a:t>):</a:t>
            </a:r>
            <a:r>
              <a:rPr kumimoji="0" lang="en-US" altLang="en-US" sz="1800" b="0" i="0" u="none" strike="noStrike" cap="none" normalizeH="0" baseline="0" dirty="0">
                <a:ln>
                  <a:noFill/>
                </a:ln>
                <a:solidFill>
                  <a:schemeClr val="tx1"/>
                </a:solidFill>
                <a:effectLst/>
              </a:rPr>
              <a:t> Connect users with licensed therapists but can be expensive and lack anonymity.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Online Self-Assessment Tools:</a:t>
            </a:r>
            <a:r>
              <a:rPr kumimoji="0" lang="en-US" altLang="en-US" sz="1800" b="0" i="0" u="none" strike="noStrike" cap="none" normalizeH="0" baseline="0" dirty="0">
                <a:ln>
                  <a:noFill/>
                </a:ln>
                <a:solidFill>
                  <a:schemeClr val="tx1"/>
                </a:solidFill>
                <a:effectLst/>
              </a:rPr>
              <a:t> Help users evaluate their mental health but often lack follow-up support and coping strategies.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Community Forums (e.g., Reddit, 7 Cups):</a:t>
            </a:r>
            <a:r>
              <a:rPr kumimoji="0" lang="en-US" altLang="en-US" sz="1800" b="0" i="0" u="none" strike="noStrike" cap="none" normalizeH="0" baseline="0" dirty="0">
                <a:ln>
                  <a:noFill/>
                </a:ln>
                <a:solidFill>
                  <a:schemeClr val="tx1"/>
                </a:solidFill>
                <a:effectLst/>
              </a:rPr>
              <a:t> Offer peer support but may have unreliable advice and privacy concerns.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rPr>
              <a:t>These systems address certain aspects of mental health support but often fall short in delivering a fully integrated, personalized, and secure experience.</a:t>
            </a:r>
          </a:p>
          <a:p>
            <a:pPr marL="0" indent="0" algn="just">
              <a:buNone/>
            </a:pPr>
            <a:endParaRPr lang="en-US" sz="1800" dirty="0"/>
          </a:p>
        </p:txBody>
      </p:sp>
    </p:spTree>
    <p:extLst>
      <p:ext uri="{BB962C8B-B14F-4D97-AF65-F5344CB8AC3E}">
        <p14:creationId xmlns:p14="http://schemas.microsoft.com/office/powerpoint/2010/main" val="1344451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3C8C9A-AF27-A834-4AC8-B27E9E31155B}"/>
            </a:ext>
          </a:extLst>
        </p:cNvPr>
        <p:cNvGrpSpPr/>
        <p:nvPr/>
      </p:nvGrpSpPr>
      <p:grpSpPr>
        <a:xfrm>
          <a:off x="0" y="0"/>
          <a:ext cx="0" cy="0"/>
          <a:chOff x="0" y="0"/>
          <a:chExt cx="0" cy="0"/>
        </a:xfrm>
      </p:grpSpPr>
      <p:sp>
        <p:nvSpPr>
          <p:cNvPr id="1048594" name="Title 1">
            <a:extLst>
              <a:ext uri="{FF2B5EF4-FFF2-40B4-BE49-F238E27FC236}">
                <a16:creationId xmlns:a16="http://schemas.microsoft.com/office/drawing/2014/main" id="{6D240636-1B23-DB3F-BB9D-CA4C99AD44A4}"/>
              </a:ext>
            </a:extLst>
          </p:cNvPr>
          <p:cNvSpPr>
            <a:spLocks noGrp="1"/>
          </p:cNvSpPr>
          <p:nvPr>
            <p:ph type="title"/>
          </p:nvPr>
        </p:nvSpPr>
        <p:spPr/>
        <p:txBody>
          <a:bodyPr/>
          <a:lstStyle/>
          <a:p>
            <a:r>
              <a:rPr lang="en-IN" b="1" dirty="0">
                <a:solidFill>
                  <a:srgbClr val="002060"/>
                </a:solidFill>
              </a:rPr>
              <a:t>3. System Analysis</a:t>
            </a:r>
            <a:endParaRPr lang="en-IN" dirty="0"/>
          </a:p>
        </p:txBody>
      </p:sp>
      <p:sp>
        <p:nvSpPr>
          <p:cNvPr id="1048596" name="object 2">
            <a:extLst>
              <a:ext uri="{FF2B5EF4-FFF2-40B4-BE49-F238E27FC236}">
                <a16:creationId xmlns:a16="http://schemas.microsoft.com/office/drawing/2014/main" id="{EA5C38D5-72DD-85A9-3F3F-8957661AF5B3}"/>
              </a:ext>
            </a:extLst>
          </p:cNvPr>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sp>
        <p:nvSpPr>
          <p:cNvPr id="3" name="Content Placeholder 2">
            <a:extLst>
              <a:ext uri="{FF2B5EF4-FFF2-40B4-BE49-F238E27FC236}">
                <a16:creationId xmlns:a16="http://schemas.microsoft.com/office/drawing/2014/main" id="{6760FDF0-812A-CB6E-D97A-CDB7512E4754}"/>
              </a:ext>
            </a:extLst>
          </p:cNvPr>
          <p:cNvSpPr>
            <a:spLocks noGrp="1" noChangeArrowheads="1"/>
          </p:cNvSpPr>
          <p:nvPr>
            <p:ph idx="1"/>
          </p:nvPr>
        </p:nvSpPr>
        <p:spPr bwMode="auto">
          <a:xfrm>
            <a:off x="838200" y="1670131"/>
            <a:ext cx="10260106" cy="386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a:buNone/>
            </a:pPr>
            <a:r>
              <a:rPr lang="en-IN" sz="1800" b="1" kern="1200" dirty="0">
                <a:solidFill>
                  <a:srgbClr val="002060"/>
                </a:solidFill>
                <a:effectLst/>
                <a:ea typeface="+mn-ea"/>
                <a:cs typeface="+mn-cs"/>
              </a:rPr>
              <a:t>Proposed System:</a:t>
            </a:r>
          </a:p>
          <a:p>
            <a:pPr marL="0" indent="0" algn="just">
              <a:buNone/>
            </a:pPr>
            <a:endParaRPr lang="en-IN" sz="1800" b="1" kern="1200" dirty="0">
              <a:solidFill>
                <a:srgbClr val="002060"/>
              </a:solidFill>
              <a:effectLst/>
              <a:ea typeface="+mn-ea"/>
              <a:cs typeface="+mn-c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AI Chatbot (Peace Pal):</a:t>
            </a:r>
            <a:r>
              <a:rPr kumimoji="0" lang="en-US" altLang="en-US" sz="1800" b="0" i="0" u="none" strike="noStrike" cap="none" normalizeH="0" baseline="0" dirty="0">
                <a:ln>
                  <a:noFill/>
                </a:ln>
                <a:solidFill>
                  <a:schemeClr val="tx1"/>
                </a:solidFill>
                <a:effectLst/>
              </a:rPr>
              <a:t> Provides real-time emotional support using the </a:t>
            </a:r>
            <a:r>
              <a:rPr kumimoji="0" lang="en-US" altLang="en-US" sz="1800" b="0" i="0" u="none" strike="noStrike" cap="none" normalizeH="0" baseline="0" dirty="0" err="1">
                <a:ln>
                  <a:noFill/>
                </a:ln>
                <a:solidFill>
                  <a:schemeClr val="tx1"/>
                </a:solidFill>
                <a:effectLst/>
              </a:rPr>
              <a:t>Groq</a:t>
            </a:r>
            <a:r>
              <a:rPr kumimoji="0" lang="en-US" altLang="en-US" sz="1800" b="0" i="0" u="none" strike="noStrike" cap="none" normalizeH="0" baseline="0" dirty="0">
                <a:ln>
                  <a:noFill/>
                </a:ln>
                <a:solidFill>
                  <a:schemeClr val="tx1"/>
                </a:solidFill>
                <a:effectLst/>
              </a:rPr>
              <a:t> API with the </a:t>
            </a:r>
            <a:r>
              <a:rPr kumimoji="0" lang="en-US" altLang="en-US" sz="1800" b="0" i="0" u="none" strike="noStrike" cap="none" normalizeH="0" baseline="0" dirty="0" err="1">
                <a:ln>
                  <a:noFill/>
                </a:ln>
                <a:solidFill>
                  <a:schemeClr val="tx1"/>
                </a:solidFill>
                <a:effectLst/>
              </a:rPr>
              <a:t>LLaMA</a:t>
            </a:r>
            <a:r>
              <a:rPr kumimoji="0" lang="en-US" altLang="en-US" sz="1800" b="0" i="0" u="none" strike="noStrike" cap="none" normalizeH="0" baseline="0" dirty="0">
                <a:ln>
                  <a:noFill/>
                </a:ln>
                <a:solidFill>
                  <a:schemeClr val="tx1"/>
                </a:solidFill>
                <a:effectLst/>
              </a:rPr>
              <a:t> model.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Personalized Recommendations:</a:t>
            </a:r>
            <a:r>
              <a:rPr kumimoji="0" lang="en-US" altLang="en-US" sz="1800" b="0" i="0" u="none" strike="noStrike" cap="none" normalizeH="0" baseline="0" dirty="0">
                <a:ln>
                  <a:noFill/>
                </a:ln>
                <a:solidFill>
                  <a:schemeClr val="tx1"/>
                </a:solidFill>
                <a:effectLst/>
              </a:rPr>
              <a:t> Offers coping mechanisms based on users' emotional states.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Session-Based Chat:</a:t>
            </a:r>
            <a:r>
              <a:rPr kumimoji="0" lang="en-US" altLang="en-US" sz="1800" b="0" i="0" u="none" strike="noStrike" cap="none" normalizeH="0" baseline="0" dirty="0">
                <a:ln>
                  <a:noFill/>
                </a:ln>
                <a:solidFill>
                  <a:schemeClr val="tx1"/>
                </a:solidFill>
                <a:effectLst/>
              </a:rPr>
              <a:t> Saves conversation history with a scrollable interface for easy reference.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Self-Assessment Tests:</a:t>
            </a:r>
            <a:r>
              <a:rPr kumimoji="0" lang="en-US" altLang="en-US" sz="1800" b="0" i="0" u="none" strike="noStrike" cap="none" normalizeH="0" baseline="0" dirty="0">
                <a:ln>
                  <a:noFill/>
                </a:ln>
                <a:solidFill>
                  <a:schemeClr val="tx1"/>
                </a:solidFill>
                <a:effectLst/>
              </a:rPr>
              <a:t> Helps users gauge their mental well-being with tailored coping strategies.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Wellness Tools:</a:t>
            </a:r>
            <a:r>
              <a:rPr kumimoji="0" lang="en-US" altLang="en-US" sz="1800" b="0" i="0" u="none" strike="noStrike" cap="none" normalizeH="0" baseline="0" dirty="0">
                <a:ln>
                  <a:noFill/>
                </a:ln>
                <a:solidFill>
                  <a:schemeClr val="tx1"/>
                </a:solidFill>
                <a:effectLst/>
              </a:rPr>
              <a:t> Includes journaling, mindfulness exercises, and breathing techniques.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Licensed Professional Referrals:</a:t>
            </a:r>
            <a:r>
              <a:rPr kumimoji="0" lang="en-US" altLang="en-US" sz="1800" b="0" i="0" u="none" strike="noStrike" cap="none" normalizeH="0" baseline="0" dirty="0">
                <a:ln>
                  <a:noFill/>
                </a:ln>
                <a:solidFill>
                  <a:schemeClr val="tx1"/>
                </a:solidFill>
                <a:effectLst/>
              </a:rPr>
              <a:t> Connects users to therapists when necessary.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Privacy and Security:</a:t>
            </a:r>
            <a:r>
              <a:rPr kumimoji="0" lang="en-US" altLang="en-US" sz="1800" b="0" i="0" u="none" strike="noStrike" cap="none" normalizeH="0" baseline="0" dirty="0">
                <a:ln>
                  <a:noFill/>
                </a:ln>
                <a:solidFill>
                  <a:schemeClr val="tx1"/>
                </a:solidFill>
                <a:effectLst/>
              </a:rPr>
              <a:t> Ensures anonymous interactions and secure data storage.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Technology Stack:</a:t>
            </a:r>
            <a:r>
              <a:rPr kumimoji="0" lang="en-US" altLang="en-US" sz="1800" b="0" i="0" u="none" strike="noStrike" cap="none" normalizeH="0" baseline="0" dirty="0">
                <a:ln>
                  <a:noFill/>
                </a:ln>
                <a:solidFill>
                  <a:schemeClr val="tx1"/>
                </a:solidFill>
                <a:effectLst/>
              </a:rPr>
              <a:t> Uses Flask for the backend, HTML for the frontend, TOML for API key management, and virtual environments for dependency management.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a:p>
            <a:pPr marL="0" indent="0" algn="just">
              <a:buNone/>
            </a:pPr>
            <a:endParaRPr lang="en-US" sz="1800" dirty="0"/>
          </a:p>
        </p:txBody>
      </p:sp>
    </p:spTree>
    <p:extLst>
      <p:ext uri="{BB962C8B-B14F-4D97-AF65-F5344CB8AC3E}">
        <p14:creationId xmlns:p14="http://schemas.microsoft.com/office/powerpoint/2010/main" val="2983017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109798-8FB3-7EB1-1B4D-0FF135308CFD}"/>
            </a:ext>
          </a:extLst>
        </p:cNvPr>
        <p:cNvGrpSpPr/>
        <p:nvPr/>
      </p:nvGrpSpPr>
      <p:grpSpPr>
        <a:xfrm>
          <a:off x="0" y="0"/>
          <a:ext cx="0" cy="0"/>
          <a:chOff x="0" y="0"/>
          <a:chExt cx="0" cy="0"/>
        </a:xfrm>
      </p:grpSpPr>
      <p:sp>
        <p:nvSpPr>
          <p:cNvPr id="1048594" name="Title 1">
            <a:extLst>
              <a:ext uri="{FF2B5EF4-FFF2-40B4-BE49-F238E27FC236}">
                <a16:creationId xmlns:a16="http://schemas.microsoft.com/office/drawing/2014/main" id="{9CE17A29-05B7-5FE2-F08C-A6C2A7EDC8FC}"/>
              </a:ext>
            </a:extLst>
          </p:cNvPr>
          <p:cNvSpPr>
            <a:spLocks noGrp="1"/>
          </p:cNvSpPr>
          <p:nvPr>
            <p:ph type="title"/>
          </p:nvPr>
        </p:nvSpPr>
        <p:spPr/>
        <p:txBody>
          <a:bodyPr/>
          <a:lstStyle/>
          <a:p>
            <a:r>
              <a:rPr lang="en-IN" b="1" dirty="0">
                <a:solidFill>
                  <a:srgbClr val="002060"/>
                </a:solidFill>
              </a:rPr>
              <a:t>4. Architectural Design</a:t>
            </a:r>
            <a:endParaRPr lang="en-IN" dirty="0"/>
          </a:p>
        </p:txBody>
      </p:sp>
      <p:sp>
        <p:nvSpPr>
          <p:cNvPr id="1048596" name="object 2">
            <a:extLst>
              <a:ext uri="{FF2B5EF4-FFF2-40B4-BE49-F238E27FC236}">
                <a16:creationId xmlns:a16="http://schemas.microsoft.com/office/drawing/2014/main" id="{7974ACBD-6AB3-DA63-8F8A-D43E92FFBB8E}"/>
              </a:ext>
            </a:extLst>
          </p:cNvPr>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r>
              <a:rPr lang="en-IN" dirty="0">
                <a:latin typeface="+mj-lt"/>
              </a:rPr>
              <a:t>a</a:t>
            </a:r>
            <a:endParaRPr dirty="0">
              <a:latin typeface="+mj-lt"/>
            </a:endParaRPr>
          </a:p>
        </p:txBody>
      </p:sp>
      <p:sp>
        <p:nvSpPr>
          <p:cNvPr id="3" name="Content Placeholder 2">
            <a:extLst>
              <a:ext uri="{FF2B5EF4-FFF2-40B4-BE49-F238E27FC236}">
                <a16:creationId xmlns:a16="http://schemas.microsoft.com/office/drawing/2014/main" id="{A6920BF0-157B-3EA1-447B-3D9D96B9B75E}"/>
              </a:ext>
            </a:extLst>
          </p:cNvPr>
          <p:cNvSpPr>
            <a:spLocks noGrp="1" noChangeArrowheads="1"/>
          </p:cNvSpPr>
          <p:nvPr>
            <p:ph idx="1"/>
          </p:nvPr>
        </p:nvSpPr>
        <p:spPr bwMode="auto">
          <a:xfrm>
            <a:off x="838200" y="1690688"/>
            <a:ext cx="10260106" cy="410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a:buNone/>
            </a:pPr>
            <a:r>
              <a:rPr lang="en-GB" sz="1800" dirty="0"/>
              <a:t>The Mental Health Support Web Application follows a client-server architecture, enabling smooth interaction between users and the AI chatbot (Peace Pal). The system consists of a web-based user interface, a Flask backend server, a database for storing user interactions, and third-party integrations for the </a:t>
            </a:r>
            <a:r>
              <a:rPr lang="en-GB" sz="1800" dirty="0" err="1"/>
              <a:t>Groq</a:t>
            </a:r>
            <a:r>
              <a:rPr lang="en-GB" sz="1800" dirty="0"/>
              <a:t> API with the </a:t>
            </a:r>
            <a:r>
              <a:rPr lang="en-GB" sz="1800" dirty="0" err="1"/>
              <a:t>LLaMA</a:t>
            </a:r>
            <a:r>
              <a:rPr lang="en-GB" sz="1800" dirty="0"/>
              <a:t> model. The frontend uses HTML templates to deliver an intuitive chat experience, while the backend handles session management, self-assessment results, and secure data storage. Additionally, a TOML configuration file manages secure API key storage, and virtual environments ensure efficient dependency management.</a:t>
            </a:r>
            <a:endParaRPr lang="en-IN" sz="1800" b="1" kern="1200" dirty="0">
              <a:solidFill>
                <a:srgbClr val="002060"/>
              </a:solidFill>
              <a:effectLst/>
              <a:ea typeface="+mn-ea"/>
              <a:cs typeface="+mn-cs"/>
            </a:endParaRPr>
          </a:p>
          <a:p>
            <a:pPr marL="0" indent="0" algn="just">
              <a:buNone/>
            </a:pPr>
            <a:r>
              <a:rPr lang="en-IN" sz="1800" b="1" kern="1200" dirty="0">
                <a:solidFill>
                  <a:srgbClr val="002060"/>
                </a:solidFill>
                <a:effectLst/>
                <a:ea typeface="+mn-ea"/>
                <a:cs typeface="+mn-cs"/>
              </a:rPr>
              <a:t>4.1 System Components</a:t>
            </a:r>
          </a:p>
          <a:p>
            <a:pPr marL="342900" indent="-342900">
              <a:buFont typeface="+mj-lt"/>
              <a:buAutoNum type="arabicPeriod"/>
            </a:pPr>
            <a:r>
              <a:rPr lang="en-GB" sz="1800" b="1" dirty="0"/>
              <a:t>User Interface (Frontend):</a:t>
            </a:r>
            <a:endParaRPr lang="en-GB" sz="1800" dirty="0"/>
          </a:p>
          <a:p>
            <a:pPr>
              <a:buFont typeface="Arial" panose="020B0604020202020204" pitchFamily="34" charset="0"/>
              <a:buChar char="•"/>
            </a:pPr>
            <a:r>
              <a:rPr lang="en-GB" sz="1800" dirty="0"/>
              <a:t>Built using HTML templates for an interactive and user-friendly experience.</a:t>
            </a:r>
          </a:p>
          <a:p>
            <a:pPr>
              <a:buFont typeface="Arial" panose="020B0604020202020204" pitchFamily="34" charset="0"/>
              <a:buChar char="•"/>
            </a:pPr>
            <a:r>
              <a:rPr lang="en-GB" sz="1800" dirty="0"/>
              <a:t>Provides access to features such as chat, self-assessments, journaling, and relaxation tools.</a:t>
            </a:r>
          </a:p>
          <a:p>
            <a:pPr>
              <a:buFont typeface="Arial" panose="020B0604020202020204" pitchFamily="34" charset="0"/>
              <a:buChar char="•"/>
            </a:pPr>
            <a:r>
              <a:rPr lang="en-GB" sz="1800" dirty="0"/>
              <a:t>Displays real-time chatbot responses with a scrollable chat interface.</a:t>
            </a:r>
          </a:p>
          <a:p>
            <a:pPr marL="0" indent="0" algn="just">
              <a:buNone/>
            </a:pPr>
            <a:endParaRPr lang="en-US" sz="1800" b="1" dirty="0"/>
          </a:p>
        </p:txBody>
      </p:sp>
    </p:spTree>
    <p:extLst>
      <p:ext uri="{BB962C8B-B14F-4D97-AF65-F5344CB8AC3E}">
        <p14:creationId xmlns:p14="http://schemas.microsoft.com/office/powerpoint/2010/main" val="745708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FC8388-852C-1613-1FC6-EF288D1C118E}"/>
            </a:ext>
          </a:extLst>
        </p:cNvPr>
        <p:cNvGrpSpPr/>
        <p:nvPr/>
      </p:nvGrpSpPr>
      <p:grpSpPr>
        <a:xfrm>
          <a:off x="0" y="0"/>
          <a:ext cx="0" cy="0"/>
          <a:chOff x="0" y="0"/>
          <a:chExt cx="0" cy="0"/>
        </a:xfrm>
      </p:grpSpPr>
      <p:sp>
        <p:nvSpPr>
          <p:cNvPr id="1048594" name="Title 1">
            <a:extLst>
              <a:ext uri="{FF2B5EF4-FFF2-40B4-BE49-F238E27FC236}">
                <a16:creationId xmlns:a16="http://schemas.microsoft.com/office/drawing/2014/main" id="{F41B406B-7069-3FBE-28EA-96F9F5422488}"/>
              </a:ext>
            </a:extLst>
          </p:cNvPr>
          <p:cNvSpPr>
            <a:spLocks noGrp="1"/>
          </p:cNvSpPr>
          <p:nvPr>
            <p:ph type="title"/>
          </p:nvPr>
        </p:nvSpPr>
        <p:spPr/>
        <p:txBody>
          <a:bodyPr/>
          <a:lstStyle/>
          <a:p>
            <a:r>
              <a:rPr lang="en-IN" b="1" dirty="0">
                <a:solidFill>
                  <a:srgbClr val="002060"/>
                </a:solidFill>
              </a:rPr>
              <a:t>4. Architectural Design</a:t>
            </a:r>
            <a:endParaRPr lang="en-IN" dirty="0"/>
          </a:p>
        </p:txBody>
      </p:sp>
      <p:sp>
        <p:nvSpPr>
          <p:cNvPr id="1048596" name="object 2">
            <a:extLst>
              <a:ext uri="{FF2B5EF4-FFF2-40B4-BE49-F238E27FC236}">
                <a16:creationId xmlns:a16="http://schemas.microsoft.com/office/drawing/2014/main" id="{02347386-218F-A4D2-C3B0-6283A3CA2F81}"/>
              </a:ext>
            </a:extLst>
          </p:cNvPr>
          <p:cNvSpPr/>
          <p:nvPr/>
        </p:nvSpPr>
        <p:spPr>
          <a:xfrm>
            <a:off x="85343" y="70103"/>
            <a:ext cx="12018010" cy="6693534"/>
          </a:xfrm>
          <a:custGeom>
            <a:avLst/>
            <a:gdLst/>
            <a:ahLst/>
            <a:cxnLst/>
            <a:rect l="l" t="t" r="r" b="b"/>
            <a:pathLst>
              <a:path w="12018010" h="6693534">
                <a:moveTo>
                  <a:pt x="0" y="329946"/>
                </a:moveTo>
                <a:lnTo>
                  <a:pt x="4770" y="281177"/>
                </a:lnTo>
                <a:lnTo>
                  <a:pt x="18624" y="234696"/>
                </a:lnTo>
                <a:lnTo>
                  <a:pt x="40887" y="190880"/>
                </a:lnTo>
                <a:lnTo>
                  <a:pt x="70878" y="150241"/>
                </a:lnTo>
                <a:lnTo>
                  <a:pt x="107911" y="113411"/>
                </a:lnTo>
                <a:lnTo>
                  <a:pt x="151295" y="80899"/>
                </a:lnTo>
                <a:lnTo>
                  <a:pt x="200380" y="53213"/>
                </a:lnTo>
                <a:lnTo>
                  <a:pt x="254457" y="30606"/>
                </a:lnTo>
                <a:lnTo>
                  <a:pt x="312864" y="13970"/>
                </a:lnTo>
                <a:lnTo>
                  <a:pt x="374916" y="3555"/>
                </a:lnTo>
                <a:lnTo>
                  <a:pt x="439915" y="0"/>
                </a:lnTo>
                <a:lnTo>
                  <a:pt x="11577955" y="0"/>
                </a:lnTo>
                <a:lnTo>
                  <a:pt x="11642979" y="3555"/>
                </a:lnTo>
                <a:lnTo>
                  <a:pt x="11705082" y="13970"/>
                </a:lnTo>
                <a:lnTo>
                  <a:pt x="11763502" y="30606"/>
                </a:lnTo>
                <a:lnTo>
                  <a:pt x="11817604" y="53213"/>
                </a:lnTo>
                <a:lnTo>
                  <a:pt x="11866626" y="80899"/>
                </a:lnTo>
                <a:lnTo>
                  <a:pt x="11910060" y="113411"/>
                </a:lnTo>
                <a:lnTo>
                  <a:pt x="11947016" y="150241"/>
                </a:lnTo>
                <a:lnTo>
                  <a:pt x="11976989" y="190880"/>
                </a:lnTo>
                <a:lnTo>
                  <a:pt x="11999341" y="234696"/>
                </a:lnTo>
                <a:lnTo>
                  <a:pt x="12013184" y="281177"/>
                </a:lnTo>
                <a:lnTo>
                  <a:pt x="12017883" y="329946"/>
                </a:lnTo>
                <a:lnTo>
                  <a:pt x="12017883" y="6363360"/>
                </a:lnTo>
                <a:lnTo>
                  <a:pt x="12013184" y="6412115"/>
                </a:lnTo>
                <a:lnTo>
                  <a:pt x="11999341" y="6458648"/>
                </a:lnTo>
                <a:lnTo>
                  <a:pt x="11976989" y="6502450"/>
                </a:lnTo>
                <a:lnTo>
                  <a:pt x="11947016" y="6543001"/>
                </a:lnTo>
                <a:lnTo>
                  <a:pt x="11910060" y="6579806"/>
                </a:lnTo>
                <a:lnTo>
                  <a:pt x="11866626" y="6612356"/>
                </a:lnTo>
                <a:lnTo>
                  <a:pt x="11817604" y="6640131"/>
                </a:lnTo>
                <a:lnTo>
                  <a:pt x="11763502" y="6662615"/>
                </a:lnTo>
                <a:lnTo>
                  <a:pt x="11705082" y="6679312"/>
                </a:lnTo>
                <a:lnTo>
                  <a:pt x="11642979" y="6689702"/>
                </a:lnTo>
                <a:lnTo>
                  <a:pt x="11577955" y="6693279"/>
                </a:lnTo>
                <a:lnTo>
                  <a:pt x="439915" y="6693279"/>
                </a:lnTo>
                <a:lnTo>
                  <a:pt x="374916" y="6689702"/>
                </a:lnTo>
                <a:lnTo>
                  <a:pt x="312864" y="6679312"/>
                </a:lnTo>
                <a:lnTo>
                  <a:pt x="254457" y="6662615"/>
                </a:lnTo>
                <a:lnTo>
                  <a:pt x="200380" y="6640131"/>
                </a:lnTo>
                <a:lnTo>
                  <a:pt x="151295" y="6612356"/>
                </a:lnTo>
                <a:lnTo>
                  <a:pt x="107911" y="6579806"/>
                </a:lnTo>
                <a:lnTo>
                  <a:pt x="70878" y="6543001"/>
                </a:lnTo>
                <a:lnTo>
                  <a:pt x="40887" y="6502450"/>
                </a:lnTo>
                <a:lnTo>
                  <a:pt x="18624" y="6458648"/>
                </a:lnTo>
                <a:lnTo>
                  <a:pt x="4770" y="6412115"/>
                </a:lnTo>
                <a:lnTo>
                  <a:pt x="0" y="6363360"/>
                </a:lnTo>
                <a:lnTo>
                  <a:pt x="0" y="329946"/>
                </a:lnTo>
                <a:close/>
              </a:path>
            </a:pathLst>
          </a:custGeom>
          <a:ln w="6095">
            <a:solidFill>
              <a:srgbClr val="000000"/>
            </a:solidFill>
          </a:ln>
        </p:spPr>
        <p:txBody>
          <a:bodyPr wrap="square" lIns="0" tIns="0" rIns="0" bIns="0" rtlCol="0"/>
          <a:lstStyle/>
          <a:p>
            <a:endParaRPr>
              <a:latin typeface="+mj-lt"/>
            </a:endParaRPr>
          </a:p>
        </p:txBody>
      </p:sp>
      <p:sp>
        <p:nvSpPr>
          <p:cNvPr id="3" name="Content Placeholder 2">
            <a:extLst>
              <a:ext uri="{FF2B5EF4-FFF2-40B4-BE49-F238E27FC236}">
                <a16:creationId xmlns:a16="http://schemas.microsoft.com/office/drawing/2014/main" id="{A50A263C-5298-C62E-0E61-959ADFA03297}"/>
              </a:ext>
            </a:extLst>
          </p:cNvPr>
          <p:cNvSpPr>
            <a:spLocks noGrp="1" noChangeArrowheads="1"/>
          </p:cNvSpPr>
          <p:nvPr>
            <p:ph idx="1"/>
          </p:nvPr>
        </p:nvSpPr>
        <p:spPr bwMode="auto">
          <a:xfrm>
            <a:off x="838200" y="1339670"/>
            <a:ext cx="9744366" cy="6286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startAt="2"/>
              <a:tabLst/>
            </a:pPr>
            <a:r>
              <a:rPr kumimoji="0" lang="en-US" altLang="en-US" sz="1800" b="1" i="0" u="none" strike="noStrike" cap="none" normalizeH="0" baseline="0" dirty="0">
                <a:ln>
                  <a:noFill/>
                </a:ln>
                <a:solidFill>
                  <a:schemeClr val="tx1"/>
                </a:solidFill>
                <a:effectLst/>
              </a:rPr>
              <a:t>AI Chatbot (Peace Pal):</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Developed using the </a:t>
            </a:r>
            <a:r>
              <a:rPr kumimoji="0" lang="en-US" altLang="en-US" sz="1800" b="0" i="0" u="none" strike="noStrike" cap="none" normalizeH="0" baseline="0" dirty="0" err="1">
                <a:ln>
                  <a:noFill/>
                </a:ln>
                <a:solidFill>
                  <a:schemeClr val="tx1"/>
                </a:solidFill>
                <a:effectLst/>
              </a:rPr>
              <a:t>Groq</a:t>
            </a:r>
            <a:r>
              <a:rPr kumimoji="0" lang="en-US" altLang="en-US" sz="1800" b="0" i="0" u="none" strike="noStrike" cap="none" normalizeH="0" baseline="0" dirty="0">
                <a:ln>
                  <a:noFill/>
                </a:ln>
                <a:solidFill>
                  <a:schemeClr val="tx1"/>
                </a:solidFill>
                <a:effectLst/>
              </a:rPr>
              <a:t> API with the </a:t>
            </a:r>
            <a:r>
              <a:rPr kumimoji="0" lang="en-US" altLang="en-US" sz="1800" b="0" i="0" u="none" strike="noStrike" cap="none" normalizeH="0" baseline="0" dirty="0" err="1">
                <a:ln>
                  <a:noFill/>
                </a:ln>
                <a:solidFill>
                  <a:schemeClr val="tx1"/>
                </a:solidFill>
                <a:effectLst/>
              </a:rPr>
              <a:t>LLaMA</a:t>
            </a:r>
            <a:r>
              <a:rPr kumimoji="0" lang="en-US" altLang="en-US" sz="1800" b="0" i="0" u="none" strike="noStrike" cap="none" normalizeH="0" baseline="0" dirty="0">
                <a:ln>
                  <a:noFill/>
                </a:ln>
                <a:solidFill>
                  <a:schemeClr val="tx1"/>
                </a:solidFill>
                <a:effectLst/>
              </a:rPr>
              <a:t> model for natural language processing.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Analyzes user inputs to provide emotional support and personalized coping strategies.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Stores session-based conversation history for continuity.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startAt="3"/>
              <a:tabLst/>
            </a:pPr>
            <a:r>
              <a:rPr kumimoji="0" lang="en-US" altLang="en-US" sz="1800" b="1" i="0" u="none" strike="noStrike" cap="none" normalizeH="0" baseline="0" dirty="0">
                <a:ln>
                  <a:noFill/>
                </a:ln>
                <a:solidFill>
                  <a:schemeClr val="tx1"/>
                </a:solidFill>
                <a:effectLst/>
              </a:rPr>
              <a:t>Backend Server:</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Built using the Flask framework to handle business logic and API interactions.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Manages session-based message persistence for ongoing user conversations.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Processes self-assessment results and provides relevant recommendations.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startAt="4"/>
              <a:tabLst/>
            </a:pPr>
            <a:r>
              <a:rPr kumimoji="0" lang="en-US" altLang="en-US" sz="1800" b="1" i="0" u="none" strike="noStrike" cap="none" normalizeH="0" baseline="0" dirty="0">
                <a:ln>
                  <a:noFill/>
                </a:ln>
                <a:solidFill>
                  <a:schemeClr val="tx1"/>
                </a:solidFill>
                <a:effectLst/>
              </a:rPr>
              <a:t>Database:</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Stores user conversation histories, self-assessment results, and journaling entries.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Maintains user privacy by storing data securely with encryption.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Supports session management to retrieve past interactions.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startAt="5"/>
              <a:tabLst/>
            </a:pPr>
            <a:r>
              <a:rPr kumimoji="0" lang="en-US" altLang="en-US" sz="1800" b="1" i="0" u="none" strike="noStrike" cap="none" normalizeH="0" baseline="0" dirty="0">
                <a:ln>
                  <a:noFill/>
                </a:ln>
                <a:solidFill>
                  <a:schemeClr val="tx1"/>
                </a:solidFill>
                <a:effectLst/>
              </a:rPr>
              <a:t>Self-Assessment Module:</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Provides quizzes and tests to evaluate users’ mental well-being.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Analyzes responses to offer tailored recommendations and coping strategies.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Saves assessment results for future reference.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a:p>
            <a:pPr algn="just"/>
            <a:endParaRPr lang="en-US" sz="1800" dirty="0"/>
          </a:p>
        </p:txBody>
      </p:sp>
    </p:spTree>
    <p:extLst>
      <p:ext uri="{BB962C8B-B14F-4D97-AF65-F5344CB8AC3E}">
        <p14:creationId xmlns:p14="http://schemas.microsoft.com/office/powerpoint/2010/main" val="20039573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1142</TotalTime>
  <Words>1586</Words>
  <Application>Microsoft Office PowerPoint</Application>
  <PresentationFormat>Widescreen</PresentationFormat>
  <Paragraphs>139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Consolas</vt:lpstr>
      <vt:lpstr>Times New Roman</vt:lpstr>
      <vt:lpstr>Office Theme</vt:lpstr>
      <vt:lpstr>Mental Health Support Web Application </vt:lpstr>
      <vt:lpstr>PowerPoint Presentation</vt:lpstr>
      <vt:lpstr>1. Abstract</vt:lpstr>
      <vt:lpstr>2. Introduction</vt:lpstr>
      <vt:lpstr>2. Introduction</vt:lpstr>
      <vt:lpstr>3. System Analysis</vt:lpstr>
      <vt:lpstr>3. System Analysis</vt:lpstr>
      <vt:lpstr>4. Architectural Design</vt:lpstr>
      <vt:lpstr>4. Architectural Design</vt:lpstr>
      <vt:lpstr>4. Architectural Design</vt:lpstr>
      <vt:lpstr>4. Architectural Design</vt:lpstr>
      <vt:lpstr>4. Architectural Design</vt:lpstr>
      <vt:lpstr>4. Architectural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VAULT</dc:title>
  <dc:creator>MRUH</dc:creator>
  <cp:lastModifiedBy>dannic1405@gmail.com</cp:lastModifiedBy>
  <cp:revision>63</cp:revision>
  <dcterms:created xsi:type="dcterms:W3CDTF">2024-02-28T18:45:54Z</dcterms:created>
  <dcterms:modified xsi:type="dcterms:W3CDTF">2025-02-17T17:55:20Z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c3bc96b50126489cac4635313cb49982</vt:lpwstr>
  </property>
</Properties>
</file>