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9" r:id="rId3"/>
    <p:sldId id="257" r:id="rId4"/>
    <p:sldId id="258" r:id="rId5"/>
    <p:sldId id="265" r:id="rId6"/>
    <p:sldId id="283" r:id="rId7"/>
    <p:sldId id="275" r:id="rId8"/>
    <p:sldId id="272" r:id="rId9"/>
    <p:sldId id="278" r:id="rId10"/>
    <p:sldId id="290" r:id="rId11"/>
    <p:sldId id="291" r:id="rId12"/>
    <p:sldId id="292" r:id="rId13"/>
    <p:sldId id="293" r:id="rId14"/>
    <p:sldId id="29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0AEE62-B726-4320-8945-B35089A7AEA1}">
          <p14:sldIdLst>
            <p14:sldId id="256"/>
            <p14:sldId id="289"/>
            <p14:sldId id="257"/>
            <p14:sldId id="258"/>
            <p14:sldId id="265"/>
            <p14:sldId id="283"/>
            <p14:sldId id="275"/>
            <p14:sldId id="272"/>
            <p14:sldId id="278"/>
            <p14:sldId id="290"/>
            <p14:sldId id="291"/>
            <p14:sldId id="292"/>
            <p14:sldId id="293"/>
            <p14:sldId id="294"/>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58746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03-04-2025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03-04-2025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03-04-2025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1426112" y="680933"/>
            <a:ext cx="9010261"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dirty="0">
                <a:latin typeface="Times New Roman" panose="02020603050405020304" pitchFamily="18" charset="0"/>
                <a:cs typeface="Times New Roman" panose="02020603050405020304" pitchFamily="18" charset="0"/>
              </a:rPr>
              <a:t>UNIFIED CYBER THREAT DETECTION AND INCIDENT MANAGEMENT SYSTEM</a:t>
            </a:r>
          </a:p>
        </p:txBody>
      </p:sp>
      <p:sp>
        <p:nvSpPr>
          <p:cNvPr id="1048588" name="object 5"/>
          <p:cNvSpPr txBox="1"/>
          <p:nvPr/>
        </p:nvSpPr>
        <p:spPr>
          <a:xfrm>
            <a:off x="3681737" y="1969083"/>
            <a:ext cx="4825221" cy="743793"/>
          </a:xfrm>
          <a:prstGeom prst="rect">
            <a:avLst/>
          </a:prstGeom>
        </p:spPr>
        <p:txBody>
          <a:bodyPr vert="horz" wrap="square" lIns="0" tIns="12700" rIns="0" bIns="0" rtlCol="0" anchor="t">
            <a:spAutoFit/>
          </a:bodyPr>
          <a:lstStyle/>
          <a:p>
            <a:pPr marL="100965">
              <a:lnSpc>
                <a:spcPts val="1855"/>
              </a:lnSpc>
            </a:pPr>
            <a:endParaRPr lang="en-IN" sz="1600" spc="-5" dirty="0">
              <a:ea typeface="Calibri"/>
              <a:cs typeface="Times New Roman"/>
            </a:endParaRPr>
          </a:p>
          <a:p>
            <a:pPr marL="100965">
              <a:lnSpc>
                <a:spcPts val="1855"/>
              </a:lnSpc>
            </a:pPr>
            <a:r>
              <a:rPr lang="en-IN" sz="1600" spc="-5" dirty="0">
                <a:latin typeface="Calibri"/>
                <a:ea typeface="Calibri"/>
                <a:cs typeface="Times New Roman"/>
              </a:rPr>
              <a:t>                                        </a:t>
            </a:r>
            <a:endParaRPr lang="en-IN" sz="1600" b="1" spc="-5" dirty="0">
              <a:latin typeface="Times New Roman"/>
              <a:ea typeface="Calibri"/>
              <a:cs typeface="Times New Roman"/>
            </a:endParaRPr>
          </a:p>
          <a:p>
            <a:pPr marL="100965">
              <a:lnSpc>
                <a:spcPts val="1855"/>
              </a:lnSpc>
            </a:pPr>
            <a:r>
              <a:rPr lang="en-IN" sz="2000" b="1" spc="-5" dirty="0">
                <a:latin typeface="Times New Roman" panose="02020603050405020304" pitchFamily="18" charset="0"/>
                <a:cs typeface="Times New Roman" panose="02020603050405020304" pitchFamily="18" charset="0"/>
              </a:rPr>
              <a:t>2111CS040005		P . Aditya Sriram</a:t>
            </a:r>
            <a:endParaRPr lang="en-US" sz="2000" b="1" spc="-5" dirty="0">
              <a:latin typeface="Times New Roman" panose="02020603050405020304" pitchFamily="18" charset="0"/>
              <a:cs typeface="Times New Roman" panose="02020603050405020304" pitchFamily="18" charset="0"/>
            </a:endParaRPr>
          </a:p>
        </p:txBody>
      </p:sp>
      <p:sp>
        <p:nvSpPr>
          <p:cNvPr id="1048589" name="object 6"/>
          <p:cNvSpPr txBox="1"/>
          <p:nvPr/>
        </p:nvSpPr>
        <p:spPr>
          <a:xfrm>
            <a:off x="3623372" y="5088548"/>
            <a:ext cx="4941952" cy="125742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Cyber Security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1041311"/>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p>
          <a:p>
            <a:pPr marL="12700" algn="ctr">
              <a:spcBef>
                <a:spcPts val="120"/>
              </a:spcBef>
            </a:pPr>
            <a:r>
              <a:rPr lang="en-US" sz="2000" b="1" spc="-40" dirty="0">
                <a:solidFill>
                  <a:srgbClr val="FF0000"/>
                </a:solidFill>
                <a:latin typeface="+mj-lt"/>
                <a:cs typeface="Arial" panose="020B0604020202020204" pitchFamily="34" charset="0"/>
              </a:rPr>
              <a:t>Dr. G. Anand Kumar</a:t>
            </a:r>
          </a:p>
          <a:p>
            <a:pPr marL="12700" algn="ctr">
              <a:spcBef>
                <a:spcPts val="120"/>
              </a:spcBef>
            </a:pPr>
            <a:r>
              <a:rPr lang="en-US" sz="2000" b="1" spc="-40" dirty="0">
                <a:solidFill>
                  <a:srgbClr val="FF0000"/>
                </a:solidFill>
                <a:latin typeface="+mj-lt"/>
                <a:cs typeface="Arial" panose="020B0604020202020204" pitchFamily="34" charset="0"/>
              </a:rPr>
              <a:t>(H0D – CS &amp; IOT) </a:t>
            </a:r>
            <a:endParaRPr lang="en-IN" b="1" spc="-40" dirty="0">
              <a:solidFill>
                <a:srgbClr val="FF0000"/>
              </a:solidFill>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0C4A-F791-AC74-FA6A-CFEC1CEE79DC}"/>
              </a:ext>
            </a:extLst>
          </p:cNvPr>
          <p:cNvSpPr>
            <a:spLocks noGrp="1"/>
          </p:cNvSpPr>
          <p:nvPr>
            <p:ph type="title"/>
          </p:nvPr>
        </p:nvSpPr>
        <p:spPr>
          <a:xfrm>
            <a:off x="838200" y="495753"/>
            <a:ext cx="10515600" cy="1325563"/>
          </a:xfrm>
        </p:spPr>
        <p:txBody>
          <a:bodyPr>
            <a:normAutofit fontScale="90000"/>
          </a:bodyPr>
          <a:lstStyle/>
          <a:p>
            <a:r>
              <a:rPr lang="en-IN" sz="4000" b="1" dirty="0">
                <a:solidFill>
                  <a:srgbClr val="002060"/>
                </a:solidFill>
                <a:latin typeface="Times New Roman" panose="02020603050405020304" pitchFamily="18" charset="0"/>
                <a:cs typeface="Times New Roman" panose="02020603050405020304" pitchFamily="18" charset="0"/>
              </a:rPr>
              <a:t>3. Architectural Design</a:t>
            </a:r>
            <a:br>
              <a:rPr lang="en-IN" sz="4400" b="1" dirty="0">
                <a:solidFill>
                  <a:srgbClr val="002060"/>
                </a:solidFill>
                <a:latin typeface="Times New Roman" panose="02020603050405020304" pitchFamily="18" charset="0"/>
                <a:cs typeface="Times New Roman" panose="02020603050405020304" pitchFamily="18" charset="0"/>
              </a:rPr>
            </a:br>
            <a:r>
              <a:rPr lang="en-IN" sz="4400" b="1" dirty="0">
                <a:solidFill>
                  <a:srgbClr val="002060"/>
                </a:solidFill>
                <a:latin typeface="Times New Roman" panose="02020603050405020304" pitchFamily="18" charset="0"/>
                <a:cs typeface="Times New Roman" panose="02020603050405020304" pitchFamily="18" charset="0"/>
              </a:rPr>
              <a:t>	 </a:t>
            </a:r>
            <a:r>
              <a:rPr lang="en-IN" sz="2700" b="1" dirty="0">
                <a:solidFill>
                  <a:srgbClr val="002060"/>
                </a:solidFill>
                <a:latin typeface="Times New Roman" panose="02020603050405020304" pitchFamily="18" charset="0"/>
                <a:cs typeface="Times New Roman" panose="02020603050405020304" pitchFamily="18" charset="0"/>
              </a:rPr>
              <a:t>3.1 Complete Architecture</a:t>
            </a:r>
            <a:br>
              <a:rPr lang="en-IN" sz="4400" b="1" dirty="0">
                <a:solidFill>
                  <a:srgbClr val="002060"/>
                </a:solidFill>
                <a:latin typeface="Times New Roman" panose="02020603050405020304" pitchFamily="18" charset="0"/>
                <a:cs typeface="Times New Roman" panose="02020603050405020304" pitchFamily="18" charset="0"/>
              </a:rPr>
            </a:br>
            <a:endParaRPr lang="en-IN" dirty="0"/>
          </a:p>
        </p:txBody>
      </p:sp>
      <p:pic>
        <p:nvPicPr>
          <p:cNvPr id="3" name="Picture 2" descr="Deployment architecture">
            <a:extLst>
              <a:ext uri="{FF2B5EF4-FFF2-40B4-BE49-F238E27FC236}">
                <a16:creationId xmlns:a16="http://schemas.microsoft.com/office/drawing/2014/main" id="{80D8986F-BF6A-5F84-FFE7-33E5938351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821316"/>
            <a:ext cx="8229600" cy="4152122"/>
          </a:xfrm>
          <a:prstGeom prst="rect">
            <a:avLst/>
          </a:prstGeom>
          <a:noFill/>
          <a:ln>
            <a:noFill/>
          </a:ln>
        </p:spPr>
      </p:pic>
    </p:spTree>
    <p:extLst>
      <p:ext uri="{BB962C8B-B14F-4D97-AF65-F5344CB8AC3E}">
        <p14:creationId xmlns:p14="http://schemas.microsoft.com/office/powerpoint/2010/main" val="159271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EC64-489E-7BDD-644B-8648BD15BEBF}"/>
              </a:ext>
            </a:extLst>
          </p:cNvPr>
          <p:cNvSpPr>
            <a:spLocks noGrp="1"/>
          </p:cNvSpPr>
          <p:nvPr>
            <p:ph type="title"/>
          </p:nvPr>
        </p:nvSpPr>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3.2 Data Flow/Process Flow Diagram</a:t>
            </a:r>
            <a:endParaRPr lang="en-IN" sz="2400" dirty="0"/>
          </a:p>
        </p:txBody>
      </p:sp>
      <p:pic>
        <p:nvPicPr>
          <p:cNvPr id="3" name="Picture 2" descr="Wazuh components and data flow">
            <a:extLst>
              <a:ext uri="{FF2B5EF4-FFF2-40B4-BE49-F238E27FC236}">
                <a16:creationId xmlns:a16="http://schemas.microsoft.com/office/drawing/2014/main" id="{D21DD6C6-85C7-EC97-3437-0D86F6E4B3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4885" y="1690688"/>
            <a:ext cx="8502229" cy="4124956"/>
          </a:xfrm>
          <a:prstGeom prst="rect">
            <a:avLst/>
          </a:prstGeom>
          <a:noFill/>
          <a:ln>
            <a:noFill/>
          </a:ln>
        </p:spPr>
      </p:pic>
    </p:spTree>
    <p:extLst>
      <p:ext uri="{BB962C8B-B14F-4D97-AF65-F5344CB8AC3E}">
        <p14:creationId xmlns:p14="http://schemas.microsoft.com/office/powerpoint/2010/main" val="268180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6CA6-7A83-E6AE-0C2E-4FCA628E1D43}"/>
              </a:ext>
            </a:extLst>
          </p:cNvPr>
          <p:cNvSpPr>
            <a:spLocks noGrp="1"/>
          </p:cNvSpPr>
          <p:nvPr>
            <p:ph type="title"/>
          </p:nvPr>
        </p:nvSpPr>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3.3 Use Case Diagram</a:t>
            </a:r>
            <a:endParaRPr lang="en-IN" sz="2400" dirty="0"/>
          </a:p>
        </p:txBody>
      </p:sp>
      <p:pic>
        <p:nvPicPr>
          <p:cNvPr id="3" name="Picture 2">
            <a:extLst>
              <a:ext uri="{FF2B5EF4-FFF2-40B4-BE49-F238E27FC236}">
                <a16:creationId xmlns:a16="http://schemas.microsoft.com/office/drawing/2014/main" id="{D9860621-7F11-9868-E4CE-866C18595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112" y="2115321"/>
            <a:ext cx="10935776" cy="2656584"/>
          </a:xfrm>
          <a:prstGeom prst="rect">
            <a:avLst/>
          </a:prstGeom>
          <a:noFill/>
          <a:ln>
            <a:noFill/>
          </a:ln>
        </p:spPr>
      </p:pic>
    </p:spTree>
    <p:extLst>
      <p:ext uri="{BB962C8B-B14F-4D97-AF65-F5344CB8AC3E}">
        <p14:creationId xmlns:p14="http://schemas.microsoft.com/office/powerpoint/2010/main" val="331802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CC8-53EC-DD93-4B07-521459D7E615}"/>
              </a:ext>
            </a:extLst>
          </p:cNvPr>
          <p:cNvSpPr>
            <a:spLocks noGrp="1"/>
          </p:cNvSpPr>
          <p:nvPr>
            <p:ph type="title"/>
          </p:nvPr>
        </p:nvSpPr>
        <p:spPr>
          <a:xfrm>
            <a:off x="838199" y="-73413"/>
            <a:ext cx="10515600" cy="1325563"/>
          </a:xfrm>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3.4 Activity Diagram</a:t>
            </a:r>
            <a:endParaRPr lang="en-IN" sz="2400" dirty="0"/>
          </a:p>
        </p:txBody>
      </p:sp>
      <p:pic>
        <p:nvPicPr>
          <p:cNvPr id="3" name="Picture 2" descr="PlantUML diagram">
            <a:extLst>
              <a:ext uri="{FF2B5EF4-FFF2-40B4-BE49-F238E27FC236}">
                <a16:creationId xmlns:a16="http://schemas.microsoft.com/office/drawing/2014/main" id="{5FD41734-2059-8FCB-0986-19BF973DF5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5341" y="1085850"/>
            <a:ext cx="5441315" cy="5772150"/>
          </a:xfrm>
          <a:prstGeom prst="rect">
            <a:avLst/>
          </a:prstGeom>
          <a:noFill/>
          <a:ln>
            <a:noFill/>
          </a:ln>
        </p:spPr>
      </p:pic>
    </p:spTree>
    <p:extLst>
      <p:ext uri="{BB962C8B-B14F-4D97-AF65-F5344CB8AC3E}">
        <p14:creationId xmlns:p14="http://schemas.microsoft.com/office/powerpoint/2010/main" val="100695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D2CA-5EBC-A7FC-1A92-4D6CB9558FF7}"/>
              </a:ext>
            </a:extLst>
          </p:cNvPr>
          <p:cNvSpPr>
            <a:spLocks noGrp="1"/>
          </p:cNvSpPr>
          <p:nvPr>
            <p:ph type="title"/>
          </p:nvPr>
        </p:nvSpPr>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3.5 Sequence Diagram</a:t>
            </a:r>
            <a:endParaRPr lang="en-IN" sz="2400" dirty="0"/>
          </a:p>
        </p:txBody>
      </p:sp>
      <p:pic>
        <p:nvPicPr>
          <p:cNvPr id="3" name="Picture 2" descr="PlantUML diagram">
            <a:extLst>
              <a:ext uri="{FF2B5EF4-FFF2-40B4-BE49-F238E27FC236}">
                <a16:creationId xmlns:a16="http://schemas.microsoft.com/office/drawing/2014/main" id="{9E74021C-2949-9C3B-6334-DA5743565E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0367" y="1690688"/>
            <a:ext cx="6311265" cy="4802187"/>
          </a:xfrm>
          <a:prstGeom prst="rect">
            <a:avLst/>
          </a:prstGeom>
          <a:noFill/>
          <a:ln>
            <a:noFill/>
          </a:ln>
        </p:spPr>
      </p:pic>
    </p:spTree>
    <p:extLst>
      <p:ext uri="{BB962C8B-B14F-4D97-AF65-F5344CB8AC3E}">
        <p14:creationId xmlns:p14="http://schemas.microsoft.com/office/powerpoint/2010/main" val="303626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C78E-842F-61E5-6800-66E060F174A2}"/>
              </a:ext>
            </a:extLst>
          </p:cNvPr>
          <p:cNvSpPr>
            <a:spLocks noGrp="1"/>
          </p:cNvSpPr>
          <p:nvPr>
            <p:ph type="title"/>
          </p:nvPr>
        </p:nvSpPr>
        <p:spPr>
          <a:xfrm>
            <a:off x="838200" y="2766218"/>
            <a:ext cx="10515600" cy="1325563"/>
          </a:xfrm>
        </p:spPr>
        <p:txBody>
          <a:bodyPr>
            <a:normAutofit fontScale="90000"/>
          </a:bodyPr>
          <a:lstStyle/>
          <a:p>
            <a:pPr algn="ctr"/>
            <a:r>
              <a:rPr lang="en-IN" sz="6700" b="1" dirty="0">
                <a:latin typeface="Times New Roman" panose="02020603050405020304" pitchFamily="18" charset="0"/>
                <a:cs typeface="Times New Roman" panose="02020603050405020304" pitchFamily="18" charset="0"/>
              </a:rPr>
              <a:t>Thank you</a:t>
            </a:r>
            <a:br>
              <a:rPr lang="en-IN" sz="4400" dirty="0"/>
            </a:br>
            <a:endParaRPr lang="en-IN" dirty="0"/>
          </a:p>
        </p:txBody>
      </p:sp>
    </p:spTree>
    <p:extLst>
      <p:ext uri="{BB962C8B-B14F-4D97-AF65-F5344CB8AC3E}">
        <p14:creationId xmlns:p14="http://schemas.microsoft.com/office/powerpoint/2010/main" val="110564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34FD-DFB4-28CE-163C-05B0B569327C}"/>
              </a:ext>
            </a:extLst>
          </p:cNvPr>
          <p:cNvSpPr>
            <a:spLocks noGrp="1"/>
          </p:cNvSpPr>
          <p:nvPr>
            <p:ph type="title"/>
          </p:nvPr>
        </p:nvSpPr>
        <p:spPr/>
        <p:txBody>
          <a:bodyPr>
            <a:normAutofit/>
          </a:bodyPr>
          <a:lstStyle/>
          <a:p>
            <a:r>
              <a:rPr lang="en-US" sz="3600" b="1" dirty="0">
                <a:solidFill>
                  <a:schemeClr val="accent5">
                    <a:lumMod val="75000"/>
                  </a:schemeClr>
                </a:solidFill>
                <a:latin typeface="Times New Roman" panose="02020603050405020304" pitchFamily="18" charset="0"/>
                <a:cs typeface="Times New Roman" panose="02020603050405020304" pitchFamily="18" charset="0"/>
              </a:rPr>
              <a:t>Contents:</a:t>
            </a:r>
            <a:endParaRPr lang="en-IN" sz="3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5E34E4-FCE7-4D38-EAAD-DEE20845F5CD}"/>
              </a:ext>
            </a:extLst>
          </p:cNvPr>
          <p:cNvSpPr>
            <a:spLocks noGrp="1"/>
          </p:cNvSpPr>
          <p:nvPr>
            <p:ph idx="1"/>
          </p:nvPr>
        </p:nvSpPr>
        <p:spPr>
          <a:xfrm>
            <a:off x="838200" y="1825624"/>
            <a:ext cx="10778412" cy="4752457"/>
          </a:xfrm>
        </p:spPr>
        <p:txBody>
          <a:bodyPr>
            <a:normAutofit fontScale="25000" lnSpcReduction="20000"/>
          </a:bodyPr>
          <a:lstStyle/>
          <a:p>
            <a:r>
              <a:rPr lang="en-US" sz="7200" b="1" dirty="0">
                <a:latin typeface="Times New Roman" panose="02020603050405020304" pitchFamily="18" charset="0"/>
                <a:cs typeface="Times New Roman" panose="02020603050405020304" pitchFamily="18" charset="0"/>
              </a:rPr>
              <a:t>Abstract</a:t>
            </a:r>
            <a:endParaRPr lang="en-IN" sz="7200" b="1"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1.Introduction</a:t>
            </a:r>
          </a:p>
          <a:p>
            <a:pPr marL="0" indent="0">
              <a:buNone/>
            </a:pP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1.1 Problem Definition &amp; Description</a:t>
            </a:r>
          </a:p>
          <a:p>
            <a:pPr marL="0" indent="0">
              <a:buNone/>
            </a:pPr>
            <a:r>
              <a:rPr lang="en-IN" sz="7200" dirty="0">
                <a:latin typeface="Times New Roman" panose="02020603050405020304" pitchFamily="18" charset="0"/>
                <a:cs typeface="Times New Roman" panose="02020603050405020304" pitchFamily="18" charset="0"/>
              </a:rPr>
              <a:t>	1.2 Objectives of the Project</a:t>
            </a:r>
          </a:p>
          <a:p>
            <a:pPr marL="0" indent="0">
              <a:buNone/>
            </a:pPr>
            <a:r>
              <a:rPr lang="en-IN" sz="7200" dirty="0">
                <a:latin typeface="Times New Roman" panose="02020603050405020304" pitchFamily="18" charset="0"/>
                <a:cs typeface="Times New Roman" panose="02020603050405020304" pitchFamily="18" charset="0"/>
              </a:rPr>
              <a:t>	1.3 Scope Of Project</a:t>
            </a:r>
          </a:p>
          <a:p>
            <a:pPr marL="0" indent="0">
              <a:buNone/>
            </a:pPr>
            <a:r>
              <a:rPr lang="en-IN" sz="7200" b="1" dirty="0">
                <a:latin typeface="Times New Roman" panose="02020603050405020304" pitchFamily="18" charset="0"/>
                <a:cs typeface="Times New Roman" panose="02020603050405020304" pitchFamily="18" charset="0"/>
              </a:rPr>
              <a:t>2. System Analysis</a:t>
            </a:r>
          </a:p>
          <a:p>
            <a:pPr marL="0" indent="0">
              <a:buNone/>
            </a:pP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2.1 </a:t>
            </a:r>
            <a:r>
              <a:rPr lang="en-US" sz="7200" dirty="0">
                <a:latin typeface="Times New Roman" panose="02020603050405020304" pitchFamily="18" charset="0"/>
                <a:cs typeface="Times New Roman" panose="02020603050405020304" pitchFamily="18" charset="0"/>
              </a:rPr>
              <a:t>Existing System</a:t>
            </a:r>
          </a:p>
          <a:p>
            <a:pPr marL="0" indent="0">
              <a:buNone/>
            </a:pPr>
            <a:r>
              <a:rPr lang="en-US" sz="72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2.2 </a:t>
            </a:r>
            <a:r>
              <a:rPr lang="en-US" sz="7200" dirty="0">
                <a:latin typeface="Times New Roman" panose="02020603050405020304" pitchFamily="18" charset="0"/>
                <a:cs typeface="Times New Roman" panose="02020603050405020304" pitchFamily="18" charset="0"/>
              </a:rPr>
              <a:t>Proposed System</a:t>
            </a:r>
          </a:p>
          <a:p>
            <a:pPr marL="0" indent="0">
              <a:buNone/>
            </a:pPr>
            <a:r>
              <a:rPr lang="en-US" sz="72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2.3 Software and Hardware Requirements</a:t>
            </a:r>
          </a:p>
          <a:p>
            <a:pPr marL="0" indent="0">
              <a:buNone/>
            </a:pPr>
            <a:r>
              <a:rPr lang="en-IN" sz="7200" b="1" dirty="0">
                <a:latin typeface="Times New Roman" panose="02020603050405020304" pitchFamily="18" charset="0"/>
                <a:cs typeface="Times New Roman" panose="02020603050405020304" pitchFamily="18" charset="0"/>
              </a:rPr>
              <a:t>3. Architectural Design</a:t>
            </a:r>
          </a:p>
          <a:p>
            <a:pPr marL="0" indent="0">
              <a:buNone/>
            </a:pP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3.1 Complete Architecture</a:t>
            </a:r>
          </a:p>
          <a:p>
            <a:pPr marL="0" indent="0">
              <a:buNone/>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3.2 Data Flow/Process Flow Diagram</a:t>
            </a:r>
          </a:p>
          <a:p>
            <a:pPr marL="0" indent="0">
              <a:buNone/>
            </a:pPr>
            <a:r>
              <a:rPr lang="en-US" sz="7200" dirty="0">
                <a:latin typeface="Times New Roman" panose="02020603050405020304" pitchFamily="18" charset="0"/>
                <a:cs typeface="Times New Roman" panose="02020603050405020304" pitchFamily="18" charset="0"/>
              </a:rPr>
              <a:t>	3.3 Use Case Diagram</a:t>
            </a:r>
          </a:p>
          <a:p>
            <a:pPr marL="0" indent="0">
              <a:buNone/>
            </a:pPr>
            <a:r>
              <a:rPr lang="en-US" sz="7200" dirty="0">
                <a:latin typeface="Times New Roman" panose="02020603050405020304" pitchFamily="18" charset="0"/>
                <a:cs typeface="Times New Roman" panose="02020603050405020304" pitchFamily="18" charset="0"/>
              </a:rPr>
              <a:t>	3.4 Activity Diagram</a:t>
            </a:r>
          </a:p>
          <a:p>
            <a:pPr marL="0" indent="0">
              <a:buNone/>
            </a:pPr>
            <a:r>
              <a:rPr lang="en-US" sz="7200" dirty="0">
                <a:latin typeface="Times New Roman" panose="02020603050405020304" pitchFamily="18" charset="0"/>
                <a:cs typeface="Times New Roman" panose="02020603050405020304" pitchFamily="18" charset="0"/>
              </a:rPr>
              <a:t>	3.5 Sequence Diagram</a:t>
            </a:r>
          </a:p>
          <a:p>
            <a:pPr marL="0" indent="0">
              <a:buNone/>
            </a:pPr>
            <a:r>
              <a:rPr lang="en-IN" sz="7200" b="1" dirty="0">
                <a:solidFill>
                  <a:srgbClr val="002060"/>
                </a:solidFill>
                <a:latin typeface="Times New Roman" panose="02020603050405020304" pitchFamily="18" charset="0"/>
                <a:cs typeface="Times New Roman" panose="02020603050405020304" pitchFamily="18" charset="0"/>
              </a:rPr>
              <a:t>	</a:t>
            </a:r>
          </a:p>
          <a:p>
            <a:pPr marL="0" indent="0">
              <a:buNone/>
            </a:pPr>
            <a:r>
              <a:rPr lang="en-IN" sz="7200" b="1" dirty="0">
                <a:solidFill>
                  <a:srgbClr val="002060"/>
                </a:solidFill>
                <a:latin typeface="Times New Roman" panose="02020603050405020304" pitchFamily="18" charset="0"/>
                <a:cs typeface="Times New Roman" panose="02020603050405020304" pitchFamily="18" charset="0"/>
              </a:rPr>
              <a:t>	</a:t>
            </a:r>
          </a:p>
          <a:p>
            <a:pPr marL="0" indent="0">
              <a:buNone/>
            </a:pPr>
            <a:endParaRPr lang="en-IN"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8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8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1328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47938"/>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1027144" y="277792"/>
            <a:ext cx="9806473" cy="107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2060"/>
                </a:solidFill>
                <a:latin typeface="Times New Roman" panose="02020603050405020304" pitchFamily="18" charset="0"/>
                <a:cs typeface="Times New Roman" panose="02020603050405020304" pitchFamily="18" charset="0"/>
              </a:rPr>
              <a:t>				</a:t>
            </a:r>
            <a:r>
              <a:rPr lang="en-IN" sz="3600" b="1" dirty="0">
                <a:solidFill>
                  <a:srgbClr val="002060"/>
                </a:solidFill>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68D1A8-A519-5053-F2C1-F5AFA988EC4C}"/>
              </a:ext>
            </a:extLst>
          </p:cNvPr>
          <p:cNvSpPr txBox="1"/>
          <p:nvPr/>
        </p:nvSpPr>
        <p:spPr>
          <a:xfrm>
            <a:off x="1027144" y="1352939"/>
            <a:ext cx="9806473" cy="4693593"/>
          </a:xfrm>
          <a:prstGeom prst="rect">
            <a:avLst/>
          </a:prstGeom>
          <a:noFill/>
        </p:spPr>
        <p:txBody>
          <a:bodyPr wrap="square">
            <a:spAutoFit/>
          </a:bodyPr>
          <a:lstStyle/>
          <a:p>
            <a:pPr algn="just"/>
            <a:r>
              <a:rPr lang="en-US" sz="2300" dirty="0">
                <a:latin typeface="Times New Roman" panose="02020603050405020304" pitchFamily="18" charset="0"/>
                <a:cs typeface="Times New Roman" panose="02020603050405020304" pitchFamily="18" charset="0"/>
              </a:rPr>
              <a:t>The Unified Cyber Threat Detection and Incident Management System is a cutting-edge solution designed to enhance organizational security by integrating advanced Security Information and Event Management (SIEM) capabilities. This system provides centralized monitoring, real-time threat detection, and automated incident response to mitigate cyber risks effectively. By leveraging SIEM technology, consolidates security events from diverse sources across an organization’s IT infrastructure, enabling comprehensive analysis and correlation of potential threats. The system’s proactive threat intelligence helps security teams detect anomalies, prevent breaches, and respond to incidents swiftly.. With its robust incident management capabilities, streamlines security operations, ensuring rapid identification, investigation, and mitigation of cyber threats. This holistic approach strengthens an organization’s security posture, minimizes downtime, and ensures business continuity in an ever-evolving digital landscape.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38200" y="365126"/>
            <a:ext cx="10513948" cy="652792"/>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1. Introduction</a:t>
            </a:r>
            <a:endParaRPr lang="en-IN" sz="3600" b="1"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836548" y="1295689"/>
            <a:ext cx="10515600" cy="5197185"/>
          </a:xfrm>
        </p:spPr>
        <p:txBody>
          <a:bodyPr>
            <a:normAutofit lnSpcReduction="10000"/>
          </a:bodyPr>
          <a:lstStyle/>
          <a:p>
            <a:pPr marL="0" indent="0" algn="just">
              <a:buNone/>
            </a:pPr>
            <a:r>
              <a:rPr lang="en-IN" sz="2400" b="1" dirty="0">
                <a:solidFill>
                  <a:srgbClr val="002060"/>
                </a:solidFill>
                <a:latin typeface="Times New Roman" panose="02020603050405020304" pitchFamily="18" charset="0"/>
                <a:cs typeface="Times New Roman" panose="02020603050405020304" pitchFamily="18" charset="0"/>
              </a:rPr>
              <a:t>1.1 Problem Definition &amp; Description</a:t>
            </a:r>
          </a:p>
          <a:p>
            <a:pPr marL="0" indent="0" algn="just">
              <a:buNone/>
            </a:pPr>
            <a:endParaRPr lang="en-IN" sz="2400" b="1" dirty="0">
              <a:solidFill>
                <a:srgbClr val="00206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300" dirty="0">
                <a:latin typeface="Times New Roman" panose="02020603050405020304" pitchFamily="18" charset="0"/>
                <a:cs typeface="Times New Roman" panose="02020603050405020304" pitchFamily="18" charset="0"/>
              </a:rPr>
              <a:t>The rise in complex and frequent cyber threats presents significant challenges for organizations in securing their applications and systems. Traditional security measures often fail to detect and mitigate evolving threats, leading to data breaches, financial losses, and reputational damage. To address this issue, the project focuses on developing a Unified Cyber Threat Detection and Incident Management System that analyzes system events recorded by SIEM tools. The Unified Cyber Threat Detection and Incident Management System will also integrate cloud connectivity to improve its capabilities. By leveraging cloud infrastructure, the system can remotely deploy patches, updates, and security controls, allowing organizations to respond swiftly to emerging threats. This proactive approach will help maintain the integrity, confidentiality, and availability of applications and systems. Overall, the project aims to provide a robust security solution that strengthens organizations’ defenses against cyber threats</a:t>
            </a:r>
            <a:r>
              <a:rPr lang="en-US" sz="2300" dirty="0">
                <a:solidFill>
                  <a:srgbClr val="002060"/>
                </a:solidFill>
                <a:latin typeface="Times New Roman" panose="02020603050405020304" pitchFamily="18" charset="0"/>
                <a:cs typeface="Times New Roman" panose="02020603050405020304" pitchFamily="18" charset="0"/>
              </a:rPr>
              <a:t>.</a:t>
            </a:r>
            <a:endParaRPr lang="en-IN" sz="2300" dirty="0">
              <a:solidFill>
                <a:srgbClr val="002060"/>
              </a:solidFill>
              <a:latin typeface="Times New Roman" panose="02020603050405020304" pitchFamily="18" charset="0"/>
              <a:cs typeface="Times New Roman" panose="02020603050405020304" pitchFamily="18" charset="0"/>
            </a:endParaRPr>
          </a:p>
          <a:p>
            <a:pPr lvl="3" algn="just"/>
            <a:endParaRPr lang="en-US" sz="2300" b="1" dirty="0">
              <a:solidFill>
                <a:srgbClr val="002060"/>
              </a:solidFill>
            </a:endParaRPr>
          </a:p>
          <a:p>
            <a:pPr marL="0" indent="0" algn="just">
              <a:buNone/>
            </a:pPr>
            <a:endParaRPr lang="en-US" sz="2000" b="1" dirty="0">
              <a:solidFill>
                <a:srgbClr val="002060"/>
              </a:solidFill>
            </a:endParaRPr>
          </a:p>
        </p:txBody>
      </p:sp>
      <p:sp>
        <p:nvSpPr>
          <p:cNvPr id="1048596" name="object 2"/>
          <p:cNvSpPr/>
          <p:nvPr/>
        </p:nvSpPr>
        <p:spPr>
          <a:xfrm>
            <a:off x="85343" y="87355"/>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EC0F1-9C19-B677-F392-2831CD230FC5}"/>
              </a:ext>
            </a:extLst>
          </p:cNvPr>
          <p:cNvSpPr>
            <a:spLocks noGrp="1"/>
          </p:cNvSpPr>
          <p:nvPr>
            <p:ph idx="4294967295"/>
          </p:nvPr>
        </p:nvSpPr>
        <p:spPr>
          <a:xfrm>
            <a:off x="699796" y="1101012"/>
            <a:ext cx="10402400" cy="5279896"/>
          </a:xfrm>
        </p:spPr>
        <p:txBody>
          <a:bodyPr>
            <a:normAutofit fontScale="92500" lnSpcReduction="20000"/>
          </a:bodyPr>
          <a:lstStyle/>
          <a:p>
            <a:pPr marL="0" indent="0" algn="just">
              <a:buNone/>
            </a:pPr>
            <a:r>
              <a:rPr lang="en-IN" sz="2600" b="1" dirty="0">
                <a:solidFill>
                  <a:srgbClr val="002060"/>
                </a:solidFill>
                <a:latin typeface="Times New Roman" panose="02020603050405020304" pitchFamily="18" charset="0"/>
                <a:cs typeface="Times New Roman" panose="02020603050405020304" pitchFamily="18" charset="0"/>
              </a:rPr>
              <a:t>1.2 Objectives of the Project</a:t>
            </a:r>
          </a:p>
          <a:p>
            <a:pPr marL="0" indent="0" algn="just">
              <a:buNone/>
            </a:pPr>
            <a:r>
              <a:rPr lang="en-IN" sz="2600" b="1" dirty="0">
                <a:solidFill>
                  <a:srgbClr val="002060"/>
                </a:solidFill>
              </a:rPr>
              <a:t>	</a:t>
            </a:r>
          </a:p>
          <a:p>
            <a:pPr marL="0" indent="0" algn="just">
              <a:lnSpc>
                <a:spcPct val="110000"/>
              </a:lnSpc>
              <a:buNone/>
            </a:pPr>
            <a:r>
              <a:rPr lang="en-US" sz="2500" dirty="0">
                <a:latin typeface="Times New Roman" panose="02020603050405020304" pitchFamily="18" charset="0"/>
                <a:cs typeface="Times New Roman" panose="02020603050405020304" pitchFamily="18" charset="0"/>
              </a:rPr>
              <a:t>The Unified Cyber Threat Detection and Incident Management System aims to develop an advanced security solution to help organizations safeguard their applications and systems from evolving cyber threats. By leveraging SIEM tools, the system will centralize security event monitoring, enabling real-time analysis of system activities to detect vulnerabilities and potential threats. Another key objective of the system is to support regulatory compliance by incorporating features that help organizations meet standards such as GDPR, HIPAA, and PCI DSS. The system will provide actionable insights, threat intelligence, and security recommendations, enabling organizations to enhance their defenses while maintaining compliance. Designed for ease of use, it will feature user-friendly interfaces and seamless integration capabilities to ensure smooth deployment and operational efficiency. Through rigorous testing and continuous updates, the project aims to ensure reliability, scalability, and adaptability to evolving threats and regulations, providing long-term security solutions for organizations.</a:t>
            </a:r>
            <a:endParaRPr lang="en-IN"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CD77F-41DA-F239-7E30-CEEE8474208C}"/>
              </a:ext>
            </a:extLst>
          </p:cNvPr>
          <p:cNvSpPr txBox="1"/>
          <p:nvPr/>
        </p:nvSpPr>
        <p:spPr>
          <a:xfrm>
            <a:off x="664137" y="403867"/>
            <a:ext cx="10863725" cy="5078313"/>
          </a:xfrm>
          <a:prstGeom prst="rect">
            <a:avLst/>
          </a:prstGeom>
          <a:noFill/>
        </p:spPr>
        <p:txBody>
          <a:bodyPr wrap="square">
            <a:spAutoFit/>
          </a:bodyPr>
          <a:lstStyle/>
          <a:p>
            <a:pPr marL="0" indent="0" algn="just">
              <a:buNone/>
            </a:pPr>
            <a:endParaRPr lang="en-IN" sz="2300" b="1" dirty="0">
              <a:solidFill>
                <a:srgbClr val="002060"/>
              </a:solidFill>
            </a:endParaRPr>
          </a:p>
          <a:p>
            <a:pPr marL="0" indent="0" algn="just">
              <a:buNone/>
            </a:pPr>
            <a:r>
              <a:rPr lang="en-IN" sz="2400" b="1" dirty="0">
                <a:solidFill>
                  <a:srgbClr val="002060"/>
                </a:solidFill>
                <a:latin typeface="Times New Roman" panose="02020603050405020304" pitchFamily="18" charset="0"/>
                <a:cs typeface="Times New Roman" panose="02020603050405020304" pitchFamily="18" charset="0"/>
              </a:rPr>
              <a:t>1.3 Scope Of Project</a:t>
            </a:r>
          </a:p>
          <a:p>
            <a:pPr marL="0" indent="0" algn="just">
              <a:buNone/>
            </a:pPr>
            <a:endParaRPr lang="en-IN" sz="2400" b="1"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The Unified Cyber Threat Detection and Incident Management System  leverages Security Information and Event Management (SIEM) tools to analyze system events, identify vulnerabilities, detect anomalies, and mitigate potential threats within an organization's infrastructure. By centralizing security monitoring, the solution provides comprehensive visibility into network activities. Cloud integration further enhances security capabilities by enabling remote deployment of patches, updates, and control commands to address security incidents efficiently. Ongoing support and maintenance services will be provided to address emerging security threats, update features, and comply with evolving regulations. The project will also emphasize collaboration and knowledge sharing among security professionals, researchers, and stakeholders, fostering continuous improvements in cybersecurity practices and the overall security landscape.</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5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idx="4294967295"/>
          </p:nvPr>
        </p:nvSpPr>
        <p:spPr>
          <a:xfrm>
            <a:off x="458637" y="538163"/>
            <a:ext cx="11044688" cy="51752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2. System Analysis</a:t>
            </a:r>
            <a:endParaRPr lang="en-IN" sz="36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458637" y="1195629"/>
            <a:ext cx="11274726"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400" b="1" dirty="0">
                <a:solidFill>
                  <a:srgbClr val="002060"/>
                </a:solidFill>
                <a:latin typeface="Times New Roman" panose="02020603050405020304" pitchFamily="18" charset="0"/>
                <a:cs typeface="Times New Roman" panose="02020603050405020304" pitchFamily="18" charset="0"/>
              </a:rPr>
              <a:t>2.1 </a:t>
            </a:r>
            <a:r>
              <a:rPr lang="en-US" sz="2400" b="1" dirty="0">
                <a:solidFill>
                  <a:srgbClr val="002060"/>
                </a:solidFill>
                <a:latin typeface="Times New Roman" panose="02020603050405020304" pitchFamily="18" charset="0"/>
                <a:cs typeface="Times New Roman" panose="02020603050405020304" pitchFamily="18" charset="0"/>
              </a:rPr>
              <a:t>Existing System</a:t>
            </a:r>
          </a:p>
          <a:p>
            <a:pPr eaLnBrk="0" fontAlgn="base" hangingPunct="0">
              <a:spcBef>
                <a:spcPct val="0"/>
              </a:spcBef>
              <a:spcAft>
                <a:spcPct val="0"/>
              </a:spcAft>
            </a:pPr>
            <a:endParaRPr lang="en-US" sz="2400"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sz="2300" dirty="0">
                <a:latin typeface="Times New Roman" panose="02020603050405020304" pitchFamily="18" charset="0"/>
                <a:cs typeface="Times New Roman" panose="02020603050405020304" pitchFamily="18" charset="0"/>
              </a:rPr>
              <a:t>Currently  many organizations rely on traditional security solutions such as firewalls, antivirus software, and Intrusion Detection/Prevention Systems (IDS/IPS) to protect their infrastructure. While these tools help detect and mitigate threats at the perimeter, they often lack the ability to correlate events from multiple sources and provide real-time insights into security incidents. SIEM (Security Information and Event Management) tools address these limitations by collecting, normalizing, and analyzing logs from various security devices, applications, and endpoints. However, existing SIEM implementations often require manual intervention, which can delay threat response and lead to security gaps. Most SIEM tools, such as Splunk, IBM </a:t>
            </a:r>
            <a:r>
              <a:rPr lang="en-US" sz="2300" dirty="0" err="1">
                <a:latin typeface="Times New Roman" panose="02020603050405020304" pitchFamily="18" charset="0"/>
                <a:cs typeface="Times New Roman" panose="02020603050405020304" pitchFamily="18" charset="0"/>
              </a:rPr>
              <a:t>QRadar</a:t>
            </a:r>
            <a:r>
              <a:rPr lang="en-US" sz="2300" dirty="0">
                <a:latin typeface="Times New Roman" panose="02020603050405020304" pitchFamily="18" charset="0"/>
                <a:cs typeface="Times New Roman" panose="02020603050405020304" pitchFamily="18" charset="0"/>
              </a:rPr>
              <a:t>, ArcSight, and Microsoft Sentinel, provide centralized event monitoring and log management but may lack automated incident response capabilities or deep integration with cloud security solutions.. The need for a unified system that combines SIEM with automated threat detection, incident response, and cloud-based security controls remains a key challenge for modern cybersecurity operations</a:t>
            </a:r>
            <a:r>
              <a:rPr lang="en-US" sz="2300" dirty="0">
                <a:solidFill>
                  <a:srgbClr val="002060"/>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33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899160" y="946393"/>
            <a:ext cx="1033272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400" b="1" dirty="0">
                <a:solidFill>
                  <a:srgbClr val="002060"/>
                </a:solidFill>
                <a:latin typeface="Times New Roman" panose="02020603050405020304" pitchFamily="18" charset="0"/>
                <a:cs typeface="Times New Roman" panose="02020603050405020304" pitchFamily="18" charset="0"/>
              </a:rPr>
              <a:t>2.2 </a:t>
            </a:r>
            <a:r>
              <a:rPr lang="en-US" sz="2400" b="1" dirty="0">
                <a:solidFill>
                  <a:srgbClr val="002060"/>
                </a:solidFill>
                <a:latin typeface="Times New Roman" panose="02020603050405020304" pitchFamily="18" charset="0"/>
                <a:cs typeface="Times New Roman" panose="02020603050405020304" pitchFamily="18" charset="0"/>
              </a:rPr>
              <a:t>Proposed System</a:t>
            </a:r>
          </a:p>
          <a:p>
            <a:pPr eaLnBrk="0" fontAlgn="base" hangingPunct="0">
              <a:spcBef>
                <a:spcPct val="0"/>
              </a:spcBef>
              <a:spcAft>
                <a:spcPct val="0"/>
              </a:spcAft>
            </a:pPr>
            <a:endParaRPr lang="en-US" sz="2400" b="1" dirty="0">
              <a:solidFill>
                <a:srgbClr val="002060"/>
              </a:solidFill>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The proposed system aims to enhance cybersecurity by integrating </a:t>
            </a:r>
            <a:r>
              <a:rPr lang="en-US" sz="2300" b="1" dirty="0" err="1">
                <a:latin typeface="Times New Roman" panose="02020603050405020304" pitchFamily="18" charset="0"/>
                <a:cs typeface="Times New Roman" panose="02020603050405020304" pitchFamily="18" charset="0"/>
              </a:rPr>
              <a:t>Wazuh</a:t>
            </a:r>
            <a:r>
              <a:rPr lang="en-US" sz="2300" dirty="0">
                <a:latin typeface="Times New Roman" panose="02020603050405020304" pitchFamily="18" charset="0"/>
                <a:cs typeface="Times New Roman" panose="02020603050405020304" pitchFamily="18" charset="0"/>
              </a:rPr>
              <a:t> with advanced threat detection, automated incident response, and cloud-based security management. </a:t>
            </a:r>
            <a:r>
              <a:rPr lang="en-US" sz="2300" dirty="0" err="1">
                <a:latin typeface="Times New Roman" panose="02020603050405020304" pitchFamily="18" charset="0"/>
                <a:cs typeface="Times New Roman" panose="02020603050405020304" pitchFamily="18" charset="0"/>
              </a:rPr>
              <a:t>Wazuh</a:t>
            </a:r>
            <a:r>
              <a:rPr lang="en-US" sz="2300" dirty="0">
                <a:latin typeface="Times New Roman" panose="02020603050405020304" pitchFamily="18" charset="0"/>
                <a:cs typeface="Times New Roman" panose="02020603050405020304" pitchFamily="18" charset="0"/>
              </a:rPr>
              <a:t> a powerful SIEM tool, provides real-time log analysis, correlation, and anomaly detection. The system will centralize security event monitoring by collecting and analyzing logs from various sources, such as network devices, endpoints, firewalls, IDS/IPS, and cloud applications, enabling organizations to detect potential threats more efficiently. To improve incident management, the proposed system will incorporate AI-driven threat intelligence and automated response mechanisms. This will help security teams prioritize and mitigate threats in real-time, reducing manual intervention. Additionally, cloud integration will allow organizations to remotely deploy security patches, updates, and enforce policies, ensuring continuous protection against cyber threats.. Ultimately, this unified system will provide a proactive and scalable approach to cybersecurity, minimizing risks and improving incident response efficiency.</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446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619760" y="514133"/>
            <a:ext cx="11176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400" b="1" dirty="0">
                <a:solidFill>
                  <a:srgbClr val="002060"/>
                </a:solidFill>
                <a:latin typeface="Times New Roman" panose="02020603050405020304" pitchFamily="18" charset="0"/>
                <a:cs typeface="Times New Roman" panose="02020603050405020304" pitchFamily="18" charset="0"/>
              </a:rPr>
              <a:t>2.3 Software and Hardware Requirements</a:t>
            </a:r>
          </a:p>
          <a:p>
            <a:pPr eaLnBrk="0" fontAlgn="base" hangingPunct="0">
              <a:spcBef>
                <a:spcPct val="0"/>
              </a:spcBef>
              <a:spcAft>
                <a:spcPct val="0"/>
              </a:spcAft>
            </a:pPr>
            <a:endParaRPr lang="en-IN" sz="2300" b="1" dirty="0">
              <a:solidFill>
                <a:srgbClr val="002060"/>
              </a:solidFill>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Software Requirements:</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Operating System - windows 10/11, cent OS v7</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VirtualBox or </a:t>
            </a:r>
            <a:r>
              <a:rPr lang="en-IN" sz="2300" dirty="0" err="1">
                <a:latin typeface="Times New Roman" panose="02020603050405020304" pitchFamily="18" charset="0"/>
                <a:cs typeface="Times New Roman" panose="02020603050405020304" pitchFamily="18" charset="0"/>
              </a:rPr>
              <a:t>Vmware</a:t>
            </a:r>
            <a:r>
              <a:rPr lang="en-IN" sz="2300" dirty="0">
                <a:latin typeface="Times New Roman" panose="02020603050405020304" pitchFamily="18" charset="0"/>
                <a:cs typeface="Times New Roman" panose="02020603050405020304" pitchFamily="18" charset="0"/>
              </a:rPr>
              <a:t> </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Kali Linux or Parrot OS</a:t>
            </a:r>
          </a:p>
          <a:p>
            <a:pPr lvl="1" eaLnBrk="0" fontAlgn="base" hangingPunct="0">
              <a:spcBef>
                <a:spcPct val="0"/>
              </a:spcBef>
              <a:spcAft>
                <a:spcPct val="0"/>
              </a:spcAft>
            </a:pPr>
            <a:r>
              <a:rPr lang="en-IN" sz="2300" dirty="0" err="1">
                <a:latin typeface="Times New Roman" panose="02020603050405020304" pitchFamily="18" charset="0"/>
                <a:cs typeface="Times New Roman" panose="02020603050405020304" pitchFamily="18" charset="0"/>
              </a:rPr>
              <a:t>Wazuh</a:t>
            </a:r>
            <a:endParaRPr lang="en-IN" sz="23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lang="en-IN" sz="2300" dirty="0" err="1">
                <a:latin typeface="Times New Roman" panose="02020603050405020304" pitchFamily="18" charset="0"/>
                <a:cs typeface="Times New Roman" panose="02020603050405020304" pitchFamily="18" charset="0"/>
              </a:rPr>
              <a:t>Wazuh</a:t>
            </a:r>
            <a:r>
              <a:rPr lang="en-IN" sz="2300" dirty="0">
                <a:latin typeface="Times New Roman" panose="02020603050405020304" pitchFamily="18" charset="0"/>
                <a:cs typeface="Times New Roman" panose="02020603050405020304" pitchFamily="18" charset="0"/>
              </a:rPr>
              <a:t> Manager</a:t>
            </a:r>
          </a:p>
          <a:p>
            <a:pPr lvl="1" eaLnBrk="0" fontAlgn="base" hangingPunct="0">
              <a:spcBef>
                <a:spcPct val="0"/>
              </a:spcBef>
              <a:spcAft>
                <a:spcPct val="0"/>
              </a:spcAft>
            </a:pPr>
            <a:endParaRPr lang="en-IN" sz="23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Hardware Requirements:</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System processor - Minimum Pentium IV 2.2GHz</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Hard Disk – Minimum required of 512Gb</a:t>
            </a:r>
          </a:p>
          <a:p>
            <a:pPr lvl="1" eaLnBrk="0" fontAlgn="base" hangingPunct="0">
              <a:spcBef>
                <a:spcPct val="0"/>
              </a:spcBef>
              <a:spcAft>
                <a:spcPct val="0"/>
              </a:spcAft>
            </a:pPr>
            <a:r>
              <a:rPr lang="en-IN" sz="2300" dirty="0">
                <a:latin typeface="Times New Roman" panose="02020603050405020304" pitchFamily="18" charset="0"/>
                <a:cs typeface="Times New Roman" panose="02020603050405020304" pitchFamily="18" charset="0"/>
              </a:rPr>
              <a:t>Ram – Minimum required of 16Gb</a:t>
            </a:r>
            <a:r>
              <a:rPr lang="en-IN" sz="2300" b="1" dirty="0">
                <a:solidFill>
                  <a:srgbClr val="00206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165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1173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UNIFIED CYBER THREAT DETECTION AND INCIDENT MANAGEMENT SYSTEM</vt:lpstr>
      <vt:lpstr>Contents:</vt:lpstr>
      <vt:lpstr>PowerPoint Presentation</vt:lpstr>
      <vt:lpstr>1. Introduction</vt:lpstr>
      <vt:lpstr>PowerPoint Presentation</vt:lpstr>
      <vt:lpstr>PowerPoint Presentation</vt:lpstr>
      <vt:lpstr>2. System Analysis</vt:lpstr>
      <vt:lpstr>PowerPoint Presentation</vt:lpstr>
      <vt:lpstr>PowerPoint Presentation</vt:lpstr>
      <vt:lpstr>3. Architectural Design   3.1 Complete Architecture </vt:lpstr>
      <vt:lpstr>3.2 Data Flow/Process Flow Diagram</vt:lpstr>
      <vt:lpstr>3.3 Use Case Diagram</vt:lpstr>
      <vt:lpstr>3.4 Activity Diagram</vt:lpstr>
      <vt:lpstr>3.5 Sequence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Aditya Sriram Paluri</cp:lastModifiedBy>
  <cp:revision>46</cp:revision>
  <dcterms:created xsi:type="dcterms:W3CDTF">2024-02-28T18:45:54Z</dcterms:created>
  <dcterms:modified xsi:type="dcterms:W3CDTF">2025-04-03T06:53:50Z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