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1" r:id="rId2"/>
    <p:sldId id="284" r:id="rId3"/>
    <p:sldId id="314" r:id="rId4"/>
    <p:sldId id="275" r:id="rId5"/>
    <p:sldId id="267" r:id="rId6"/>
    <p:sldId id="300" r:id="rId7"/>
    <p:sldId id="303" r:id="rId8"/>
    <p:sldId id="311" r:id="rId9"/>
    <p:sldId id="312" r:id="rId10"/>
    <p:sldId id="313" r:id="rId11"/>
    <p:sldId id="315" r:id="rId12"/>
    <p:sldId id="27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9FEC"/>
    <a:srgbClr val="313BFD"/>
    <a:srgbClr val="6192FF"/>
    <a:srgbClr val="4472C4"/>
    <a:srgbClr val="FF9797"/>
    <a:srgbClr val="FF4B4B"/>
    <a:srgbClr val="ED7D31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675" autoAdjust="0"/>
  </p:normalViewPr>
  <p:slideViewPr>
    <p:cSldViewPr snapToGrid="0">
      <p:cViewPr varScale="1">
        <p:scale>
          <a:sx n="63" d="100"/>
          <a:sy n="63" d="100"/>
        </p:scale>
        <p:origin x="11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7B4F0-11B5-4B42-BA4A-C8185528CE30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4F4CD-4D32-4B09-930E-A278519583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23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大家好，我們是子計畫二。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4F4CD-4D32-4B09-930E-A278519583C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57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這是我們的工作內容安排。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4F4CD-4D32-4B09-930E-A278519583C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51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這是我們的經費使用狀況。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4F4CD-4D32-4B09-930E-A278519583C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16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這邊列出的是這次報告的大綱。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4F4CD-4D32-4B09-930E-A278519583C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2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現在回顧一下我們的架構。（解釋）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4F4CD-4D32-4B09-930E-A278519583C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857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我們看其中的</a:t>
            </a:r>
            <a:r>
              <a:rPr lang="en-US" altLang="zh-TW" dirty="0" smtClean="0"/>
              <a:t>Intelligent Gateway</a:t>
            </a:r>
            <a:r>
              <a:rPr lang="zh-TW" altLang="en-US" dirty="0" smtClean="0"/>
              <a:t>，最重要的三個組成部分就是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t>BLE Agent</a:t>
            </a: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、安全認證中心和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Center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4F4CD-4D32-4B09-930E-A278519583C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610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這是自動找到新的</a:t>
            </a:r>
            <a:r>
              <a:rPr lang="en-US" altLang="zh-TW" dirty="0" smtClean="0"/>
              <a:t>device</a:t>
            </a:r>
            <a:r>
              <a:rPr lang="zh-TW" altLang="en-US" dirty="0" smtClean="0"/>
              <a:t>的實作方法，上次講解過這次不再細講。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4F4CD-4D32-4B09-930E-A278519583C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231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但是我們在實作</a:t>
            </a:r>
            <a:r>
              <a:rPr lang="en-US" altLang="zh-TW" dirty="0" smtClean="0"/>
              <a:t>BLE</a:t>
            </a:r>
            <a:r>
              <a:rPr lang="en-US" altLang="zh-TW" baseline="0" dirty="0" smtClean="0"/>
              <a:t> Agent</a:t>
            </a:r>
            <a:r>
              <a:rPr lang="zh-TW" altLang="en-US" baseline="0" dirty="0" smtClean="0"/>
              <a:t>時遇到了一些困難。下面分成問題描述、之前做過的測試、問題可能的原因、以及接下來的嘗試方向，這四個方面來討論。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4F4CD-4D32-4B09-930E-A278519583C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926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4F4CD-4D32-4B09-930E-A278519583C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57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16473" y="-7938"/>
            <a:ext cx="12192000" cy="6865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800">
              <a:solidFill>
                <a:srgbClr val="FFFFFF"/>
              </a:solidFill>
            </a:endParaRPr>
          </a:p>
        </p:txBody>
      </p:sp>
      <p:sp>
        <p:nvSpPr>
          <p:cNvPr id="12" name="Freeform 56"/>
          <p:cNvSpPr>
            <a:spLocks/>
          </p:cNvSpPr>
          <p:nvPr userDrawn="1"/>
        </p:nvSpPr>
        <p:spPr bwMode="gray">
          <a:xfrm>
            <a:off x="-243269" y="-20638"/>
            <a:ext cx="12462513" cy="6878638"/>
          </a:xfrm>
          <a:custGeom>
            <a:avLst/>
            <a:gdLst>
              <a:gd name="T0" fmla="*/ 5865 w 5865"/>
              <a:gd name="T1" fmla="*/ 2870 h 4333"/>
              <a:gd name="T2" fmla="*/ 4934 w 5865"/>
              <a:gd name="T3" fmla="*/ 3427 h 4333"/>
              <a:gd name="T4" fmla="*/ 3003 w 5865"/>
              <a:gd name="T5" fmla="*/ 3839 h 4333"/>
              <a:gd name="T6" fmla="*/ 1319 w 5865"/>
              <a:gd name="T7" fmla="*/ 3610 h 4333"/>
              <a:gd name="T8" fmla="*/ 145 w 5865"/>
              <a:gd name="T9" fmla="*/ 2327 h 4333"/>
              <a:gd name="T10" fmla="*/ 519 w 5865"/>
              <a:gd name="T11" fmla="*/ 553 h 4333"/>
              <a:gd name="T12" fmla="*/ 1130 w 5865"/>
              <a:gd name="T13" fmla="*/ 8 h 4333"/>
              <a:gd name="T14" fmla="*/ 98 w 5865"/>
              <a:gd name="T15" fmla="*/ 0 h 4333"/>
              <a:gd name="T16" fmla="*/ 94 w 5865"/>
              <a:gd name="T17" fmla="*/ 4328 h 4333"/>
              <a:gd name="T18" fmla="*/ 5862 w 5865"/>
              <a:gd name="T19" fmla="*/ 4333 h 4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65" h="4333">
                <a:moveTo>
                  <a:pt x="5865" y="2870"/>
                </a:moveTo>
                <a:cubicBezTo>
                  <a:pt x="5766" y="3006"/>
                  <a:pt x="5616" y="3111"/>
                  <a:pt x="4934" y="3427"/>
                </a:cubicBezTo>
                <a:cubicBezTo>
                  <a:pt x="4254" y="3742"/>
                  <a:pt x="3605" y="3809"/>
                  <a:pt x="3003" y="3839"/>
                </a:cubicBezTo>
                <a:cubicBezTo>
                  <a:pt x="2401" y="3869"/>
                  <a:pt x="1795" y="3862"/>
                  <a:pt x="1319" y="3610"/>
                </a:cubicBezTo>
                <a:cubicBezTo>
                  <a:pt x="784" y="3413"/>
                  <a:pt x="233" y="2771"/>
                  <a:pt x="145" y="2327"/>
                </a:cubicBezTo>
                <a:cubicBezTo>
                  <a:pt x="0" y="1528"/>
                  <a:pt x="308" y="844"/>
                  <a:pt x="519" y="553"/>
                </a:cubicBezTo>
                <a:cubicBezTo>
                  <a:pt x="729" y="262"/>
                  <a:pt x="1076" y="17"/>
                  <a:pt x="1130" y="8"/>
                </a:cubicBezTo>
                <a:lnTo>
                  <a:pt x="98" y="0"/>
                </a:lnTo>
                <a:lnTo>
                  <a:pt x="94" y="4328"/>
                </a:lnTo>
                <a:lnTo>
                  <a:pt x="5862" y="4333"/>
                </a:lnTo>
              </a:path>
            </a:pathLst>
          </a:custGeom>
          <a:solidFill>
            <a:srgbClr val="FFC301"/>
          </a:solidFill>
          <a:ln>
            <a:noFill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80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3" name="Freeform 57"/>
          <p:cNvSpPr>
            <a:spLocks/>
          </p:cNvSpPr>
          <p:nvPr userDrawn="1"/>
        </p:nvSpPr>
        <p:spPr bwMode="ltGray">
          <a:xfrm>
            <a:off x="-35614" y="-3429"/>
            <a:ext cx="12260647" cy="6865938"/>
          </a:xfrm>
          <a:custGeom>
            <a:avLst/>
            <a:gdLst>
              <a:gd name="T0" fmla="*/ 0 w 5770"/>
              <a:gd name="T1" fmla="*/ 445 h 4325"/>
              <a:gd name="T2" fmla="*/ 0 w 5770"/>
              <a:gd name="T3" fmla="*/ 4322 h 4325"/>
              <a:gd name="T4" fmla="*/ 3976 w 5770"/>
              <a:gd name="T5" fmla="*/ 4325 h 4325"/>
              <a:gd name="T6" fmla="*/ 4975 w 5770"/>
              <a:gd name="T7" fmla="*/ 3860 h 4325"/>
              <a:gd name="T8" fmla="*/ 5770 w 5770"/>
              <a:gd name="T9" fmla="*/ 3261 h 4325"/>
              <a:gd name="T10" fmla="*/ 5770 w 5770"/>
              <a:gd name="T11" fmla="*/ 2818 h 4325"/>
              <a:gd name="T12" fmla="*/ 4865 w 5770"/>
              <a:gd name="T13" fmla="*/ 3312 h 4325"/>
              <a:gd name="T14" fmla="*/ 2853 w 5770"/>
              <a:gd name="T15" fmla="*/ 3778 h 4325"/>
              <a:gd name="T16" fmla="*/ 1025 w 5770"/>
              <a:gd name="T17" fmla="*/ 3403 h 4325"/>
              <a:gd name="T18" fmla="*/ 129 w 5770"/>
              <a:gd name="T19" fmla="*/ 2288 h 4325"/>
              <a:gd name="T20" fmla="*/ 531 w 5770"/>
              <a:gd name="T21" fmla="*/ 514 h 4325"/>
              <a:gd name="T22" fmla="*/ 1080 w 5770"/>
              <a:gd name="T23" fmla="*/ 2 h 4325"/>
              <a:gd name="T24" fmla="*/ 481 w 5770"/>
              <a:gd name="T25" fmla="*/ 0 h 4325"/>
              <a:gd name="T26" fmla="*/ 184 w 5770"/>
              <a:gd name="T27" fmla="*/ 248 h 4325"/>
              <a:gd name="T28" fmla="*/ 0 w 5770"/>
              <a:gd name="T29" fmla="*/ 445 h 4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70" h="4325">
                <a:moveTo>
                  <a:pt x="0" y="445"/>
                </a:moveTo>
                <a:lnTo>
                  <a:pt x="0" y="4322"/>
                </a:lnTo>
                <a:lnTo>
                  <a:pt x="3976" y="4325"/>
                </a:lnTo>
                <a:cubicBezTo>
                  <a:pt x="4424" y="4168"/>
                  <a:pt x="4665" y="4052"/>
                  <a:pt x="4975" y="3860"/>
                </a:cubicBezTo>
                <a:cubicBezTo>
                  <a:pt x="5285" y="3668"/>
                  <a:pt x="5638" y="3435"/>
                  <a:pt x="5770" y="3261"/>
                </a:cubicBezTo>
                <a:lnTo>
                  <a:pt x="5770" y="2818"/>
                </a:lnTo>
                <a:cubicBezTo>
                  <a:pt x="5747" y="2832"/>
                  <a:pt x="5548" y="2996"/>
                  <a:pt x="4865" y="3312"/>
                </a:cubicBezTo>
                <a:cubicBezTo>
                  <a:pt x="4182" y="3628"/>
                  <a:pt x="3493" y="3763"/>
                  <a:pt x="2853" y="3778"/>
                </a:cubicBezTo>
                <a:cubicBezTo>
                  <a:pt x="2213" y="3793"/>
                  <a:pt x="1592" y="3723"/>
                  <a:pt x="1025" y="3403"/>
                </a:cubicBezTo>
                <a:cubicBezTo>
                  <a:pt x="458" y="3083"/>
                  <a:pt x="248" y="2745"/>
                  <a:pt x="129" y="2288"/>
                </a:cubicBezTo>
                <a:cubicBezTo>
                  <a:pt x="10" y="1831"/>
                  <a:pt x="65" y="1026"/>
                  <a:pt x="531" y="514"/>
                </a:cubicBezTo>
                <a:cubicBezTo>
                  <a:pt x="997" y="2"/>
                  <a:pt x="1071" y="29"/>
                  <a:pt x="1080" y="2"/>
                </a:cubicBezTo>
                <a:lnTo>
                  <a:pt x="481" y="0"/>
                </a:lnTo>
                <a:cubicBezTo>
                  <a:pt x="376" y="68"/>
                  <a:pt x="264" y="174"/>
                  <a:pt x="184" y="248"/>
                </a:cubicBezTo>
                <a:cubicBezTo>
                  <a:pt x="104" y="322"/>
                  <a:pt x="38" y="404"/>
                  <a:pt x="0" y="44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800">
              <a:solidFill>
                <a:srgbClr val="000000"/>
              </a:solidFill>
              <a:ea typeface="新細明體" pitchFamily="18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3" b="15765"/>
          <a:stretch/>
        </p:blipFill>
        <p:spPr>
          <a:xfrm>
            <a:off x="205595" y="6295525"/>
            <a:ext cx="1028862" cy="418012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1690211" y="397728"/>
            <a:ext cx="9062252" cy="1231106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ts val="1200"/>
              </a:spcBef>
              <a:spcAft>
                <a:spcPts val="600"/>
              </a:spcAft>
            </a:pPr>
            <a:r>
              <a:rPr kumimoji="1" lang="zh-TW" alt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「智慧型雲端防災監測預警技術研發計畫」</a:t>
            </a:r>
            <a:endParaRPr kumimoji="1" lang="en-US" altLang="zh-TW" sz="3600" b="1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 fontAlgn="base">
              <a:spcBef>
                <a:spcPts val="600"/>
              </a:spcBef>
              <a:spcAft>
                <a:spcPts val="600"/>
              </a:spcAft>
            </a:pPr>
            <a:r>
              <a:rPr kumimoji="1" lang="zh-TW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研究議題</a:t>
            </a:r>
            <a:r>
              <a:rPr kumimoji="1" lang="en-US" altLang="zh-TW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kumimoji="1" lang="zh-TW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流域防災感測資料收集之通訊程式設計與實作</a:t>
            </a:r>
            <a:endParaRPr kumimoji="1" lang="en-US" altLang="zh-TW" sz="2800" b="1" dirty="0" smtClean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16" name="群組 15"/>
          <p:cNvGrpSpPr>
            <a:grpSpLocks noChangeAspect="1"/>
          </p:cNvGrpSpPr>
          <p:nvPr userDrawn="1"/>
        </p:nvGrpSpPr>
        <p:grpSpPr>
          <a:xfrm>
            <a:off x="1739645" y="2032296"/>
            <a:ext cx="8958388" cy="2808001"/>
            <a:chOff x="2386755" y="2337097"/>
            <a:chExt cx="7465323" cy="2340001"/>
          </a:xfrm>
        </p:grpSpPr>
        <p:pic>
          <p:nvPicPr>
            <p:cNvPr id="17" name="圖片 1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55" y="2337097"/>
              <a:ext cx="3476751" cy="2340000"/>
            </a:xfrm>
            <a:prstGeom prst="rect">
              <a:avLst/>
            </a:prstGeom>
            <a:noFill/>
            <a:ln w="38100">
              <a:solidFill>
                <a:srgbClr val="0000CC"/>
              </a:solidFill>
            </a:ln>
          </p:spPr>
        </p:pic>
        <p:pic>
          <p:nvPicPr>
            <p:cNvPr id="18" name="圖片 17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7664" y="2337098"/>
              <a:ext cx="3954414" cy="2340000"/>
            </a:xfrm>
            <a:prstGeom prst="rect">
              <a:avLst/>
            </a:prstGeom>
            <a:noFill/>
            <a:ln w="38100">
              <a:solidFill>
                <a:srgbClr val="0000CC"/>
              </a:solidFill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4252726" y="5092971"/>
            <a:ext cx="3980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kumimoji="1"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子計畫二 </a:t>
            </a:r>
            <a:r>
              <a:rPr kumimoji="1" lang="en-US" altLang="zh-TW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kumimoji="1" lang="zh-TW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吳冠霖 研究助理 </a:t>
            </a:r>
            <a:endParaRPr kumimoji="1" lang="zh-TW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436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5366-8B14-4D9D-8298-987377465DA5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8200-9227-45B1-84AF-C8EB9460BFA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222068" y="6117056"/>
            <a:ext cx="11634652" cy="604419"/>
            <a:chOff x="222068" y="6117056"/>
            <a:chExt cx="11634652" cy="60441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13" b="15765"/>
            <a:stretch/>
          </p:blipFill>
          <p:spPr>
            <a:xfrm>
              <a:off x="222068" y="6303463"/>
              <a:ext cx="1028862" cy="41801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335280" y="6117056"/>
              <a:ext cx="11521440" cy="464712"/>
            </a:xfrm>
            <a:prstGeom prst="rect">
              <a:avLst/>
            </a:prstGeom>
            <a:gradFill flip="none" rotWithShape="1">
              <a:gsLst>
                <a:gs pos="0">
                  <a:srgbClr val="7CD6A3">
                    <a:alpha val="20000"/>
                  </a:srgbClr>
                </a:gs>
                <a:gs pos="100000">
                  <a:srgbClr val="00B050">
                    <a:alpha val="50000"/>
                  </a:srgbClr>
                </a:gs>
              </a:gsLst>
              <a:lin ang="16800000" scaled="0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189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5366-8B14-4D9D-8298-987377465DA5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8200-9227-45B1-84AF-C8EB9460BFA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22068" y="6117056"/>
            <a:ext cx="11634652" cy="604419"/>
            <a:chOff x="222068" y="6117056"/>
            <a:chExt cx="11634652" cy="604419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13" b="15765"/>
            <a:stretch/>
          </p:blipFill>
          <p:spPr>
            <a:xfrm>
              <a:off x="222068" y="6303463"/>
              <a:ext cx="1028862" cy="41801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335280" y="6117056"/>
              <a:ext cx="11521440" cy="464712"/>
            </a:xfrm>
            <a:prstGeom prst="rect">
              <a:avLst/>
            </a:prstGeom>
            <a:gradFill flip="none" rotWithShape="1">
              <a:gsLst>
                <a:gs pos="0">
                  <a:srgbClr val="7CD6A3">
                    <a:alpha val="20000"/>
                  </a:srgbClr>
                </a:gs>
                <a:gs pos="100000">
                  <a:srgbClr val="00B050">
                    <a:alpha val="50000"/>
                  </a:srgbClr>
                </a:gs>
              </a:gsLst>
              <a:lin ang="16800000" scaled="0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0507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5366-8B14-4D9D-8298-987377465DA5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8200-9227-45B1-84AF-C8EB9460BFA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22068" y="6117056"/>
            <a:ext cx="11634652" cy="604419"/>
            <a:chOff x="222068" y="6117056"/>
            <a:chExt cx="11634652" cy="604419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13" b="15765"/>
            <a:stretch/>
          </p:blipFill>
          <p:spPr>
            <a:xfrm>
              <a:off x="222068" y="6303463"/>
              <a:ext cx="1028862" cy="41801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335280" y="6117056"/>
              <a:ext cx="11521440" cy="464712"/>
            </a:xfrm>
            <a:prstGeom prst="rect">
              <a:avLst/>
            </a:prstGeom>
            <a:gradFill flip="none" rotWithShape="1">
              <a:gsLst>
                <a:gs pos="0">
                  <a:srgbClr val="7CD6A3">
                    <a:alpha val="20000"/>
                  </a:srgbClr>
                </a:gs>
                <a:gs pos="100000">
                  <a:srgbClr val="00B050">
                    <a:alpha val="50000"/>
                  </a:srgbClr>
                </a:gs>
              </a:gsLst>
              <a:lin ang="16800000" scaled="0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269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5366-8B14-4D9D-8298-987377465DA5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8200-9227-45B1-84AF-C8EB9460BFA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222068" y="6117056"/>
            <a:ext cx="11634652" cy="604419"/>
            <a:chOff x="222068" y="6117056"/>
            <a:chExt cx="11634652" cy="604419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13" b="15765"/>
            <a:stretch/>
          </p:blipFill>
          <p:spPr>
            <a:xfrm>
              <a:off x="222068" y="6303463"/>
              <a:ext cx="1028862" cy="41801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335280" y="6117056"/>
              <a:ext cx="11521440" cy="464712"/>
            </a:xfrm>
            <a:prstGeom prst="rect">
              <a:avLst/>
            </a:prstGeom>
            <a:gradFill flip="none" rotWithShape="1">
              <a:gsLst>
                <a:gs pos="0">
                  <a:srgbClr val="7CD6A3">
                    <a:alpha val="20000"/>
                  </a:srgbClr>
                </a:gs>
                <a:gs pos="100000">
                  <a:srgbClr val="00B050">
                    <a:alpha val="50000"/>
                  </a:srgbClr>
                </a:gs>
              </a:gsLst>
              <a:lin ang="16800000" scaled="0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595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5366-8B14-4D9D-8298-987377465DA5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8200-9227-45B1-84AF-C8EB9460BFA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222068" y="6117056"/>
            <a:ext cx="11634652" cy="604419"/>
            <a:chOff x="222068" y="6117056"/>
            <a:chExt cx="11634652" cy="604419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13" b="15765"/>
            <a:stretch/>
          </p:blipFill>
          <p:spPr>
            <a:xfrm>
              <a:off x="222068" y="6303463"/>
              <a:ext cx="1028862" cy="41801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335280" y="6117056"/>
              <a:ext cx="11521440" cy="464712"/>
            </a:xfrm>
            <a:prstGeom prst="rect">
              <a:avLst/>
            </a:prstGeom>
            <a:gradFill flip="none" rotWithShape="1">
              <a:gsLst>
                <a:gs pos="0">
                  <a:srgbClr val="7CD6A3">
                    <a:alpha val="20000"/>
                  </a:srgbClr>
                </a:gs>
                <a:gs pos="100000">
                  <a:srgbClr val="00B050">
                    <a:alpha val="50000"/>
                  </a:srgbClr>
                </a:gs>
              </a:gsLst>
              <a:lin ang="16800000" scaled="0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143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-11136" y="0"/>
            <a:ext cx="12203135" cy="73866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TW" sz="2100" dirty="0" smtClean="0">
                <a:solidFill>
                  <a:schemeClr val="bg1"/>
                </a:solidFill>
                <a:latin typeface="Arial"/>
              </a:rPr>
              <a:t>                         </a:t>
            </a:r>
          </a:p>
          <a:p>
            <a:r>
              <a:rPr lang="en-US" altLang="zh-TW" sz="2100" dirty="0" smtClean="0">
                <a:solidFill>
                  <a:schemeClr val="bg1"/>
                </a:solidFill>
                <a:latin typeface="Arial"/>
              </a:rPr>
              <a:t>                </a:t>
            </a:r>
            <a:endParaRPr lang="zh-TW" altLang="en-US" sz="21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1212"/>
            <a:ext cx="10515600" cy="58193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838200" y="892438"/>
            <a:ext cx="10515600" cy="52845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5366-8B14-4D9D-8298-987377465DA5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8200-9227-45B1-84AF-C8EB9460BFA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222068" y="6117056"/>
            <a:ext cx="11634652" cy="604419"/>
            <a:chOff x="222068" y="6117056"/>
            <a:chExt cx="11634652" cy="60441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13" b="15765"/>
            <a:stretch/>
          </p:blipFill>
          <p:spPr>
            <a:xfrm>
              <a:off x="222068" y="6303463"/>
              <a:ext cx="1028862" cy="41801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335280" y="6117056"/>
              <a:ext cx="11521440" cy="464712"/>
            </a:xfrm>
            <a:prstGeom prst="rect">
              <a:avLst/>
            </a:prstGeom>
            <a:gradFill flip="none" rotWithShape="1">
              <a:gsLst>
                <a:gs pos="0">
                  <a:srgbClr val="7CD6A3">
                    <a:alpha val="20000"/>
                  </a:srgbClr>
                </a:gs>
                <a:gs pos="100000">
                  <a:srgbClr val="00B050">
                    <a:alpha val="50000"/>
                  </a:srgbClr>
                </a:gs>
              </a:gsLst>
              <a:lin ang="16800000" scaled="0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227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工作進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70938059"/>
              </p:ext>
            </p:extLst>
          </p:nvPr>
        </p:nvGraphicFramePr>
        <p:xfrm>
          <a:off x="1198073" y="896181"/>
          <a:ext cx="9904493" cy="49218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9220"/>
                <a:gridCol w="2592743"/>
                <a:gridCol w="728309"/>
                <a:gridCol w="728309"/>
                <a:gridCol w="873150"/>
                <a:gridCol w="93423"/>
                <a:gridCol w="873150"/>
                <a:gridCol w="1221383"/>
                <a:gridCol w="93423"/>
                <a:gridCol w="1221383"/>
              </a:tblGrid>
              <a:tr h="2637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計畫名稱</a:t>
                      </a: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105</a:t>
                      </a: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年度科技部 【 流域防災監測預警技術落實應用－流域防災監測預警技術落實應用】</a:t>
                      </a:r>
                    </a:p>
                  </a:txBody>
                  <a:tcPr marL="12820" marR="128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37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執行期間</a:t>
                      </a: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152400">
                        <a:spcAft>
                          <a:spcPts val="0"/>
                        </a:spcAft>
                      </a:pPr>
                      <a:endParaRPr lang="en-US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indent="152400">
                        <a:spcAft>
                          <a:spcPts val="0"/>
                        </a:spcAft>
                      </a:pP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累 積 執 行 進 度</a:t>
                      </a: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(%)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37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本月工作人數</a:t>
                      </a: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人</a:t>
                      </a: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預定進度</a:t>
                      </a: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實際進度</a:t>
                      </a: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37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本月工作時數</a:t>
                      </a: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小時</a:t>
                      </a: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185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371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工作項目</a:t>
                      </a: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實際執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行情形</a:t>
                      </a: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進度分析</a:t>
                      </a: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打</a:t>
                      </a: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異常原因</a:t>
                      </a: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因應對策</a:t>
                      </a: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預計改善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完成日期</a:t>
                      </a: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18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符合</a:t>
                      </a: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落後</a:t>
                      </a: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超前</a:t>
                      </a: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79">
                <a:tc>
                  <a:txBody>
                    <a:bodyPr/>
                    <a:lstStyle/>
                    <a:p>
                      <a:pPr marL="95885" indent="-95885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1. 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(1</a:t>
                      </a:r>
                      <a:r>
                        <a:rPr 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sym typeface="Wingdings" panose="05000000000000000000" pitchFamily="2" charset="2"/>
                        </a:rPr>
                        <a:t>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79">
                <a:tc>
                  <a:txBody>
                    <a:bodyPr/>
                    <a:lstStyle/>
                    <a:p>
                      <a:pPr marL="95885" indent="-95885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2. 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(1</a:t>
                      </a:r>
                      <a:r>
                        <a:rPr 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sym typeface="Wingdings" panose="05000000000000000000" pitchFamily="2" charset="2"/>
                        </a:rPr>
                        <a:t>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79">
                <a:tc>
                  <a:txBody>
                    <a:bodyPr/>
                    <a:lstStyle/>
                    <a:p>
                      <a:pPr marL="95885" indent="-95885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3. 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710" indent="-92710" algn="just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(1</a:t>
                      </a:r>
                      <a:r>
                        <a:rPr 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sym typeface="Wingdings" panose="05000000000000000000" pitchFamily="2" charset="2"/>
                        </a:rPr>
                        <a:t>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79">
                <a:tc>
                  <a:txBody>
                    <a:bodyPr/>
                    <a:lstStyle/>
                    <a:p>
                      <a:pPr marL="95885" indent="-95885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4. 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710" indent="-92710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(1</a:t>
                      </a:r>
                      <a:r>
                        <a:rPr 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sym typeface="Wingdings" panose="05000000000000000000" pitchFamily="2" charset="2"/>
                        </a:rPr>
                        <a:t>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79">
                <a:tc>
                  <a:txBody>
                    <a:bodyPr/>
                    <a:lstStyle/>
                    <a:p>
                      <a:pPr marL="95885" indent="-95885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5. 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(1</a:t>
                      </a:r>
                      <a:r>
                        <a:rPr 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sym typeface="Wingdings" panose="05000000000000000000" pitchFamily="2" charset="2"/>
                        </a:rPr>
                        <a:t>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820" marR="128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內容版面配置區 4"/>
          <p:cNvSpPr>
            <a:spLocks noGrp="1"/>
          </p:cNvSpPr>
          <p:nvPr>
            <p:ph sz="quarter" idx="10" hasCustomPrompt="1"/>
          </p:nvPr>
        </p:nvSpPr>
        <p:spPr>
          <a:xfrm>
            <a:off x="2592000" y="1116000"/>
            <a:ext cx="4930775" cy="4254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TW" altLang="en-US" sz="1400" kern="1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</a:lstStyle>
          <a:p>
            <a:pPr indent="152400">
              <a:spcAft>
                <a:spcPts val="0"/>
              </a:spcAft>
            </a:pPr>
            <a:r>
              <a:rPr lang="zh-TW" altLang="en-US" dirty="0" smtClean="0"/>
              <a:t>民國</a:t>
            </a:r>
            <a:r>
              <a:rPr lang="en-US" altLang="zh-TW" sz="1400" kern="100" baseline="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105</a:t>
            </a:r>
            <a:r>
              <a:rPr lang="zh-TW" altLang="zh-TW" sz="1400" kern="100" baseline="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年</a:t>
            </a:r>
            <a:r>
              <a:rPr lang="en-US" altLang="zh-TW" sz="1400" kern="100" baseline="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□</a:t>
            </a:r>
            <a:r>
              <a:rPr lang="zh-TW" altLang="zh-TW" sz="1400" kern="100" baseline="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月</a:t>
            </a:r>
            <a:r>
              <a:rPr lang="en-US" altLang="zh-TW" sz="1400" kern="100" baseline="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 sz="1400" kern="100" baseline="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日至</a:t>
            </a:r>
          </a:p>
          <a:p>
            <a:pPr indent="152400">
              <a:spcAft>
                <a:spcPts val="0"/>
              </a:spcAft>
            </a:pPr>
            <a:r>
              <a:rPr lang="zh-TW" altLang="zh-TW" sz="1400" kern="100" baseline="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民國</a:t>
            </a:r>
            <a:r>
              <a:rPr lang="en-US" altLang="zh-TW" sz="1400" kern="100" baseline="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105</a:t>
            </a:r>
            <a:r>
              <a:rPr lang="zh-TW" altLang="zh-TW" sz="1400" kern="100" baseline="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年</a:t>
            </a:r>
            <a:r>
              <a:rPr lang="en-US" altLang="zh-TW" sz="1400" kern="100" baseline="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□</a:t>
            </a:r>
            <a:r>
              <a:rPr lang="zh-TW" altLang="zh-TW" sz="1400" kern="100" baseline="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月</a:t>
            </a:r>
            <a:r>
              <a:rPr lang="en-US" altLang="zh-TW" sz="1400" kern="100" baseline="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□</a:t>
            </a:r>
            <a:r>
              <a:rPr lang="zh-TW" altLang="zh-TW" sz="1400" kern="100" baseline="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日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222068" y="6117056"/>
            <a:ext cx="11634652" cy="604419"/>
            <a:chOff x="222068" y="6117056"/>
            <a:chExt cx="11634652" cy="60441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13" b="15765"/>
            <a:stretch/>
          </p:blipFill>
          <p:spPr>
            <a:xfrm>
              <a:off x="222068" y="6303463"/>
              <a:ext cx="1028862" cy="41801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335280" y="6117056"/>
              <a:ext cx="11521440" cy="464712"/>
            </a:xfrm>
            <a:prstGeom prst="rect">
              <a:avLst/>
            </a:prstGeom>
            <a:gradFill flip="none" rotWithShape="1">
              <a:gsLst>
                <a:gs pos="0">
                  <a:srgbClr val="7CD6A3">
                    <a:alpha val="20000"/>
                  </a:srgbClr>
                </a:gs>
                <a:gs pos="100000">
                  <a:srgbClr val="00B050">
                    <a:alpha val="50000"/>
                  </a:srgbClr>
                </a:gs>
              </a:gsLst>
              <a:lin ang="16800000" scaled="0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-11136" y="0"/>
            <a:ext cx="12203135" cy="73866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TW" sz="2100" dirty="0" smtClean="0">
                <a:solidFill>
                  <a:schemeClr val="bg1"/>
                </a:solidFill>
                <a:latin typeface="Arial"/>
              </a:rPr>
              <a:t>                         </a:t>
            </a:r>
          </a:p>
          <a:p>
            <a:r>
              <a:rPr lang="en-US" altLang="zh-TW" sz="2100" dirty="0" smtClean="0">
                <a:solidFill>
                  <a:schemeClr val="bg1"/>
                </a:solidFill>
                <a:latin typeface="Arial"/>
              </a:rPr>
              <a:t>                </a:t>
            </a:r>
            <a:endParaRPr lang="zh-TW" altLang="en-US" sz="21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5339842" y="9372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28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zh-TW" altLang="zh-TW" sz="2800" kern="1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484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經費使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222068" y="6117056"/>
            <a:ext cx="11634652" cy="604419"/>
            <a:chOff x="222068" y="6117056"/>
            <a:chExt cx="11634652" cy="60441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13" b="15765"/>
            <a:stretch/>
          </p:blipFill>
          <p:spPr>
            <a:xfrm>
              <a:off x="222068" y="6303463"/>
              <a:ext cx="1028862" cy="41801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335280" y="6117056"/>
              <a:ext cx="11521440" cy="464712"/>
            </a:xfrm>
            <a:prstGeom prst="rect">
              <a:avLst/>
            </a:prstGeom>
            <a:gradFill flip="none" rotWithShape="1">
              <a:gsLst>
                <a:gs pos="0">
                  <a:srgbClr val="7CD6A3">
                    <a:alpha val="20000"/>
                  </a:srgbClr>
                </a:gs>
                <a:gs pos="100000">
                  <a:srgbClr val="00B050">
                    <a:alpha val="50000"/>
                  </a:srgbClr>
                </a:gs>
              </a:gsLst>
              <a:lin ang="16800000" scaled="0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-11136" y="0"/>
            <a:ext cx="12203135" cy="73866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TW" sz="2100" dirty="0" smtClean="0">
                <a:solidFill>
                  <a:schemeClr val="bg1"/>
                </a:solidFill>
                <a:latin typeface="Arial"/>
              </a:rPr>
              <a:t>                         </a:t>
            </a:r>
          </a:p>
          <a:p>
            <a:r>
              <a:rPr lang="en-US" altLang="zh-TW" sz="2100" dirty="0" smtClean="0">
                <a:solidFill>
                  <a:schemeClr val="bg1"/>
                </a:solidFill>
                <a:latin typeface="Arial"/>
              </a:rPr>
              <a:t>                </a:t>
            </a:r>
            <a:endParaRPr lang="zh-TW" altLang="en-US" sz="21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5366-8B14-4D9D-8298-987377465DA5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8200-9227-45B1-84AF-C8EB9460BFAF}" type="slidenum">
              <a:rPr lang="zh-TW" altLang="en-US" smtClean="0"/>
              <a:t>‹#›</a:t>
            </a:fld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47335759"/>
              </p:ext>
            </p:extLst>
          </p:nvPr>
        </p:nvGraphicFramePr>
        <p:xfrm>
          <a:off x="297251" y="2384873"/>
          <a:ext cx="11706135" cy="2401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5418"/>
                <a:gridCol w="1474980"/>
                <a:gridCol w="1169391"/>
                <a:gridCol w="1169391"/>
                <a:gridCol w="1169391"/>
                <a:gridCol w="1169391"/>
                <a:gridCol w="1169391"/>
                <a:gridCol w="1169391"/>
                <a:gridCol w="1169391"/>
              </a:tblGrid>
              <a:tr h="547375">
                <a:tc rowSpan="3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子計畫名稱</a:t>
                      </a:r>
                      <a:endParaRPr 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經費使用</a:t>
                      </a:r>
                      <a:endParaRPr lang="zh-TW" alt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alt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90500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第</a:t>
                      </a:r>
                      <a:r>
                        <a:rPr lang="zh-TW" altLang="en-US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二</a:t>
                      </a: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季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第三季</a:t>
                      </a:r>
                      <a:endParaRPr 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300" kern="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第四季</a:t>
                      </a:r>
                      <a:endParaRPr lang="zh-TW" sz="1300" kern="100" baseline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9009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</a:t>
                      </a: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月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7</a:t>
                      </a:r>
                      <a:r>
                        <a:rPr lang="zh-TW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月</a:t>
                      </a:r>
                      <a:endParaRPr 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sz="1300" kern="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月</a:t>
                      </a:r>
                      <a:endParaRPr lang="zh-TW" sz="1300" kern="100" baseline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</a:t>
                      </a:r>
                      <a:r>
                        <a:rPr lang="zh-TW" sz="1300" kern="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月</a:t>
                      </a:r>
                      <a:endParaRPr lang="zh-TW" sz="1300" kern="100" baseline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</a:t>
                      </a:r>
                      <a:r>
                        <a:rPr lang="zh-TW" sz="1300" kern="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月</a:t>
                      </a:r>
                      <a:endParaRPr lang="zh-TW" sz="1300" kern="100" baseline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11</a:t>
                      </a:r>
                      <a:r>
                        <a:rPr lang="zh-TW" sz="1300" kern="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月</a:t>
                      </a:r>
                      <a:endParaRPr lang="zh-TW" sz="1300" kern="100" baseline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12</a:t>
                      </a:r>
                      <a:r>
                        <a:rPr lang="zh-TW" sz="1300" kern="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月</a:t>
                      </a:r>
                      <a:endParaRPr lang="zh-TW" sz="1300" kern="100" baseline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2727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子計畫二：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王勝德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感測資料收集通訊程式設計與實作</a:t>
                      </a:r>
                      <a:endParaRPr lang="zh-TW" alt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使用經費</a:t>
                      </a:r>
                      <a:endParaRPr 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人力費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:xxx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耗材費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:xxx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設備費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:xxx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會議費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:xxx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管理費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:xxx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人力費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:xxx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耗材費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:xxx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設備費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:xxx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會議費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:xxx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管理費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:xxx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人力費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:xxx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耗材費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:xxx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設備費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:xxx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會議費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:xxx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管理費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:xxx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300" kern="100" baseline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2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累計使用經費百分比</a:t>
                      </a:r>
                      <a:endParaRPr 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x%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x%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x%</a:t>
                      </a:r>
                      <a:endParaRPr 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 userDrawn="1"/>
        </p:nvSpPr>
        <p:spPr>
          <a:xfrm>
            <a:off x="5339841" y="93728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zh-TW" sz="2800" kern="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經費使用</a:t>
            </a:r>
            <a:endParaRPr lang="zh-TW" altLang="zh-TW" sz="2800" kern="1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4502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工作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222068" y="6117056"/>
            <a:ext cx="11634652" cy="604419"/>
            <a:chOff x="222068" y="6117056"/>
            <a:chExt cx="11634652" cy="60441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13" b="15765"/>
            <a:stretch/>
          </p:blipFill>
          <p:spPr>
            <a:xfrm>
              <a:off x="222068" y="6303463"/>
              <a:ext cx="1028862" cy="41801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335280" y="6117056"/>
              <a:ext cx="11521440" cy="464712"/>
            </a:xfrm>
            <a:prstGeom prst="rect">
              <a:avLst/>
            </a:prstGeom>
            <a:gradFill flip="none" rotWithShape="1">
              <a:gsLst>
                <a:gs pos="0">
                  <a:srgbClr val="7CD6A3">
                    <a:alpha val="20000"/>
                  </a:srgbClr>
                </a:gs>
                <a:gs pos="100000">
                  <a:srgbClr val="00B050">
                    <a:alpha val="50000"/>
                  </a:srgbClr>
                </a:gs>
              </a:gsLst>
              <a:lin ang="16800000" scaled="0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-11136" y="0"/>
            <a:ext cx="12203135" cy="73866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TW" sz="2100" dirty="0" smtClean="0">
                <a:solidFill>
                  <a:schemeClr val="bg1"/>
                </a:solidFill>
                <a:latin typeface="Arial"/>
              </a:rPr>
              <a:t>                         </a:t>
            </a:r>
          </a:p>
          <a:p>
            <a:r>
              <a:rPr lang="en-US" altLang="zh-TW" sz="2100" dirty="0" smtClean="0">
                <a:solidFill>
                  <a:schemeClr val="bg1"/>
                </a:solidFill>
                <a:latin typeface="Arial"/>
              </a:rPr>
              <a:t>                </a:t>
            </a:r>
            <a:endParaRPr lang="zh-TW" altLang="en-US" sz="21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5366-8B14-4D9D-8298-987377465DA5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8200-9227-45B1-84AF-C8EB9460BFAF}" type="slidenum">
              <a:rPr lang="zh-TW" altLang="en-US" smtClean="0"/>
              <a:t>‹#›</a:t>
            </a:fld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40044706"/>
              </p:ext>
            </p:extLst>
          </p:nvPr>
        </p:nvGraphicFramePr>
        <p:xfrm>
          <a:off x="322943" y="1176867"/>
          <a:ext cx="11542492" cy="390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774"/>
                <a:gridCol w="4699690"/>
                <a:gridCol w="612322"/>
                <a:gridCol w="679451"/>
                <a:gridCol w="679451"/>
                <a:gridCol w="679451"/>
                <a:gridCol w="679451"/>
                <a:gridCol w="679451"/>
                <a:gridCol w="679451"/>
              </a:tblGrid>
              <a:tr h="401562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計畫名稱</a:t>
                      </a:r>
                      <a:endParaRPr lang="zh-TW" altLang="en-US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工作內容</a:t>
                      </a:r>
                      <a:endParaRPr lang="zh-TW" altLang="en-US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7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時程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860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第三季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第四季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68045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87721">
                <a:tc rowSpan="5"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子計畫二</a:t>
                      </a:r>
                      <a:endParaRPr lang="en-US" altLang="zh-TW" b="1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感測資料收集通訊程式設計與實作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 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</a:tr>
              <a:tr h="48772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 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</a:tr>
              <a:tr h="48772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 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</a:tr>
              <a:tr h="487721">
                <a:tc vMerge="1">
                  <a:txBody>
                    <a:bodyPr/>
                    <a:lstStyle/>
                    <a:p>
                      <a:pPr algn="ctr"/>
                      <a:endParaRPr lang="zh-TW" altLang="en-US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</a:tr>
              <a:tr h="487721">
                <a:tc vMerge="1">
                  <a:txBody>
                    <a:bodyPr/>
                    <a:lstStyle/>
                    <a:p>
                      <a:pPr algn="ctr"/>
                      <a:endParaRPr lang="zh-TW" altLang="en-US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 userDrawn="1"/>
        </p:nvSpPr>
        <p:spPr>
          <a:xfrm>
            <a:off x="5339842" y="9372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28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工作內容</a:t>
            </a:r>
            <a:endParaRPr lang="zh-TW" altLang="zh-TW" sz="2800" kern="1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7565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8200-9227-45B1-84AF-C8EB9460BFA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3" b="15765"/>
          <a:stretch/>
        </p:blipFill>
        <p:spPr>
          <a:xfrm>
            <a:off x="222068" y="6303463"/>
            <a:ext cx="1028862" cy="4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39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5366-8B14-4D9D-8298-987377465DA5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8200-9227-45B1-84AF-C8EB9460BFA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22068" y="6117056"/>
            <a:ext cx="11634652" cy="604419"/>
            <a:chOff x="222068" y="6117056"/>
            <a:chExt cx="11634652" cy="604419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13" b="15765"/>
            <a:stretch/>
          </p:blipFill>
          <p:spPr>
            <a:xfrm>
              <a:off x="222068" y="6303463"/>
              <a:ext cx="1028862" cy="41801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335280" y="6117056"/>
              <a:ext cx="11521440" cy="464712"/>
            </a:xfrm>
            <a:prstGeom prst="rect">
              <a:avLst/>
            </a:prstGeom>
            <a:gradFill flip="none" rotWithShape="1">
              <a:gsLst>
                <a:gs pos="0">
                  <a:srgbClr val="7CD6A3">
                    <a:alpha val="20000"/>
                  </a:srgbClr>
                </a:gs>
                <a:gs pos="100000">
                  <a:srgbClr val="00B050">
                    <a:alpha val="50000"/>
                  </a:srgbClr>
                </a:gs>
              </a:gsLst>
              <a:lin ang="16800000" scaled="0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8098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5366-8B14-4D9D-8298-987377465DA5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8200-9227-45B1-84AF-C8EB9460BFA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222068" y="6117056"/>
            <a:ext cx="11634652" cy="604419"/>
            <a:chOff x="222068" y="6117056"/>
            <a:chExt cx="11634652" cy="604419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13" b="15765"/>
            <a:stretch/>
          </p:blipFill>
          <p:spPr>
            <a:xfrm>
              <a:off x="222068" y="6303463"/>
              <a:ext cx="1028862" cy="418012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335280" y="6117056"/>
              <a:ext cx="11521440" cy="464712"/>
            </a:xfrm>
            <a:prstGeom prst="rect">
              <a:avLst/>
            </a:prstGeom>
            <a:gradFill flip="none" rotWithShape="1">
              <a:gsLst>
                <a:gs pos="0">
                  <a:srgbClr val="7CD6A3">
                    <a:alpha val="20000"/>
                  </a:srgbClr>
                </a:gs>
                <a:gs pos="100000">
                  <a:srgbClr val="00B050">
                    <a:alpha val="50000"/>
                  </a:srgbClr>
                </a:gs>
              </a:gsLst>
              <a:lin ang="16800000" scaled="0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2477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5366-8B14-4D9D-8298-987377465DA5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8200-9227-45B1-84AF-C8EB9460BFA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222068" y="6117056"/>
            <a:ext cx="11634652" cy="604419"/>
            <a:chOff x="222068" y="6117056"/>
            <a:chExt cx="11634652" cy="60441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13" b="15765"/>
            <a:stretch/>
          </p:blipFill>
          <p:spPr>
            <a:xfrm>
              <a:off x="222068" y="6303463"/>
              <a:ext cx="1028862" cy="418012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335280" y="6117056"/>
              <a:ext cx="11521440" cy="464712"/>
            </a:xfrm>
            <a:prstGeom prst="rect">
              <a:avLst/>
            </a:prstGeom>
            <a:gradFill flip="none" rotWithShape="1">
              <a:gsLst>
                <a:gs pos="0">
                  <a:srgbClr val="7CD6A3">
                    <a:alpha val="20000"/>
                  </a:srgbClr>
                </a:gs>
                <a:gs pos="100000">
                  <a:srgbClr val="00B050">
                    <a:alpha val="50000"/>
                  </a:srgbClr>
                </a:gs>
              </a:gsLst>
              <a:lin ang="16800000" scaled="0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673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A5366-8B14-4D9D-8298-987377465DA5}" type="datetimeFigureOut">
              <a:rPr lang="zh-TW" altLang="en-US" smtClean="0"/>
              <a:t>2016/11/10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A8200-9227-45B1-84AF-C8EB9460BF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52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4" r:id="rId4"/>
    <p:sldLayoutId id="2147483675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717059" y="5436971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江貫榮</a:t>
            </a:r>
            <a:r>
              <a:rPr lang="zh-TW" altLang="en-US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研究助理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83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BLE agent in C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95399" y="1173480"/>
            <a:ext cx="3634807" cy="4648200"/>
          </a:xfrm>
          <a:prstGeom prst="rect">
            <a:avLst/>
          </a:prstGeom>
          <a:solidFill>
            <a:srgbClr val="FF9797">
              <a:alpha val="89804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800" dirty="0" smtClean="0"/>
              <a:t>BLE agent in Python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Advantage:</a:t>
            </a:r>
          </a:p>
          <a:p>
            <a:pPr marL="342900" indent="-342900">
              <a:buAutoNum type="arabicPeriod"/>
            </a:pPr>
            <a:r>
              <a:rPr lang="en-US" altLang="zh-TW" sz="2800" dirty="0" smtClean="0"/>
              <a:t>Easier to program</a:t>
            </a:r>
          </a:p>
          <a:p>
            <a:pPr marL="342900" indent="-342900">
              <a:buAutoNum type="arabicPeriod"/>
            </a:pPr>
            <a:endParaRPr lang="en-US" altLang="zh-TW" sz="2800" dirty="0" smtClean="0"/>
          </a:p>
          <a:p>
            <a:r>
              <a:rPr lang="en-US" altLang="zh-TW" sz="2800" dirty="0" err="1" smtClean="0"/>
              <a:t>Disadvanage</a:t>
            </a:r>
            <a:r>
              <a:rPr lang="en-US" altLang="zh-TW" sz="28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altLang="zh-TW" sz="2800" dirty="0" smtClean="0"/>
              <a:t>Slower</a:t>
            </a:r>
          </a:p>
          <a:p>
            <a:pPr marL="342900" indent="-342900">
              <a:buAutoNum type="arabicPeriod"/>
            </a:pPr>
            <a:r>
              <a:rPr lang="en-US" altLang="zh-TW" sz="2800" dirty="0" smtClean="0"/>
              <a:t>Bug of </a:t>
            </a:r>
            <a:r>
              <a:rPr lang="en-US" altLang="zh-TW" sz="2800" dirty="0" err="1" smtClean="0"/>
              <a:t>Pygattlib</a:t>
            </a:r>
            <a:endParaRPr lang="en-US" altLang="zh-TW" sz="2800" dirty="0" smtClean="0"/>
          </a:p>
          <a:p>
            <a:pPr marL="342900" indent="-342900">
              <a:buAutoNum type="arabicPeriod"/>
            </a:pPr>
            <a:r>
              <a:rPr lang="en-US" altLang="zh-TW" sz="2800" dirty="0" smtClean="0"/>
              <a:t>Fewer function</a:t>
            </a:r>
          </a:p>
          <a:p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568439" y="1173480"/>
            <a:ext cx="3634807" cy="4648200"/>
          </a:xfrm>
          <a:prstGeom prst="rect">
            <a:avLst/>
          </a:prstGeom>
          <a:solidFill>
            <a:srgbClr val="429FEC">
              <a:alpha val="78824"/>
            </a:srgb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smtClean="0">
                <a:solidFill>
                  <a:schemeClr val="tx1"/>
                </a:solidFill>
              </a:rPr>
              <a:t>BLE agent in C</a:t>
            </a:r>
          </a:p>
          <a:p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en-US" altLang="zh-TW" sz="2800" dirty="0" smtClean="0">
                <a:solidFill>
                  <a:schemeClr val="tx1"/>
                </a:solidFill>
              </a:rPr>
              <a:t>Advantage:</a:t>
            </a:r>
          </a:p>
          <a:p>
            <a:pPr marL="342900" indent="-342900">
              <a:buAutoNum type="arabicPeriod"/>
            </a:pPr>
            <a:r>
              <a:rPr lang="en-US" altLang="zh-TW" sz="2800" dirty="0" smtClean="0">
                <a:solidFill>
                  <a:schemeClr val="tx1"/>
                </a:solidFill>
              </a:rPr>
              <a:t>Faster</a:t>
            </a:r>
          </a:p>
          <a:p>
            <a:pPr marL="342900" indent="-342900">
              <a:buAutoNum type="arabicPeriod"/>
            </a:pPr>
            <a:r>
              <a:rPr lang="en-US" altLang="zh-TW" sz="2800" dirty="0" smtClean="0">
                <a:solidFill>
                  <a:schemeClr val="tx1"/>
                </a:solidFill>
              </a:rPr>
              <a:t>Stable</a:t>
            </a:r>
          </a:p>
          <a:p>
            <a:pPr marL="342900" indent="-342900">
              <a:buAutoNum type="arabicPeriod"/>
            </a:pPr>
            <a:r>
              <a:rPr lang="en-US" altLang="zh-TW" sz="2800" dirty="0" smtClean="0">
                <a:solidFill>
                  <a:schemeClr val="tx1"/>
                </a:solidFill>
              </a:rPr>
              <a:t>More general</a:t>
            </a:r>
          </a:p>
          <a:p>
            <a:endParaRPr lang="en-US" altLang="zh-TW" sz="2800" dirty="0" smtClean="0">
              <a:solidFill>
                <a:schemeClr val="tx1"/>
              </a:solidFill>
            </a:endParaRPr>
          </a:p>
          <a:p>
            <a:r>
              <a:rPr lang="en-US" altLang="zh-TW" sz="2800" dirty="0" err="1" smtClean="0">
                <a:solidFill>
                  <a:schemeClr val="tx1"/>
                </a:solidFill>
              </a:rPr>
              <a:t>Disadvanage</a:t>
            </a:r>
            <a:r>
              <a:rPr lang="en-US" altLang="zh-TW" sz="280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n-US" altLang="zh-TW" sz="2800" dirty="0" smtClean="0">
                <a:solidFill>
                  <a:schemeClr val="tx1"/>
                </a:solidFill>
              </a:rPr>
              <a:t>Harder to program</a:t>
            </a:r>
          </a:p>
          <a:p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074920" y="3497580"/>
            <a:ext cx="137159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87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Progress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TW" dirty="0" smtClean="0"/>
              <a:t>Modified </a:t>
            </a:r>
            <a:r>
              <a:rPr lang="en-US" altLang="zh-TW" dirty="0" err="1" smtClean="0"/>
              <a:t>gatttool</a:t>
            </a:r>
            <a:endParaRPr lang="en-US" altLang="zh-TW" dirty="0" smtClean="0"/>
          </a:p>
          <a:p>
            <a:r>
              <a:rPr lang="en-US" altLang="zh-TW" dirty="0" smtClean="0"/>
              <a:t>From one connections to two connections</a:t>
            </a:r>
          </a:p>
          <a:p>
            <a:r>
              <a:rPr lang="en-US" altLang="zh-TW" dirty="0" smtClean="0"/>
              <a:t>Able to receive packets from sensors</a:t>
            </a:r>
          </a:p>
          <a:p>
            <a:r>
              <a:rPr lang="en-US" altLang="zh-TW" dirty="0" smtClean="0"/>
              <a:t>Downlink without 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362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報告結束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TW" altLang="en-US" dirty="0" smtClean="0"/>
              <a:t>感謝您的聆聽</a:t>
            </a:r>
            <a:endParaRPr lang="en-US" altLang="zh-TW" dirty="0" smtClean="0"/>
          </a:p>
          <a:p>
            <a:pPr marL="0" indent="0" algn="ctr">
              <a:buNone/>
            </a:pPr>
            <a:endParaRPr lang="en-US" altLang="zh-TW" dirty="0" smtClean="0"/>
          </a:p>
          <a:p>
            <a:pPr algn="ctr"/>
            <a:r>
              <a:rPr lang="zh-TW" altLang="en-US" dirty="0" smtClean="0"/>
              <a:t>問題與討論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08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22068" y="6117056"/>
            <a:ext cx="11634652" cy="604419"/>
            <a:chOff x="222068" y="6117056"/>
            <a:chExt cx="11634652" cy="60441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13" b="15765"/>
            <a:stretch/>
          </p:blipFill>
          <p:spPr>
            <a:xfrm>
              <a:off x="222068" y="6303463"/>
              <a:ext cx="1028862" cy="418012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35280" y="6117056"/>
              <a:ext cx="11521440" cy="464712"/>
            </a:xfrm>
            <a:prstGeom prst="rect">
              <a:avLst/>
            </a:prstGeom>
            <a:gradFill flip="none" rotWithShape="1">
              <a:gsLst>
                <a:gs pos="0">
                  <a:srgbClr val="7CD6A3">
                    <a:alpha val="20000"/>
                  </a:srgbClr>
                </a:gs>
                <a:gs pos="100000">
                  <a:srgbClr val="00B050">
                    <a:alpha val="50000"/>
                  </a:srgbClr>
                </a:gs>
              </a:gsLst>
              <a:lin ang="16800000" scaled="0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-11136" y="0"/>
            <a:ext cx="12203135" cy="73866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TW" sz="2100" dirty="0" smtClean="0">
                <a:solidFill>
                  <a:schemeClr val="bg1"/>
                </a:solidFill>
                <a:latin typeface="Arial"/>
              </a:rPr>
              <a:t>                         </a:t>
            </a:r>
          </a:p>
          <a:p>
            <a:r>
              <a:rPr lang="en-US" altLang="zh-TW" sz="2100" dirty="0" smtClean="0">
                <a:solidFill>
                  <a:schemeClr val="bg1"/>
                </a:solidFill>
                <a:latin typeface="Arial"/>
              </a:rPr>
              <a:t>                </a:t>
            </a:r>
            <a:endParaRPr lang="zh-TW" altLang="en-US" sz="21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39842" y="9372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28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工作內容</a:t>
            </a:r>
            <a:endParaRPr lang="zh-TW" altLang="zh-TW" sz="2800" kern="1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322943" y="1176867"/>
          <a:ext cx="11542492" cy="390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774"/>
                <a:gridCol w="4699690"/>
                <a:gridCol w="612322"/>
                <a:gridCol w="679451"/>
                <a:gridCol w="679451"/>
                <a:gridCol w="679451"/>
                <a:gridCol w="679451"/>
                <a:gridCol w="679451"/>
                <a:gridCol w="679451"/>
              </a:tblGrid>
              <a:tr h="401562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計畫名稱</a:t>
                      </a:r>
                      <a:endParaRPr lang="zh-TW" altLang="en-US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工作內容</a:t>
                      </a:r>
                      <a:endParaRPr lang="zh-TW" altLang="en-US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7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時程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860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第三季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第四季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68045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87721">
                <a:tc rowSpan="5"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子計畫二</a:t>
                      </a:r>
                      <a:endParaRPr lang="en-US" altLang="zh-TW" b="1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感測資料收集通訊程式設計與實作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altLang="en-US" sz="18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設計感測資料收集通訊系統之架構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</a:tr>
              <a:tr h="48772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altLang="en-US" sz="18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實作感測資料收集系統之閘道器端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</a:tr>
              <a:tr h="48772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TW" altLang="en-US" sz="18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模擬感測資料之傳輸通訊過程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</a:tr>
              <a:tr h="487721">
                <a:tc vMerge="1">
                  <a:txBody>
                    <a:bodyPr/>
                    <a:lstStyle/>
                    <a:p>
                      <a:pPr algn="ctr"/>
                      <a:endParaRPr lang="zh-TW" altLang="en-US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TW" altLang="en-US" sz="18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規範感測資料傳輸之格式</a:t>
                      </a:r>
                      <a:endParaRPr lang="zh-TW" altLang="zh-TW" sz="18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</a:tr>
              <a:tr h="487721">
                <a:tc vMerge="1">
                  <a:txBody>
                    <a:bodyPr/>
                    <a:lstStyle/>
                    <a:p>
                      <a:pPr algn="ctr"/>
                      <a:endParaRPr lang="zh-TW" altLang="en-US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zh-TW" altLang="en-US" sz="18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實際驗證通訊系統之可行性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7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690552" y="6117058"/>
            <a:ext cx="8725989" cy="604419"/>
            <a:chOff x="222068" y="6117056"/>
            <a:chExt cx="11634652" cy="60441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13" b="15765"/>
            <a:stretch/>
          </p:blipFill>
          <p:spPr>
            <a:xfrm>
              <a:off x="222068" y="6303463"/>
              <a:ext cx="1028862" cy="418012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35280" y="6117056"/>
              <a:ext cx="11521440" cy="464712"/>
            </a:xfrm>
            <a:prstGeom prst="rect">
              <a:avLst/>
            </a:prstGeom>
            <a:gradFill flip="none" rotWithShape="1">
              <a:gsLst>
                <a:gs pos="0">
                  <a:srgbClr val="7CD6A3">
                    <a:alpha val="20000"/>
                  </a:srgbClr>
                </a:gs>
                <a:gs pos="100000">
                  <a:srgbClr val="00B050">
                    <a:alpha val="50000"/>
                  </a:srgbClr>
                </a:gs>
              </a:gsLst>
              <a:lin ang="16800000" scaled="0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1515649" y="0"/>
            <a:ext cx="9152351" cy="73866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TW" sz="2100" dirty="0">
                <a:solidFill>
                  <a:schemeClr val="bg1"/>
                </a:solidFill>
                <a:latin typeface="Arial"/>
              </a:rPr>
              <a:t>                         </a:t>
            </a:r>
          </a:p>
          <a:p>
            <a:r>
              <a:rPr lang="en-US" altLang="zh-TW" sz="2100" dirty="0">
                <a:solidFill>
                  <a:schemeClr val="bg1"/>
                </a:solidFill>
                <a:latin typeface="Arial"/>
              </a:rPr>
              <a:t>                </a:t>
            </a:r>
            <a:endParaRPr lang="zh-TW" altLang="en-US" sz="21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26262" y="93728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zh-TW" sz="2800" kern="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經費使用</a:t>
            </a:r>
            <a:endParaRPr lang="zh-TW" altLang="zh-TW" sz="2800" kern="1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746939" y="2384873"/>
          <a:ext cx="8779600" cy="2995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4064"/>
                <a:gridCol w="1106235"/>
                <a:gridCol w="877043"/>
                <a:gridCol w="877043"/>
                <a:gridCol w="877043"/>
                <a:gridCol w="877043"/>
                <a:gridCol w="877043"/>
                <a:gridCol w="877043"/>
                <a:gridCol w="877043"/>
              </a:tblGrid>
              <a:tr h="547375">
                <a:tc rowSpan="3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子計畫名稱</a:t>
                      </a:r>
                      <a:endParaRPr 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經費使用</a:t>
                      </a:r>
                      <a:endParaRPr lang="zh-TW" alt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alt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6164" marR="161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90500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第</a:t>
                      </a:r>
                      <a:r>
                        <a:rPr lang="zh-TW" altLang="en-US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二</a:t>
                      </a: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季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第三季</a:t>
                      </a:r>
                      <a:endParaRPr 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300" kern="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第四季</a:t>
                      </a:r>
                      <a:endParaRPr lang="zh-TW" sz="1300" kern="100" baseline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9009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</a:t>
                      </a: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月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7</a:t>
                      </a:r>
                      <a:r>
                        <a:rPr lang="zh-TW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月</a:t>
                      </a:r>
                      <a:endParaRPr 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sz="1300" kern="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月</a:t>
                      </a:r>
                      <a:endParaRPr lang="zh-TW" sz="1300" kern="100" baseline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</a:t>
                      </a:r>
                      <a:r>
                        <a:rPr lang="zh-TW" sz="1300" kern="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月</a:t>
                      </a:r>
                      <a:endParaRPr lang="zh-TW" sz="1300" kern="100" baseline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</a:t>
                      </a:r>
                      <a:r>
                        <a:rPr lang="zh-TW" sz="1300" kern="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月</a:t>
                      </a:r>
                      <a:endParaRPr lang="zh-TW" sz="1300" kern="100" baseline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11</a:t>
                      </a:r>
                      <a:r>
                        <a:rPr lang="zh-TW" sz="1300" kern="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月</a:t>
                      </a:r>
                      <a:endParaRPr lang="zh-TW" sz="1300" kern="100" baseline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12</a:t>
                      </a:r>
                      <a:r>
                        <a:rPr lang="zh-TW" sz="1300" kern="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月</a:t>
                      </a:r>
                      <a:endParaRPr lang="zh-TW" sz="1300" kern="100" baseline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2727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子計畫二：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王勝德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感測資料收集通訊程式設計與實作</a:t>
                      </a:r>
                      <a:endParaRPr lang="zh-TW" alt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使用經費</a:t>
                      </a:r>
                      <a:endParaRPr 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人力費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:43288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耗材費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:23165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設備費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:0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會議費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:0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管理費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:0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人力費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:43288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耗材費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:22082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設備費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:88728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會議費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:0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管理費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:0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人力費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:43288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耗材費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:40000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設備費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會議費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管理費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:0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altLang="en-US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人力費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:98884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耗材費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:31586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設備費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會議費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管理費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:0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altLang="en-US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人力費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:98884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耗材費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:8641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設備費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會議費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管理費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:0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2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300" kern="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累計使用經費百分比</a:t>
                      </a:r>
                      <a:endParaRPr lang="zh-TW" sz="1300" kern="100" baseline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3.37%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en-US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11.19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%</a:t>
                      </a:r>
                      <a:endParaRPr lang="zh-TW" altLang="zh-TW" sz="1300" kern="1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en-US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15.41</a:t>
                      </a:r>
                      <a:r>
                        <a:rPr lang="en-US" altLang="zh-TW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%</a:t>
                      </a:r>
                      <a:endParaRPr 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en-US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22.03%</a:t>
                      </a:r>
                      <a:endParaRPr 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en-US" sz="1300" kern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27.49%</a:t>
                      </a:r>
                      <a:endParaRPr 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3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2123" marR="121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1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Review </a:t>
            </a:r>
            <a:r>
              <a:rPr lang="en-US" altLang="zh-TW" dirty="0" smtClean="0"/>
              <a:t>of Intelligent Gateway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Implementation Problem of BLE Agent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C language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285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Review - Architecture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361033" y="957380"/>
            <a:ext cx="11327384" cy="5152015"/>
            <a:chOff x="2150076" y="930876"/>
            <a:chExt cx="9397100" cy="4274067"/>
          </a:xfrm>
        </p:grpSpPr>
        <p:sp>
          <p:nvSpPr>
            <p:cNvPr id="9" name="矩形 8"/>
            <p:cNvSpPr/>
            <p:nvPr/>
          </p:nvSpPr>
          <p:spPr>
            <a:xfrm>
              <a:off x="2559908" y="3145597"/>
              <a:ext cx="1526060" cy="875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使用者端</a:t>
              </a:r>
              <a:endParaRPr lang="zh-TW" altLang="en-US" dirty="0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5283200" y="2872259"/>
              <a:ext cx="1625600" cy="142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Intelligent</a:t>
              </a:r>
            </a:p>
            <a:p>
              <a:pPr algn="ctr"/>
              <a:r>
                <a:rPr lang="en-US" altLang="zh-TW" dirty="0" smtClean="0"/>
                <a:t>Gateway</a:t>
              </a:r>
              <a:endParaRPr lang="zh-TW" altLang="en-US" dirty="0"/>
            </a:p>
          </p:txBody>
        </p:sp>
        <p:sp>
          <p:nvSpPr>
            <p:cNvPr id="11" name="流程圖: 準備作業 10"/>
            <p:cNvSpPr/>
            <p:nvPr/>
          </p:nvSpPr>
          <p:spPr>
            <a:xfrm>
              <a:off x="8664598" y="3389072"/>
              <a:ext cx="673100" cy="388773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8591420" y="3777845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Sensor</a:t>
              </a:r>
              <a:endParaRPr lang="zh-TW" altLang="en-US" dirty="0"/>
            </a:p>
          </p:txBody>
        </p:sp>
        <p:sp>
          <p:nvSpPr>
            <p:cNvPr id="13" name="雲朵形 12"/>
            <p:cNvSpPr/>
            <p:nvPr/>
          </p:nvSpPr>
          <p:spPr>
            <a:xfrm>
              <a:off x="4815016" y="930876"/>
              <a:ext cx="2561967" cy="140043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雲端</a:t>
              </a:r>
              <a:endParaRPr lang="zh-TW" altLang="en-US" dirty="0"/>
            </a:p>
          </p:txBody>
        </p:sp>
        <p:cxnSp>
          <p:nvCxnSpPr>
            <p:cNvPr id="15" name="直線接點 14"/>
            <p:cNvCxnSpPr>
              <a:stCxn id="9" idx="3"/>
              <a:endCxn id="10" idx="1"/>
            </p:cNvCxnSpPr>
            <p:nvPr/>
          </p:nvCxnSpPr>
          <p:spPr>
            <a:xfrm>
              <a:off x="4085968" y="3583459"/>
              <a:ext cx="119723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13" idx="1"/>
              <a:endCxn id="10" idx="0"/>
            </p:cNvCxnSpPr>
            <p:nvPr/>
          </p:nvCxnSpPr>
          <p:spPr>
            <a:xfrm>
              <a:off x="6096000" y="2329817"/>
              <a:ext cx="0" cy="542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10" idx="3"/>
            </p:cNvCxnSpPr>
            <p:nvPr/>
          </p:nvCxnSpPr>
          <p:spPr>
            <a:xfrm>
              <a:off x="6908800" y="3583459"/>
              <a:ext cx="175579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7376983" y="144642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國網中心</a:t>
              </a:r>
              <a:endParaRPr lang="zh-TW" altLang="en-US" dirty="0"/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2150076" y="2601038"/>
              <a:ext cx="5226907" cy="2102767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577017" y="4835611"/>
              <a:ext cx="1128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rgbClr val="FF0000"/>
                  </a:solidFill>
                </a:rPr>
                <a:t>子計畫二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8255623" y="2601037"/>
              <a:ext cx="1540476" cy="2102767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9869277" y="3097991"/>
              <a:ext cx="16778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 smtClean="0">
                  <a:solidFill>
                    <a:schemeClr val="accent1"/>
                  </a:solidFill>
                </a:rPr>
                <a:t>其他子計畫</a:t>
              </a:r>
              <a:endParaRPr lang="en-US" altLang="zh-TW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accent1"/>
                  </a:solidFill>
                </a:rPr>
                <a:t>&amp;</a:t>
              </a:r>
            </a:p>
            <a:p>
              <a:pPr algn="ctr"/>
              <a:r>
                <a:rPr lang="zh-TW" altLang="en-US" dirty="0">
                  <a:solidFill>
                    <a:schemeClr val="accent1"/>
                  </a:solidFill>
                </a:rPr>
                <a:t>科技</a:t>
              </a:r>
              <a:r>
                <a:rPr lang="zh-TW" altLang="en-US" dirty="0" smtClean="0">
                  <a:solidFill>
                    <a:schemeClr val="accent1"/>
                  </a:solidFill>
                </a:rPr>
                <a:t>部單位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40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Review - Intelligent Gateway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82506" y="953237"/>
            <a:ext cx="11171294" cy="5277383"/>
            <a:chOff x="182506" y="953238"/>
            <a:chExt cx="8658727" cy="4090432"/>
          </a:xfrm>
        </p:grpSpPr>
        <p:sp>
          <p:nvSpPr>
            <p:cNvPr id="27" name="圓角矩形 26"/>
            <p:cNvSpPr/>
            <p:nvPr/>
          </p:nvSpPr>
          <p:spPr>
            <a:xfrm>
              <a:off x="2664597" y="1322570"/>
              <a:ext cx="4191000" cy="3721100"/>
            </a:xfrm>
            <a:prstGeom prst="roundRect">
              <a:avLst/>
            </a:prstGeom>
            <a:solidFill>
              <a:srgbClr val="465359"/>
            </a:solidFill>
            <a:ln w="22225" cap="rnd" cmpd="sng" algn="ctr">
              <a:solidFill>
                <a:srgbClr val="4653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112767" y="2463001"/>
              <a:ext cx="1295400" cy="939800"/>
            </a:xfrm>
            <a:prstGeom prst="rect">
              <a:avLst/>
            </a:prstGeom>
            <a:gradFill rotWithShape="1">
              <a:gsLst>
                <a:gs pos="0">
                  <a:srgbClr val="969FA7">
                    <a:tint val="68000"/>
                    <a:alpha val="90000"/>
                    <a:lumMod val="100000"/>
                  </a:srgbClr>
                </a:gs>
                <a:gs pos="100000">
                  <a:srgbClr val="969FA7">
                    <a:tint val="90000"/>
                    <a:lumMod val="95000"/>
                  </a:srgbClr>
                </a:gs>
              </a:gsLst>
              <a:lin ang="5400000" scaled="1"/>
            </a:gradFill>
            <a:ln w="12700" cap="rnd" cmpd="sng" algn="ctr">
              <a:solidFill>
                <a:srgbClr val="969FA7">
                  <a:lumMod val="9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微軟正黑體" panose="020B0604030504040204" pitchFamily="34" charset="-120"/>
                  <a:cs typeface="+mn-cs"/>
                </a:rPr>
                <a:t>MQTT Broker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微軟正黑體" panose="020B0604030504040204" pitchFamily="34" charset="-120"/>
                  <a:cs typeface="+mn-cs"/>
                </a:rPr>
                <a:t>mosquitto</a:t>
              </a:r>
              <a:endPara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30" name="流程圖: 準備作業 29"/>
            <p:cNvSpPr/>
            <p:nvPr/>
          </p:nvSpPr>
          <p:spPr>
            <a:xfrm>
              <a:off x="2664597" y="3710170"/>
              <a:ext cx="4191000" cy="1333500"/>
            </a:xfrm>
            <a:prstGeom prst="flowChartPreparation">
              <a:avLst/>
            </a:prstGeom>
            <a:gradFill rotWithShape="1">
              <a:gsLst>
                <a:gs pos="0">
                  <a:srgbClr val="969FA7">
                    <a:tint val="68000"/>
                    <a:alpha val="90000"/>
                    <a:lumMod val="100000"/>
                  </a:srgbClr>
                </a:gs>
                <a:gs pos="100000">
                  <a:srgbClr val="969FA7">
                    <a:tint val="90000"/>
                    <a:lumMod val="95000"/>
                  </a:srgbClr>
                </a:gs>
              </a:gsLst>
              <a:lin ang="5400000" scaled="1"/>
            </a:gradFill>
            <a:ln w="12700" cap="rnd" cmpd="sng" algn="ctr">
              <a:solidFill>
                <a:srgbClr val="969FA7">
                  <a:lumMod val="9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微軟正黑體" panose="020B0604030504040204" pitchFamily="34" charset="-120"/>
                  <a:cs typeface="+mn-cs"/>
                </a:rPr>
                <a:t>BLE Agent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微軟正黑體" panose="020B0604030504040204" pitchFamily="34" charset="-120"/>
                  <a:cs typeface="+mn-cs"/>
                </a:rPr>
                <a:t>(Python)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31" name="橢圓 30"/>
            <p:cNvSpPr/>
            <p:nvPr/>
          </p:nvSpPr>
          <p:spPr>
            <a:xfrm>
              <a:off x="2766690" y="1497801"/>
              <a:ext cx="1295401" cy="965201"/>
            </a:xfrm>
            <a:prstGeom prst="ellipse">
              <a:avLst/>
            </a:prstGeom>
            <a:gradFill rotWithShape="1">
              <a:gsLst>
                <a:gs pos="0">
                  <a:srgbClr val="969FA7">
                    <a:tint val="68000"/>
                    <a:alpha val="90000"/>
                    <a:lumMod val="100000"/>
                  </a:srgbClr>
                </a:gs>
                <a:gs pos="100000">
                  <a:srgbClr val="969FA7">
                    <a:tint val="90000"/>
                    <a:lumMod val="95000"/>
                  </a:srgbClr>
                </a:gs>
              </a:gsLst>
              <a:lin ang="5400000" scaled="1"/>
            </a:gradFill>
            <a:ln w="12700" cap="rnd" cmpd="sng" algn="ctr">
              <a:solidFill>
                <a:srgbClr val="969FA7">
                  <a:lumMod val="9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微軟正黑體" panose="020B0604030504040204" pitchFamily="34" charset="-120"/>
                  <a:cs typeface="+mn-cs"/>
                </a:rPr>
                <a:t>Auth</a:t>
              </a:r>
              <a:r>
                <a:rPr lang="en-US" altLang="zh-TW" kern="0" dirty="0">
                  <a:solidFill>
                    <a:prstClr val="black"/>
                  </a:solidFill>
                  <a:latin typeface="Gill Sans MT" panose="020B0502020104020203"/>
                  <a:ea typeface="微軟正黑體" panose="020B0604030504040204" pitchFamily="34" charset="-120"/>
                </a:rPr>
                <a:t> </a:t>
              </a: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微軟正黑體" panose="020B0604030504040204" pitchFamily="34" charset="-120"/>
                  <a:cs typeface="+mn-cs"/>
                </a:rPr>
                <a:t>Identity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微軟正黑體" panose="020B0604030504040204" pitchFamily="34" charset="-120"/>
                  <a:cs typeface="+mn-cs"/>
                </a:rPr>
                <a:t>Center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kern="0" noProof="0" dirty="0" smtClean="0">
                  <a:solidFill>
                    <a:prstClr val="black"/>
                  </a:solidFill>
                  <a:latin typeface="Gill Sans MT" panose="020B0502020104020203"/>
                  <a:ea typeface="微軟正黑體" panose="020B0604030504040204" pitchFamily="34" charset="-120"/>
                </a:rPr>
                <a:t>(Python)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32" name="橢圓 31"/>
            <p:cNvSpPr/>
            <p:nvPr/>
          </p:nvSpPr>
          <p:spPr>
            <a:xfrm>
              <a:off x="5458843" y="1497800"/>
              <a:ext cx="1295401" cy="965201"/>
            </a:xfrm>
            <a:prstGeom prst="ellipse">
              <a:avLst/>
            </a:prstGeom>
            <a:gradFill rotWithShape="1">
              <a:gsLst>
                <a:gs pos="0">
                  <a:srgbClr val="969FA7">
                    <a:tint val="68000"/>
                    <a:alpha val="90000"/>
                    <a:lumMod val="100000"/>
                  </a:srgbClr>
                </a:gs>
                <a:gs pos="100000">
                  <a:srgbClr val="969FA7">
                    <a:tint val="90000"/>
                    <a:lumMod val="95000"/>
                  </a:srgbClr>
                </a:gs>
              </a:gsLst>
              <a:lin ang="5400000" scaled="1"/>
            </a:gradFill>
            <a:ln w="12700" cap="rnd" cmpd="sng" algn="ctr">
              <a:solidFill>
                <a:srgbClr val="969FA7">
                  <a:lumMod val="9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lang="en-US" altLang="zh-TW" kern="0" dirty="0">
                  <a:solidFill>
                    <a:prstClr val="black"/>
                  </a:solidFill>
                  <a:latin typeface="Gill Sans MT" panose="020B0502020104020203"/>
                  <a:ea typeface="微軟正黑體" panose="020B0604030504040204" pitchFamily="34" charset="-120"/>
                </a:rPr>
                <a:t>Data</a:t>
              </a:r>
            </a:p>
            <a:p>
              <a:pPr lvl="0" algn="ctr">
                <a:defRPr/>
              </a:pPr>
              <a:r>
                <a:rPr lang="en-US" altLang="zh-TW" kern="0" dirty="0">
                  <a:solidFill>
                    <a:prstClr val="black"/>
                  </a:solidFill>
                  <a:latin typeface="Gill Sans MT" panose="020B0502020104020203"/>
                  <a:ea typeface="微軟正黑體" panose="020B0604030504040204" pitchFamily="34" charset="-120"/>
                </a:rPr>
                <a:t>Center</a:t>
              </a:r>
            </a:p>
            <a:p>
              <a:pPr lvl="0" algn="ctr">
                <a:defRPr/>
              </a:pPr>
              <a:r>
                <a:rPr lang="en-US" altLang="zh-TW" kern="0" dirty="0">
                  <a:solidFill>
                    <a:prstClr val="black"/>
                  </a:solidFill>
                  <a:latin typeface="Gill Sans MT" panose="020B0502020104020203"/>
                  <a:ea typeface="微軟正黑體" panose="020B0604030504040204" pitchFamily="34" charset="-120"/>
                </a:rPr>
                <a:t>(Python)</a:t>
              </a:r>
              <a:endParaRPr lang="zh-TW" altLang="en-US" kern="0" dirty="0">
                <a:solidFill>
                  <a:prstClr val="black"/>
                </a:solidFill>
                <a:latin typeface="Gill Sans MT" panose="020B0502020104020203"/>
                <a:ea typeface="微軟正黑體" panose="020B0604030504040204" pitchFamily="34" charset="-12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82506" y="3939057"/>
              <a:ext cx="584200" cy="875724"/>
            </a:xfrm>
            <a:prstGeom prst="rect">
              <a:avLst/>
            </a:prstGeom>
            <a:solidFill>
              <a:srgbClr val="465359"/>
            </a:solidFill>
            <a:ln w="22225" cap="rnd" cmpd="sng" algn="ctr">
              <a:solidFill>
                <a:srgbClr val="4653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微軟正黑體" panose="020B0604030504040204" pitchFamily="34" charset="-120"/>
                  <a:cs typeface="+mn-cs"/>
                </a:rPr>
                <a:t>UE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34" name="流程圖: 準備作業 33"/>
            <p:cNvSpPr/>
            <p:nvPr/>
          </p:nvSpPr>
          <p:spPr>
            <a:xfrm>
              <a:off x="7995890" y="4182533"/>
              <a:ext cx="673100" cy="388773"/>
            </a:xfrm>
            <a:prstGeom prst="flowChartPreparation">
              <a:avLst/>
            </a:prstGeom>
            <a:solidFill>
              <a:srgbClr val="465359"/>
            </a:solidFill>
            <a:ln w="22225" cap="rnd" cmpd="sng" algn="ctr">
              <a:solidFill>
                <a:srgbClr val="4653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7823647" y="4571306"/>
              <a:ext cx="1017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prstClr val="black"/>
                  </a:solidFill>
                  <a:latin typeface="Gill Sans MT" panose="020B0502020104020203"/>
                  <a:ea typeface="微軟正黑體" panose="020B0604030504040204" pitchFamily="34" charset="-120"/>
                </a:rPr>
                <a:t>Sensor A</a:t>
              </a:r>
              <a:endParaRPr lang="zh-TW" altLang="en-US" dirty="0">
                <a:solidFill>
                  <a:prstClr val="black"/>
                </a:solidFill>
                <a:latin typeface="Gill Sans MT" panose="020B0502020104020203"/>
                <a:ea typeface="微軟正黑體" panose="020B0604030504040204" pitchFamily="34" charset="-120"/>
              </a:endParaRPr>
            </a:p>
          </p:txBody>
        </p:sp>
        <p:cxnSp>
          <p:nvCxnSpPr>
            <p:cNvPr id="36" name="直線接點 35"/>
            <p:cNvCxnSpPr>
              <a:stCxn id="30" idx="1"/>
              <a:endCxn id="33" idx="3"/>
            </p:cNvCxnSpPr>
            <p:nvPr/>
          </p:nvCxnSpPr>
          <p:spPr>
            <a:xfrm flipH="1" flipV="1">
              <a:off x="766706" y="4376919"/>
              <a:ext cx="1897891" cy="1"/>
            </a:xfrm>
            <a:prstGeom prst="line">
              <a:avLst/>
            </a:prstGeom>
            <a:noFill/>
            <a:ln w="12700" cap="rnd" cmpd="sng" algn="ctr">
              <a:solidFill>
                <a:srgbClr val="465359">
                  <a:lumMod val="90000"/>
                </a:srgbClr>
              </a:solidFill>
              <a:prstDash val="solid"/>
            </a:ln>
            <a:effectLst/>
          </p:spPr>
        </p:cxnSp>
        <p:sp>
          <p:nvSpPr>
            <p:cNvPr id="37" name="文字方塊 36"/>
            <p:cNvSpPr txBox="1"/>
            <p:nvPr/>
          </p:nvSpPr>
          <p:spPr>
            <a:xfrm>
              <a:off x="882112" y="20069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prstClr val="black"/>
                  </a:solidFill>
                  <a:latin typeface="Gill Sans MT" panose="020B0502020104020203"/>
                  <a:ea typeface="微軟正黑體" panose="020B0604030504040204" pitchFamily="34" charset="-120"/>
                </a:rPr>
                <a:t>BLE</a:t>
              </a:r>
              <a:endParaRPr lang="zh-TW" altLang="en-US" dirty="0">
                <a:solidFill>
                  <a:prstClr val="black"/>
                </a:solidFill>
                <a:latin typeface="Gill Sans MT" panose="020B0502020104020203"/>
                <a:ea typeface="微軟正黑體" panose="020B0604030504040204" pitchFamily="34" charset="-120"/>
              </a:endParaRPr>
            </a:p>
          </p:txBody>
        </p:sp>
        <p:cxnSp>
          <p:nvCxnSpPr>
            <p:cNvPr id="38" name="直線接點 37"/>
            <p:cNvCxnSpPr>
              <a:stCxn id="34" idx="1"/>
            </p:cNvCxnSpPr>
            <p:nvPr/>
          </p:nvCxnSpPr>
          <p:spPr>
            <a:xfrm flipH="1">
              <a:off x="6869119" y="4376920"/>
              <a:ext cx="1126771" cy="0"/>
            </a:xfrm>
            <a:prstGeom prst="line">
              <a:avLst/>
            </a:prstGeom>
            <a:noFill/>
            <a:ln w="12700" cap="rnd" cmpd="sng" algn="ctr">
              <a:solidFill>
                <a:srgbClr val="465359">
                  <a:lumMod val="90000"/>
                </a:srgbClr>
              </a:solidFill>
              <a:prstDash val="solid"/>
            </a:ln>
            <a:effectLst/>
          </p:spPr>
        </p:cxnSp>
        <p:sp>
          <p:nvSpPr>
            <p:cNvPr id="39" name="弧形箭號 (上彎) 38"/>
            <p:cNvSpPr/>
            <p:nvPr/>
          </p:nvSpPr>
          <p:spPr>
            <a:xfrm rot="13584765">
              <a:off x="5372668" y="3194571"/>
              <a:ext cx="762494" cy="228887"/>
            </a:xfrm>
            <a:prstGeom prst="curvedUpArrow">
              <a:avLst/>
            </a:prstGeom>
            <a:solidFill>
              <a:sysClr val="window" lastClr="FFFFFF"/>
            </a:solidFill>
            <a:ln w="22225" cap="rnd" cmpd="sng" algn="ctr">
              <a:solidFill>
                <a:srgbClr val="E6C46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40" name="弧形箭號 (上彎) 39"/>
            <p:cNvSpPr/>
            <p:nvPr/>
          </p:nvSpPr>
          <p:spPr>
            <a:xfrm rot="7543349">
              <a:off x="3365338" y="3219390"/>
              <a:ext cx="762494" cy="228887"/>
            </a:xfrm>
            <a:prstGeom prst="curvedUpArrow">
              <a:avLst/>
            </a:prstGeom>
            <a:solidFill>
              <a:sysClr val="window" lastClr="FFFFFF"/>
            </a:solidFill>
            <a:ln w="22225" cap="rnd" cmpd="sng" algn="ctr">
              <a:solidFill>
                <a:srgbClr val="E6C46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41" name="弧形箭號 (上彎) 40"/>
            <p:cNvSpPr/>
            <p:nvPr/>
          </p:nvSpPr>
          <p:spPr>
            <a:xfrm rot="13584765">
              <a:off x="4080056" y="2093367"/>
              <a:ext cx="529800" cy="132572"/>
            </a:xfrm>
            <a:prstGeom prst="curvedUpArrow">
              <a:avLst/>
            </a:prstGeom>
            <a:solidFill>
              <a:sysClr val="window" lastClr="FFFFFF"/>
            </a:solidFill>
            <a:ln w="22225" cap="rnd" cmpd="sng" algn="ctr">
              <a:solidFill>
                <a:srgbClr val="E6C46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42" name="弧形箭號 (上彎) 41"/>
            <p:cNvSpPr/>
            <p:nvPr/>
          </p:nvSpPr>
          <p:spPr>
            <a:xfrm rot="1849713">
              <a:off x="3561089" y="2590929"/>
              <a:ext cx="529800" cy="132572"/>
            </a:xfrm>
            <a:prstGeom prst="curvedUpArrow">
              <a:avLst/>
            </a:prstGeom>
            <a:solidFill>
              <a:sysClr val="window" lastClr="FFFFFF"/>
            </a:solidFill>
            <a:ln w="22225" cap="rnd" cmpd="sng" algn="ctr">
              <a:solidFill>
                <a:srgbClr val="E6C46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43" name="弧形箭號 (上彎) 42"/>
            <p:cNvSpPr/>
            <p:nvPr/>
          </p:nvSpPr>
          <p:spPr>
            <a:xfrm rot="20469390">
              <a:off x="5466054" y="2590929"/>
              <a:ext cx="529800" cy="132572"/>
            </a:xfrm>
            <a:prstGeom prst="curvedUpArrow">
              <a:avLst/>
            </a:prstGeom>
            <a:solidFill>
              <a:sysClr val="window" lastClr="FFFFFF"/>
            </a:solidFill>
            <a:ln w="22225" cap="rnd" cmpd="sng" algn="ctr">
              <a:solidFill>
                <a:srgbClr val="E6C46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44" name="弧形箭號 (上彎) 43"/>
            <p:cNvSpPr/>
            <p:nvPr/>
          </p:nvSpPr>
          <p:spPr>
            <a:xfrm rot="8009463">
              <a:off x="4910831" y="2089346"/>
              <a:ext cx="529800" cy="132572"/>
            </a:xfrm>
            <a:prstGeom prst="curvedUpArrow">
              <a:avLst/>
            </a:prstGeom>
            <a:solidFill>
              <a:sysClr val="window" lastClr="FFFFFF"/>
            </a:solidFill>
            <a:ln w="22225" cap="rnd" cmpd="sng" algn="ctr">
              <a:solidFill>
                <a:srgbClr val="E6C46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2615679" y="3033469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E6C46D">
                      <a:lumMod val="60000"/>
                      <a:lumOff val="40000"/>
                    </a:srgbClr>
                  </a:solidFill>
                  <a:latin typeface="Gill Sans MT" panose="020B0502020104020203"/>
                  <a:ea typeface="微軟正黑體" panose="020B0604030504040204" pitchFamily="34" charset="-120"/>
                </a:rPr>
                <a:t>Subscribe</a:t>
              </a:r>
              <a:endParaRPr lang="zh-TW" altLang="en-US" dirty="0">
                <a:solidFill>
                  <a:srgbClr val="E6C46D">
                    <a:lumMod val="60000"/>
                    <a:lumOff val="40000"/>
                  </a:srgbClr>
                </a:solidFill>
                <a:latin typeface="Gill Sans MT" panose="020B0502020104020203"/>
                <a:ea typeface="微軟正黑體" panose="020B0604030504040204" pitchFamily="34" charset="-12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882112" y="2402201"/>
              <a:ext cx="166573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prstClr val="black"/>
                  </a:solidFill>
                  <a:latin typeface="Gill Sans MT" panose="020B0502020104020203"/>
                  <a:ea typeface="微軟正黑體" panose="020B0604030504040204" pitchFamily="34" charset="-120"/>
                </a:rPr>
                <a:t>Service:</a:t>
              </a:r>
            </a:p>
            <a:p>
              <a:r>
                <a:rPr lang="en-US" altLang="zh-TW" dirty="0" smtClean="0">
                  <a:solidFill>
                    <a:prstClr val="black"/>
                  </a:solidFill>
                  <a:latin typeface="Gill Sans MT" panose="020B0502020104020203"/>
                  <a:ea typeface="微軟正黑體" panose="020B0604030504040204" pitchFamily="34" charset="-120"/>
                </a:rPr>
                <a:t>DL Service</a:t>
              </a:r>
            </a:p>
            <a:p>
              <a:r>
                <a:rPr lang="en-US" altLang="zh-TW" dirty="0" smtClean="0">
                  <a:solidFill>
                    <a:prstClr val="black"/>
                  </a:solidFill>
                  <a:latin typeface="Gill Sans MT" panose="020B0502020104020203"/>
                  <a:ea typeface="微軟正黑體" panose="020B0604030504040204" pitchFamily="34" charset="-120"/>
                </a:rPr>
                <a:t>UL Service</a:t>
              </a:r>
            </a:p>
            <a:p>
              <a:endParaRPr lang="en-US" altLang="zh-TW" dirty="0">
                <a:solidFill>
                  <a:prstClr val="black"/>
                </a:solidFill>
                <a:latin typeface="Gill Sans MT" panose="020B0502020104020203"/>
                <a:ea typeface="微軟正黑體" panose="020B0604030504040204" pitchFamily="34" charset="-120"/>
              </a:endParaRPr>
            </a:p>
            <a:p>
              <a:r>
                <a:rPr lang="en-US" altLang="zh-TW" dirty="0" smtClean="0">
                  <a:solidFill>
                    <a:prstClr val="black"/>
                  </a:solidFill>
                  <a:latin typeface="Gill Sans MT" panose="020B0502020104020203"/>
                  <a:ea typeface="微軟正黑體" panose="020B0604030504040204" pitchFamily="34" charset="-120"/>
                </a:rPr>
                <a:t>Characteristics:</a:t>
              </a:r>
            </a:p>
            <a:p>
              <a:r>
                <a:rPr lang="en-US" altLang="zh-TW" dirty="0" smtClean="0">
                  <a:solidFill>
                    <a:prstClr val="black"/>
                  </a:solidFill>
                  <a:latin typeface="Gill Sans MT" panose="020B0502020104020203"/>
                  <a:ea typeface="微軟正黑體" panose="020B0604030504040204" pitchFamily="34" charset="-120"/>
                </a:rPr>
                <a:t>DL Char</a:t>
              </a:r>
            </a:p>
            <a:p>
              <a:r>
                <a:rPr lang="en-US" altLang="zh-TW" dirty="0" smtClean="0">
                  <a:solidFill>
                    <a:prstClr val="black"/>
                  </a:solidFill>
                  <a:latin typeface="Gill Sans MT" panose="020B0502020104020203"/>
                  <a:ea typeface="微軟正黑體" panose="020B0604030504040204" pitchFamily="34" charset="-120"/>
                </a:rPr>
                <a:t>UL Char</a:t>
              </a: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6926487" y="2004679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prstClr val="black"/>
                  </a:solidFill>
                  <a:latin typeface="Gill Sans MT" panose="020B0502020104020203"/>
                  <a:ea typeface="微軟正黑體" panose="020B0604030504040204" pitchFamily="34" charset="-120"/>
                </a:rPr>
                <a:t>BLE</a:t>
              </a:r>
              <a:endParaRPr lang="zh-TW" altLang="en-US" dirty="0">
                <a:solidFill>
                  <a:prstClr val="black"/>
                </a:solidFill>
                <a:latin typeface="Gill Sans MT" panose="020B0502020104020203"/>
                <a:ea typeface="微軟正黑體" panose="020B0604030504040204" pitchFamily="34" charset="-12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3006507" y="953238"/>
              <a:ext cx="3507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prstClr val="black"/>
                  </a:solidFill>
                  <a:latin typeface="Gill Sans MT" panose="020B0502020104020203"/>
                  <a:ea typeface="微軟正黑體" panose="020B0604030504040204" pitchFamily="34" charset="-120"/>
                </a:rPr>
                <a:t>Gateway (Ubuntu Linux on Shuttle)</a:t>
              </a: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6926487" y="2399966"/>
              <a:ext cx="166573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prstClr val="black"/>
                  </a:solidFill>
                  <a:latin typeface="Gill Sans MT" panose="020B0502020104020203"/>
                  <a:ea typeface="微軟正黑體" panose="020B0604030504040204" pitchFamily="34" charset="-120"/>
                </a:rPr>
                <a:t>Service:</a:t>
              </a:r>
            </a:p>
            <a:p>
              <a:r>
                <a:rPr lang="en-US" altLang="zh-TW" dirty="0" smtClean="0">
                  <a:solidFill>
                    <a:prstClr val="black"/>
                  </a:solidFill>
                  <a:latin typeface="Gill Sans MT" panose="020B0502020104020203"/>
                  <a:ea typeface="微軟正黑體" panose="020B0604030504040204" pitchFamily="34" charset="-120"/>
                </a:rPr>
                <a:t>DL Service</a:t>
              </a:r>
            </a:p>
            <a:p>
              <a:r>
                <a:rPr lang="en-US" altLang="zh-TW" dirty="0" smtClean="0">
                  <a:solidFill>
                    <a:prstClr val="black"/>
                  </a:solidFill>
                  <a:latin typeface="Gill Sans MT" panose="020B0502020104020203"/>
                  <a:ea typeface="微軟正黑體" panose="020B0604030504040204" pitchFamily="34" charset="-120"/>
                </a:rPr>
                <a:t>UL Service</a:t>
              </a:r>
            </a:p>
            <a:p>
              <a:endParaRPr lang="en-US" altLang="zh-TW" dirty="0">
                <a:solidFill>
                  <a:prstClr val="black"/>
                </a:solidFill>
                <a:latin typeface="Gill Sans MT" panose="020B0502020104020203"/>
                <a:ea typeface="微軟正黑體" panose="020B0604030504040204" pitchFamily="34" charset="-120"/>
              </a:endParaRPr>
            </a:p>
            <a:p>
              <a:r>
                <a:rPr lang="en-US" altLang="zh-TW" dirty="0" smtClean="0">
                  <a:solidFill>
                    <a:prstClr val="black"/>
                  </a:solidFill>
                  <a:latin typeface="Gill Sans MT" panose="020B0502020104020203"/>
                  <a:ea typeface="微軟正黑體" panose="020B0604030504040204" pitchFamily="34" charset="-120"/>
                </a:rPr>
                <a:t>Characteristics:</a:t>
              </a:r>
            </a:p>
            <a:p>
              <a:r>
                <a:rPr lang="en-US" altLang="zh-TW" dirty="0" smtClean="0">
                  <a:solidFill>
                    <a:prstClr val="black"/>
                  </a:solidFill>
                  <a:latin typeface="Gill Sans MT" panose="020B0502020104020203"/>
                  <a:ea typeface="微軟正黑體" panose="020B0604030504040204" pitchFamily="34" charset="-120"/>
                </a:rPr>
                <a:t>DL Char</a:t>
              </a:r>
            </a:p>
            <a:p>
              <a:r>
                <a:rPr lang="en-US" altLang="zh-TW" dirty="0" smtClean="0">
                  <a:solidFill>
                    <a:prstClr val="black"/>
                  </a:solidFill>
                  <a:latin typeface="Gill Sans MT" panose="020B0502020104020203"/>
                  <a:ea typeface="微軟正黑體" panose="020B0604030504040204" pitchFamily="34" charset="-120"/>
                </a:rPr>
                <a:t>UL Char</a:t>
              </a: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5877587" y="314916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E6C46D">
                      <a:lumMod val="60000"/>
                      <a:lumOff val="40000"/>
                    </a:srgbClr>
                  </a:solidFill>
                  <a:latin typeface="Gill Sans MT" panose="020B0502020104020203"/>
                  <a:ea typeface="微軟正黑體" panose="020B0604030504040204" pitchFamily="34" charset="-120"/>
                </a:rPr>
                <a:t>Publish</a:t>
              </a:r>
              <a:endParaRPr lang="zh-TW" altLang="en-US" dirty="0">
                <a:solidFill>
                  <a:srgbClr val="E6C46D">
                    <a:lumMod val="60000"/>
                    <a:lumOff val="40000"/>
                  </a:srgbClr>
                </a:solidFill>
                <a:latin typeface="Gill Sans MT" panose="020B0502020104020203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52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Review - Multi BLE module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800743" y="1172163"/>
            <a:ext cx="5407133" cy="4800879"/>
          </a:xfrm>
          <a:prstGeom prst="roundRect">
            <a:avLst/>
          </a:prstGeom>
          <a:solidFill>
            <a:srgbClr val="465359"/>
          </a:solidFill>
          <a:ln w="22225" cap="rnd" cmpd="sng" algn="ctr">
            <a:solidFill>
              <a:srgbClr val="4653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t>Socket communication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kern="0" dirty="0" smtClean="0">
                <a:solidFill>
                  <a:srgbClr val="FFFF00"/>
                </a:solidFill>
                <a:latin typeface="Gill Sans MT" panose="020B0502020104020203"/>
                <a:ea typeface="微軟正黑體" panose="020B0604030504040204" pitchFamily="34" charset="-120"/>
              </a:rPr>
              <a:t>New device!</a:t>
            </a:r>
            <a:endParaRPr kumimoji="0" lang="en-US" altLang="zh-TW" sz="1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Gill Sans MT" panose="020B0502020104020203"/>
              <a:ea typeface="微軟正黑體" panose="020B0604030504040204" pitchFamily="34" charset="-120"/>
            </a:endParaRPr>
          </a:p>
        </p:txBody>
      </p:sp>
      <p:sp>
        <p:nvSpPr>
          <p:cNvPr id="6" name="流程圖: 準備作業 5"/>
          <p:cNvSpPr/>
          <p:nvPr/>
        </p:nvSpPr>
        <p:spPr>
          <a:xfrm>
            <a:off x="1800743" y="4252590"/>
            <a:ext cx="5407133" cy="1720452"/>
          </a:xfrm>
          <a:prstGeom prst="flowChartPreparation">
            <a:avLst/>
          </a:prstGeom>
          <a:gradFill rotWithShape="1">
            <a:gsLst>
              <a:gs pos="0">
                <a:srgbClr val="969FA7">
                  <a:tint val="68000"/>
                  <a:alpha val="90000"/>
                  <a:lumMod val="100000"/>
                </a:srgbClr>
              </a:gs>
              <a:gs pos="100000">
                <a:srgbClr val="969FA7">
                  <a:tint val="90000"/>
                  <a:lumMod val="95000"/>
                </a:srgbClr>
              </a:gs>
            </a:gsLst>
            <a:lin ang="5400000" scaled="1"/>
          </a:gradFill>
          <a:ln w="12700" cap="rnd" cmpd="sng" algn="ctr">
            <a:solidFill>
              <a:srgbClr val="969FA7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t>BLE Agent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t>(Python)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流程圖: 準備作業 6"/>
          <p:cNvSpPr/>
          <p:nvPr/>
        </p:nvSpPr>
        <p:spPr>
          <a:xfrm>
            <a:off x="4774158" y="2233233"/>
            <a:ext cx="2433718" cy="958288"/>
          </a:xfrm>
          <a:prstGeom prst="flowChartPreparation">
            <a:avLst/>
          </a:prstGeom>
          <a:gradFill rotWithShape="1">
            <a:gsLst>
              <a:gs pos="0">
                <a:srgbClr val="969FA7">
                  <a:tint val="68000"/>
                  <a:alpha val="90000"/>
                  <a:lumMod val="100000"/>
                </a:srgbClr>
              </a:gs>
              <a:gs pos="100000">
                <a:srgbClr val="969FA7">
                  <a:tint val="90000"/>
                  <a:lumMod val="95000"/>
                </a:srgbClr>
              </a:gs>
            </a:gsLst>
            <a:lin ang="5400000" scaled="1"/>
          </a:gradFill>
          <a:ln w="12700" cap="rnd" cmpd="sng" algn="ctr">
            <a:solidFill>
              <a:srgbClr val="969FA7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t>BLE </a:t>
            </a:r>
            <a:r>
              <a:rPr lang="en-US" altLang="zh-TW" kern="0" dirty="0" smtClean="0">
                <a:solidFill>
                  <a:prstClr val="black"/>
                </a:solidFill>
                <a:latin typeface="Gill Sans MT" panose="020B0502020104020203"/>
                <a:ea typeface="微軟正黑體" panose="020B0604030504040204" pitchFamily="34" charset="-120"/>
              </a:rPr>
              <a:t>Scanner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t>(Python)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4504310" y="3180005"/>
            <a:ext cx="1591690" cy="106106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9409167" y="3644721"/>
            <a:ext cx="662112" cy="9286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602058" y="3203270"/>
            <a:ext cx="227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New user/ new device</a:t>
            </a:r>
            <a:endParaRPr lang="zh-TW" altLang="en-US" dirty="0"/>
          </a:p>
        </p:txBody>
      </p:sp>
      <p:sp>
        <p:nvSpPr>
          <p:cNvPr id="13" name="弧形 12"/>
          <p:cNvSpPr/>
          <p:nvPr/>
        </p:nvSpPr>
        <p:spPr>
          <a:xfrm rot="3762394">
            <a:off x="7091966" y="2560882"/>
            <a:ext cx="442175" cy="579549"/>
          </a:xfrm>
          <a:prstGeom prst="arc">
            <a:avLst>
              <a:gd name="adj1" fmla="val 16200000"/>
              <a:gd name="adj2" fmla="val 19602148"/>
            </a:avLst>
          </a:prstGeom>
          <a:ln w="28575"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 rot="3762394">
            <a:off x="6907793" y="2437731"/>
            <a:ext cx="810519" cy="1062329"/>
          </a:xfrm>
          <a:prstGeom prst="arc">
            <a:avLst>
              <a:gd name="adj1" fmla="val 16200000"/>
              <a:gd name="adj2" fmla="val 19602148"/>
            </a:avLst>
          </a:prstGeom>
          <a:ln w="28575"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 rot="3762394">
            <a:off x="6972307" y="2455659"/>
            <a:ext cx="1010833" cy="1324876"/>
          </a:xfrm>
          <a:prstGeom prst="arc">
            <a:avLst>
              <a:gd name="adj1" fmla="val 16200000"/>
              <a:gd name="adj2" fmla="val 19602148"/>
            </a:avLst>
          </a:prstGeom>
          <a:ln w="28575"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 rot="3762394">
            <a:off x="6703949" y="2371738"/>
            <a:ext cx="1547549" cy="2028338"/>
          </a:xfrm>
          <a:prstGeom prst="arc">
            <a:avLst>
              <a:gd name="adj1" fmla="val 16200000"/>
              <a:gd name="adj2" fmla="val 19602148"/>
            </a:avLst>
          </a:prstGeom>
          <a:ln w="28575"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840553" y="1309901"/>
            <a:ext cx="2432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Scan…</a:t>
            </a: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Find new device!</a:t>
            </a: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Send MAC to BLE Agent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9" name="直線單箭頭接點 18"/>
          <p:cNvCxnSpPr>
            <a:endCxn id="11" idx="1"/>
          </p:cNvCxnSpPr>
          <p:nvPr/>
        </p:nvCxnSpPr>
        <p:spPr>
          <a:xfrm flipV="1">
            <a:off x="7207876" y="4109056"/>
            <a:ext cx="2201291" cy="97809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633523" y="49761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Connect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9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Implementation Problem of BLE </a:t>
            </a:r>
            <a:r>
              <a:rPr lang="en-US" altLang="zh-TW" dirty="0" smtClean="0"/>
              <a:t>Agent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Problem Description</a:t>
            </a:r>
          </a:p>
          <a:p>
            <a:pPr lvl="1"/>
            <a:r>
              <a:rPr lang="en-US" altLang="zh-TW" dirty="0" smtClean="0"/>
              <a:t>Connection Error</a:t>
            </a:r>
          </a:p>
          <a:p>
            <a:pPr lvl="1"/>
            <a:r>
              <a:rPr lang="en-US" altLang="zh-TW" dirty="0" smtClean="0"/>
              <a:t>Library: </a:t>
            </a:r>
            <a:r>
              <a:rPr lang="en-US" altLang="zh-TW" b="1" dirty="0" err="1" smtClean="0"/>
              <a:t>pygatt</a:t>
            </a:r>
            <a:r>
              <a:rPr lang="en-US" altLang="zh-TW" dirty="0" smtClean="0"/>
              <a:t> (on GitHub)</a:t>
            </a:r>
          </a:p>
          <a:p>
            <a:pPr lvl="2"/>
            <a:r>
              <a:rPr lang="en-US" altLang="zh-TW" dirty="0" err="1" smtClean="0"/>
              <a:t>Fuction</a:t>
            </a:r>
            <a:r>
              <a:rPr lang="en-US" altLang="zh-TW" dirty="0" smtClean="0"/>
              <a:t>: </a:t>
            </a:r>
            <a:r>
              <a:rPr lang="en-US" altLang="zh-TW" b="1" dirty="0" err="1" smtClean="0"/>
              <a:t>write_by_handle</a:t>
            </a:r>
            <a:r>
              <a:rPr lang="en-US" altLang="zh-TW" b="1" dirty="0" smtClean="0"/>
              <a:t>()</a:t>
            </a:r>
          </a:p>
          <a:p>
            <a:r>
              <a:rPr lang="en-US" altLang="zh-TW" dirty="0" smtClean="0"/>
              <a:t>Conducted Test</a:t>
            </a:r>
          </a:p>
          <a:p>
            <a:pPr lvl="1"/>
            <a:r>
              <a:rPr lang="en-US" altLang="zh-TW" dirty="0" smtClean="0"/>
              <a:t>Different Hardware</a:t>
            </a:r>
          </a:p>
          <a:p>
            <a:pPr lvl="1"/>
            <a:r>
              <a:rPr lang="en-US" altLang="zh-TW" dirty="0" smtClean="0"/>
              <a:t>Different Location</a:t>
            </a:r>
          </a:p>
          <a:p>
            <a:r>
              <a:rPr lang="en-US" altLang="zh-TW" dirty="0" smtClean="0"/>
              <a:t>Possible Reason</a:t>
            </a:r>
          </a:p>
          <a:p>
            <a:pPr lvl="1"/>
            <a:r>
              <a:rPr lang="en-US" altLang="zh-TW" dirty="0" smtClean="0"/>
              <a:t>Bug of </a:t>
            </a:r>
            <a:r>
              <a:rPr lang="en-US" altLang="zh-TW" dirty="0" err="1" smtClean="0"/>
              <a:t>pygatt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Newer hardware needed</a:t>
            </a:r>
          </a:p>
          <a:p>
            <a:pPr lvl="1"/>
            <a:r>
              <a:rPr lang="en-US" altLang="zh-TW" dirty="0" smtClean="0"/>
              <a:t>Signal </a:t>
            </a:r>
            <a:r>
              <a:rPr lang="en-US" altLang="zh-TW" dirty="0" err="1" smtClean="0"/>
              <a:t>Interferenc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862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Gatttool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Bluez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TW" dirty="0" err="1" smtClean="0"/>
              <a:t>Bluez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Officical</a:t>
            </a:r>
            <a:r>
              <a:rPr lang="en-US" altLang="zh-TW" dirty="0" smtClean="0"/>
              <a:t> Linux Bluetooth protocol stack</a:t>
            </a:r>
          </a:p>
          <a:p>
            <a:pPr lvl="1"/>
            <a:endParaRPr lang="en-US" altLang="zh-TW" dirty="0"/>
          </a:p>
          <a:p>
            <a:r>
              <a:rPr lang="en-US" altLang="zh-TW" dirty="0" err="1" smtClean="0"/>
              <a:t>Gatttool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One executable tool in </a:t>
            </a:r>
            <a:r>
              <a:rPr lang="en-US" altLang="zh-TW" dirty="0" err="1" smtClean="0"/>
              <a:t>Bluez</a:t>
            </a:r>
            <a:r>
              <a:rPr lang="en-US" altLang="zh-TW" dirty="0" smtClean="0"/>
              <a:t> package</a:t>
            </a:r>
          </a:p>
          <a:p>
            <a:pPr lvl="1"/>
            <a:r>
              <a:rPr lang="en-US" altLang="zh-TW" dirty="0" smtClean="0"/>
              <a:t>Written in C</a:t>
            </a:r>
          </a:p>
          <a:p>
            <a:pPr lvl="1"/>
            <a:r>
              <a:rPr lang="en-US" altLang="zh-TW" dirty="0" smtClean="0"/>
              <a:t>Allowing user to control BLE device in terminal</a:t>
            </a:r>
          </a:p>
          <a:p>
            <a:pPr lvl="1"/>
            <a:r>
              <a:rPr lang="en-US" altLang="zh-TW" dirty="0" smtClean="0"/>
              <a:t>No downlink error in our tests</a:t>
            </a:r>
          </a:p>
        </p:txBody>
      </p:sp>
    </p:spTree>
    <p:extLst>
      <p:ext uri="{BB962C8B-B14F-4D97-AF65-F5344CB8AC3E}">
        <p14:creationId xmlns:p14="http://schemas.microsoft.com/office/powerpoint/2010/main" val="3451770084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部簡報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科技部簡報主題" id="{B4DEECB6-7D67-40E8-9BCF-55A8B9B424B5}" vid="{36B49185-7BC7-42DB-AC97-D6DD04583C2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科技部簡報主題</Template>
  <TotalTime>1609</TotalTime>
  <Words>606</Words>
  <Application>Microsoft Office PowerPoint</Application>
  <PresentationFormat>寬螢幕</PresentationFormat>
  <Paragraphs>201</Paragraphs>
  <Slides>12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微軟正黑體</vt:lpstr>
      <vt:lpstr>新細明體</vt:lpstr>
      <vt:lpstr>標楷體</vt:lpstr>
      <vt:lpstr>Arial</vt:lpstr>
      <vt:lpstr>Calibri</vt:lpstr>
      <vt:lpstr>Gill Sans MT</vt:lpstr>
      <vt:lpstr>Times New Roman</vt:lpstr>
      <vt:lpstr>Wingdings</vt:lpstr>
      <vt:lpstr>科技部簡報主題</vt:lpstr>
      <vt:lpstr>PowerPoint 簡報</vt:lpstr>
      <vt:lpstr>PowerPoint 簡報</vt:lpstr>
      <vt:lpstr>PowerPoint 簡報</vt:lpstr>
      <vt:lpstr>Outline</vt:lpstr>
      <vt:lpstr>Review - Architecture</vt:lpstr>
      <vt:lpstr>Review - Intelligent Gateway</vt:lpstr>
      <vt:lpstr>Review - Multi BLE module</vt:lpstr>
      <vt:lpstr>Implementation Problem of BLE Agent</vt:lpstr>
      <vt:lpstr>Gatttool in Bluez</vt:lpstr>
      <vt:lpstr>BLE agent in C</vt:lpstr>
      <vt:lpstr>Progress</vt:lpstr>
      <vt:lpstr>報告結束</vt:lpstr>
    </vt:vector>
  </TitlesOfParts>
  <Company>NTU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飛揚寒星</dc:creator>
  <cp:lastModifiedBy>江貫榮</cp:lastModifiedBy>
  <cp:revision>192</cp:revision>
  <dcterms:created xsi:type="dcterms:W3CDTF">2016-07-13T02:55:35Z</dcterms:created>
  <dcterms:modified xsi:type="dcterms:W3CDTF">2016-11-10T19:01:33Z</dcterms:modified>
</cp:coreProperties>
</file>