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FF3A5-AC77-4BCB-AFB5-4FD3002FCB7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350374A-26DB-449D-8A51-863738726B20}">
      <dgm:prSet custT="1"/>
      <dgm:spPr/>
      <dgm:t>
        <a:bodyPr/>
        <a:lstStyle/>
        <a:p>
          <a:pPr rtl="0"/>
          <a:endParaRPr lang="en-US" sz="1400" dirty="0" smtClean="0"/>
        </a:p>
        <a:p>
          <a:pPr rtl="0"/>
          <a:r>
            <a:rPr lang="en-US" sz="1400" dirty="0" smtClean="0"/>
            <a:t>Scalar: </a:t>
          </a:r>
          <a:r>
            <a:rPr lang="zh-TW" sz="1400" dirty="0" smtClean="0"/>
            <a:t>常數</a:t>
          </a:r>
          <a:endParaRPr lang="zh-TW" sz="1400" dirty="0"/>
        </a:p>
      </dgm:t>
    </dgm:pt>
    <dgm:pt modelId="{EFBFB7AD-F69D-4D34-BFB3-3D0801AC576B}" type="parTrans" cxnId="{7D18972E-500F-4192-A109-B6F0838789DC}">
      <dgm:prSet/>
      <dgm:spPr/>
      <dgm:t>
        <a:bodyPr/>
        <a:lstStyle/>
        <a:p>
          <a:endParaRPr lang="zh-TW" altLang="en-US"/>
        </a:p>
      </dgm:t>
    </dgm:pt>
    <dgm:pt modelId="{140343D6-9F67-45FE-AB85-CC8481262745}" type="sibTrans" cxnId="{7D18972E-500F-4192-A109-B6F0838789DC}">
      <dgm:prSet/>
      <dgm:spPr/>
      <dgm:t>
        <a:bodyPr/>
        <a:lstStyle/>
        <a:p>
          <a:endParaRPr lang="zh-TW" altLang="en-US"/>
        </a:p>
      </dgm:t>
    </dgm:pt>
    <dgm:pt modelId="{6FF08DB2-B27B-4598-9F82-85E4DBABE202}">
      <dgm:prSet custT="1"/>
      <dgm:spPr/>
      <dgm:t>
        <a:bodyPr/>
        <a:lstStyle/>
        <a:p>
          <a:pPr rtl="0"/>
          <a:r>
            <a:rPr lang="en-US" sz="2000" dirty="0" smtClean="0"/>
            <a:t>Vector:</a:t>
          </a:r>
          <a:r>
            <a:rPr lang="zh-TW" sz="2000" dirty="0" smtClean="0"/>
            <a:t>向量</a:t>
          </a:r>
          <a:endParaRPr lang="zh-TW" sz="2000" dirty="0"/>
        </a:p>
      </dgm:t>
    </dgm:pt>
    <dgm:pt modelId="{814035F1-94A3-4151-931E-E63DEFAF32B9}" type="parTrans" cxnId="{B361F103-9A72-45D9-8035-18D9901DAE50}">
      <dgm:prSet/>
      <dgm:spPr/>
      <dgm:t>
        <a:bodyPr/>
        <a:lstStyle/>
        <a:p>
          <a:endParaRPr lang="zh-TW" altLang="en-US"/>
        </a:p>
      </dgm:t>
    </dgm:pt>
    <dgm:pt modelId="{A24445F7-C68B-40B0-9654-E090A4A5C03C}" type="sibTrans" cxnId="{B361F103-9A72-45D9-8035-18D9901DAE50}">
      <dgm:prSet/>
      <dgm:spPr/>
      <dgm:t>
        <a:bodyPr/>
        <a:lstStyle/>
        <a:p>
          <a:endParaRPr lang="zh-TW" altLang="en-US"/>
        </a:p>
      </dgm:t>
    </dgm:pt>
    <dgm:pt modelId="{882DB37F-E6FE-4FF7-A3B9-C2EA4C4B20E3}">
      <dgm:prSet custT="1"/>
      <dgm:spPr/>
      <dgm:t>
        <a:bodyPr/>
        <a:lstStyle/>
        <a:p>
          <a:pPr rtl="0"/>
          <a:r>
            <a:rPr lang="en-US" sz="2400" dirty="0" smtClean="0"/>
            <a:t>Matrix:</a:t>
          </a:r>
          <a:r>
            <a:rPr lang="zh-TW" sz="2400" dirty="0" smtClean="0"/>
            <a:t>二維向量</a:t>
          </a:r>
          <a:endParaRPr lang="zh-TW" sz="2400" dirty="0"/>
        </a:p>
      </dgm:t>
    </dgm:pt>
    <dgm:pt modelId="{C1ACEDC1-73C7-46A0-983E-EE15798D3374}" type="parTrans" cxnId="{9750F90B-C6AE-4997-9FD1-8FCA5F1A094D}">
      <dgm:prSet/>
      <dgm:spPr/>
      <dgm:t>
        <a:bodyPr/>
        <a:lstStyle/>
        <a:p>
          <a:endParaRPr lang="zh-TW" altLang="en-US"/>
        </a:p>
      </dgm:t>
    </dgm:pt>
    <dgm:pt modelId="{0D253364-4050-4823-83B4-9C93955E6158}" type="sibTrans" cxnId="{9750F90B-C6AE-4997-9FD1-8FCA5F1A094D}">
      <dgm:prSet/>
      <dgm:spPr/>
      <dgm:t>
        <a:bodyPr/>
        <a:lstStyle/>
        <a:p>
          <a:endParaRPr lang="zh-TW" altLang="en-US"/>
        </a:p>
      </dgm:t>
    </dgm:pt>
    <dgm:pt modelId="{D0E0C32E-E9FE-453B-BE56-1EB2A7168F34}">
      <dgm:prSet custT="1"/>
      <dgm:spPr/>
      <dgm:t>
        <a:bodyPr/>
        <a:lstStyle/>
        <a:p>
          <a:pPr rtl="0"/>
          <a:r>
            <a:rPr lang="en-US" sz="3200" dirty="0" smtClean="0"/>
            <a:t>Tensor:</a:t>
          </a:r>
          <a:r>
            <a:rPr lang="zh-TW" sz="3200" dirty="0" smtClean="0"/>
            <a:t>超過二維的向量</a:t>
          </a:r>
          <a:endParaRPr lang="zh-TW" sz="3200" dirty="0"/>
        </a:p>
      </dgm:t>
    </dgm:pt>
    <dgm:pt modelId="{70C9C5DB-BE80-4525-A4C6-DD4730BC3141}" type="parTrans" cxnId="{A775BD3C-5661-4F0C-A380-4F1BC8C6B95A}">
      <dgm:prSet/>
      <dgm:spPr/>
      <dgm:t>
        <a:bodyPr/>
        <a:lstStyle/>
        <a:p>
          <a:endParaRPr lang="zh-TW" altLang="en-US"/>
        </a:p>
      </dgm:t>
    </dgm:pt>
    <dgm:pt modelId="{4DD40E53-DBB8-4118-9028-9705A56DBFBF}" type="sibTrans" cxnId="{A775BD3C-5661-4F0C-A380-4F1BC8C6B95A}">
      <dgm:prSet/>
      <dgm:spPr/>
      <dgm:t>
        <a:bodyPr/>
        <a:lstStyle/>
        <a:p>
          <a:endParaRPr lang="zh-TW" altLang="en-US"/>
        </a:p>
      </dgm:t>
    </dgm:pt>
    <dgm:pt modelId="{2C2C6240-F139-44EF-8C5D-12A95EC2DBC2}" type="pres">
      <dgm:prSet presAssocID="{507FF3A5-AC77-4BCB-AFB5-4FD3002FCB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5E98DB7-3BA3-476B-8C7F-B187FC0C89A1}" type="pres">
      <dgm:prSet presAssocID="{6350374A-26DB-449D-8A51-863738726B20}" presName="Name8" presStyleCnt="0"/>
      <dgm:spPr/>
    </dgm:pt>
    <dgm:pt modelId="{1D48C340-25F7-4643-8742-EEDD3EB395DD}" type="pres">
      <dgm:prSet presAssocID="{6350374A-26DB-449D-8A51-863738726B2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35CD94-6ABD-4C58-8DE5-BC94B26EDF05}" type="pres">
      <dgm:prSet presAssocID="{6350374A-26DB-449D-8A51-863738726B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4F1C9-118B-4A68-A4E1-3A0F6F7094F4}" type="pres">
      <dgm:prSet presAssocID="{6FF08DB2-B27B-4598-9F82-85E4DBABE202}" presName="Name8" presStyleCnt="0"/>
      <dgm:spPr/>
    </dgm:pt>
    <dgm:pt modelId="{44ADD067-6DDA-49C8-AB37-ED071F3C896A}" type="pres">
      <dgm:prSet presAssocID="{6FF08DB2-B27B-4598-9F82-85E4DBABE20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4117B8-1CAB-419B-A2FF-69EEA25C0440}" type="pres">
      <dgm:prSet presAssocID="{6FF08DB2-B27B-4598-9F82-85E4DBABE2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7A78AC-19DA-44C3-AB00-BA839E10C9A7}" type="pres">
      <dgm:prSet presAssocID="{882DB37F-E6FE-4FF7-A3B9-C2EA4C4B20E3}" presName="Name8" presStyleCnt="0"/>
      <dgm:spPr/>
    </dgm:pt>
    <dgm:pt modelId="{B6B3ADC8-E302-469B-85DE-749341AC56F8}" type="pres">
      <dgm:prSet presAssocID="{882DB37F-E6FE-4FF7-A3B9-C2EA4C4B20E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40EA81-1CFF-44AD-A57F-C934F7F037B6}" type="pres">
      <dgm:prSet presAssocID="{882DB37F-E6FE-4FF7-A3B9-C2EA4C4B20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9A7512-358B-41BA-9B14-029AC2BA18E6}" type="pres">
      <dgm:prSet presAssocID="{D0E0C32E-E9FE-453B-BE56-1EB2A7168F34}" presName="Name8" presStyleCnt="0"/>
      <dgm:spPr/>
    </dgm:pt>
    <dgm:pt modelId="{34DF23B4-81AE-4E51-A093-9688085D68A5}" type="pres">
      <dgm:prSet presAssocID="{D0E0C32E-E9FE-453B-BE56-1EB2A7168F34}" presName="level" presStyleLbl="node1" presStyleIdx="3" presStyleCnt="4" custLinFactNeighborY="-114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AC3885-24FE-4F81-97C5-F50E6E45C743}" type="pres">
      <dgm:prSet presAssocID="{D0E0C32E-E9FE-453B-BE56-1EB2A7168F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D18972E-500F-4192-A109-B6F0838789DC}" srcId="{507FF3A5-AC77-4BCB-AFB5-4FD3002FCB74}" destId="{6350374A-26DB-449D-8A51-863738726B20}" srcOrd="0" destOrd="0" parTransId="{EFBFB7AD-F69D-4D34-BFB3-3D0801AC576B}" sibTransId="{140343D6-9F67-45FE-AB85-CC8481262745}"/>
    <dgm:cxn modelId="{B3071EDA-C8E1-4AEE-87DB-CCD47294013B}" type="presOf" srcId="{6FF08DB2-B27B-4598-9F82-85E4DBABE202}" destId="{44ADD067-6DDA-49C8-AB37-ED071F3C896A}" srcOrd="0" destOrd="0" presId="urn:microsoft.com/office/officeart/2005/8/layout/pyramid1"/>
    <dgm:cxn modelId="{9750F90B-C6AE-4997-9FD1-8FCA5F1A094D}" srcId="{507FF3A5-AC77-4BCB-AFB5-4FD3002FCB74}" destId="{882DB37F-E6FE-4FF7-A3B9-C2EA4C4B20E3}" srcOrd="2" destOrd="0" parTransId="{C1ACEDC1-73C7-46A0-983E-EE15798D3374}" sibTransId="{0D253364-4050-4823-83B4-9C93955E6158}"/>
    <dgm:cxn modelId="{D0767330-480E-42A5-8C55-D85C202E1F3F}" type="presOf" srcId="{882DB37F-E6FE-4FF7-A3B9-C2EA4C4B20E3}" destId="{E840EA81-1CFF-44AD-A57F-C934F7F037B6}" srcOrd="1" destOrd="0" presId="urn:microsoft.com/office/officeart/2005/8/layout/pyramid1"/>
    <dgm:cxn modelId="{21FC7EF2-5107-451E-9CBC-DC5219714EA0}" type="presOf" srcId="{6FF08DB2-B27B-4598-9F82-85E4DBABE202}" destId="{8A4117B8-1CAB-419B-A2FF-69EEA25C0440}" srcOrd="1" destOrd="0" presId="urn:microsoft.com/office/officeart/2005/8/layout/pyramid1"/>
    <dgm:cxn modelId="{EAD91238-524A-4799-B75D-77C36E78D8D8}" type="presOf" srcId="{6350374A-26DB-449D-8A51-863738726B20}" destId="{D035CD94-6ABD-4C58-8DE5-BC94B26EDF05}" srcOrd="1" destOrd="0" presId="urn:microsoft.com/office/officeart/2005/8/layout/pyramid1"/>
    <dgm:cxn modelId="{C7DB0DEA-4FB7-4DB4-8D21-1954E039BD6D}" type="presOf" srcId="{882DB37F-E6FE-4FF7-A3B9-C2EA4C4B20E3}" destId="{B6B3ADC8-E302-469B-85DE-749341AC56F8}" srcOrd="0" destOrd="0" presId="urn:microsoft.com/office/officeart/2005/8/layout/pyramid1"/>
    <dgm:cxn modelId="{00E6DE31-0A1F-4150-837D-69F04380C72D}" type="presOf" srcId="{6350374A-26DB-449D-8A51-863738726B20}" destId="{1D48C340-25F7-4643-8742-EEDD3EB395DD}" srcOrd="0" destOrd="0" presId="urn:microsoft.com/office/officeart/2005/8/layout/pyramid1"/>
    <dgm:cxn modelId="{7CC7AD7A-F2F8-4D4D-BDFE-8F9990BEB40E}" type="presOf" srcId="{507FF3A5-AC77-4BCB-AFB5-4FD3002FCB74}" destId="{2C2C6240-F139-44EF-8C5D-12A95EC2DBC2}" srcOrd="0" destOrd="0" presId="urn:microsoft.com/office/officeart/2005/8/layout/pyramid1"/>
    <dgm:cxn modelId="{686E7F0C-C650-49D9-A5C2-B597CB689133}" type="presOf" srcId="{D0E0C32E-E9FE-453B-BE56-1EB2A7168F34}" destId="{34DF23B4-81AE-4E51-A093-9688085D68A5}" srcOrd="0" destOrd="0" presId="urn:microsoft.com/office/officeart/2005/8/layout/pyramid1"/>
    <dgm:cxn modelId="{A775BD3C-5661-4F0C-A380-4F1BC8C6B95A}" srcId="{507FF3A5-AC77-4BCB-AFB5-4FD3002FCB74}" destId="{D0E0C32E-E9FE-453B-BE56-1EB2A7168F34}" srcOrd="3" destOrd="0" parTransId="{70C9C5DB-BE80-4525-A4C6-DD4730BC3141}" sibTransId="{4DD40E53-DBB8-4118-9028-9705A56DBFBF}"/>
    <dgm:cxn modelId="{B361F103-9A72-45D9-8035-18D9901DAE50}" srcId="{507FF3A5-AC77-4BCB-AFB5-4FD3002FCB74}" destId="{6FF08DB2-B27B-4598-9F82-85E4DBABE202}" srcOrd="1" destOrd="0" parTransId="{814035F1-94A3-4151-931E-E63DEFAF32B9}" sibTransId="{A24445F7-C68B-40B0-9654-E090A4A5C03C}"/>
    <dgm:cxn modelId="{0BF1C851-0E56-4E1A-A361-2CFFA88E5094}" type="presOf" srcId="{D0E0C32E-E9FE-453B-BE56-1EB2A7168F34}" destId="{9DAC3885-24FE-4F81-97C5-F50E6E45C743}" srcOrd="1" destOrd="0" presId="urn:microsoft.com/office/officeart/2005/8/layout/pyramid1"/>
    <dgm:cxn modelId="{C69251F6-F90F-4D67-96B3-42FF762B781E}" type="presParOf" srcId="{2C2C6240-F139-44EF-8C5D-12A95EC2DBC2}" destId="{95E98DB7-3BA3-476B-8C7F-B187FC0C89A1}" srcOrd="0" destOrd="0" presId="urn:microsoft.com/office/officeart/2005/8/layout/pyramid1"/>
    <dgm:cxn modelId="{3564CEFF-3D8D-4A7E-9C69-92661B9C534D}" type="presParOf" srcId="{95E98DB7-3BA3-476B-8C7F-B187FC0C89A1}" destId="{1D48C340-25F7-4643-8742-EEDD3EB395DD}" srcOrd="0" destOrd="0" presId="urn:microsoft.com/office/officeart/2005/8/layout/pyramid1"/>
    <dgm:cxn modelId="{DEB94DDB-5753-414A-8E45-AFED77BFB4A2}" type="presParOf" srcId="{95E98DB7-3BA3-476B-8C7F-B187FC0C89A1}" destId="{D035CD94-6ABD-4C58-8DE5-BC94B26EDF05}" srcOrd="1" destOrd="0" presId="urn:microsoft.com/office/officeart/2005/8/layout/pyramid1"/>
    <dgm:cxn modelId="{F3BAB837-5FB4-4ABC-B4BB-14DBD733CB00}" type="presParOf" srcId="{2C2C6240-F139-44EF-8C5D-12A95EC2DBC2}" destId="{A3E4F1C9-118B-4A68-A4E1-3A0F6F7094F4}" srcOrd="1" destOrd="0" presId="urn:microsoft.com/office/officeart/2005/8/layout/pyramid1"/>
    <dgm:cxn modelId="{7BDC039A-47CB-495D-B4C2-727283C14011}" type="presParOf" srcId="{A3E4F1C9-118B-4A68-A4E1-3A0F6F7094F4}" destId="{44ADD067-6DDA-49C8-AB37-ED071F3C896A}" srcOrd="0" destOrd="0" presId="urn:microsoft.com/office/officeart/2005/8/layout/pyramid1"/>
    <dgm:cxn modelId="{D913D9D0-CCB6-43B5-98A5-C06609CB26FC}" type="presParOf" srcId="{A3E4F1C9-118B-4A68-A4E1-3A0F6F7094F4}" destId="{8A4117B8-1CAB-419B-A2FF-69EEA25C0440}" srcOrd="1" destOrd="0" presId="urn:microsoft.com/office/officeart/2005/8/layout/pyramid1"/>
    <dgm:cxn modelId="{4349C4BE-E26F-4675-BF8C-54D4CE5884E8}" type="presParOf" srcId="{2C2C6240-F139-44EF-8C5D-12A95EC2DBC2}" destId="{017A78AC-19DA-44C3-AB00-BA839E10C9A7}" srcOrd="2" destOrd="0" presId="urn:microsoft.com/office/officeart/2005/8/layout/pyramid1"/>
    <dgm:cxn modelId="{34C3FE1C-FD02-4962-94BF-DFD67FEFEAB8}" type="presParOf" srcId="{017A78AC-19DA-44C3-AB00-BA839E10C9A7}" destId="{B6B3ADC8-E302-469B-85DE-749341AC56F8}" srcOrd="0" destOrd="0" presId="urn:microsoft.com/office/officeart/2005/8/layout/pyramid1"/>
    <dgm:cxn modelId="{D8367B3C-3A74-411F-9777-BC56969F0D75}" type="presParOf" srcId="{017A78AC-19DA-44C3-AB00-BA839E10C9A7}" destId="{E840EA81-1CFF-44AD-A57F-C934F7F037B6}" srcOrd="1" destOrd="0" presId="urn:microsoft.com/office/officeart/2005/8/layout/pyramid1"/>
    <dgm:cxn modelId="{A736BF2D-B178-496A-83B7-024863641AC5}" type="presParOf" srcId="{2C2C6240-F139-44EF-8C5D-12A95EC2DBC2}" destId="{609A7512-358B-41BA-9B14-029AC2BA18E6}" srcOrd="3" destOrd="0" presId="urn:microsoft.com/office/officeart/2005/8/layout/pyramid1"/>
    <dgm:cxn modelId="{5C4A10A3-7B49-4B48-9315-5F9EC1802B2F}" type="presParOf" srcId="{609A7512-358B-41BA-9B14-029AC2BA18E6}" destId="{34DF23B4-81AE-4E51-A093-9688085D68A5}" srcOrd="0" destOrd="0" presId="urn:microsoft.com/office/officeart/2005/8/layout/pyramid1"/>
    <dgm:cxn modelId="{73CEC1D9-4295-49A6-8C61-657889CBF827}" type="presParOf" srcId="{609A7512-358B-41BA-9B14-029AC2BA18E6}" destId="{9DAC3885-24FE-4F81-97C5-F50E6E45C7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8C340-25F7-4643-8742-EEDD3EB395DD}">
      <dsp:nvSpPr>
        <dsp:cNvPr id="0" name=""/>
        <dsp:cNvSpPr/>
      </dsp:nvSpPr>
      <dsp:spPr>
        <a:xfrm>
          <a:off x="2615361" y="0"/>
          <a:ext cx="1743574" cy="751658"/>
        </a:xfrm>
        <a:prstGeom prst="trapezoid">
          <a:avLst>
            <a:gd name="adj" fmla="val 1159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Scalar: </a:t>
          </a:r>
          <a:r>
            <a:rPr lang="zh-TW" sz="1400" kern="1200" dirty="0" smtClean="0"/>
            <a:t>常數</a:t>
          </a:r>
          <a:endParaRPr lang="zh-TW" sz="1400" kern="1200" dirty="0"/>
        </a:p>
      </dsp:txBody>
      <dsp:txXfrm>
        <a:off x="2615361" y="0"/>
        <a:ext cx="1743574" cy="751658"/>
      </dsp:txXfrm>
    </dsp:sp>
    <dsp:sp modelId="{44ADD067-6DDA-49C8-AB37-ED071F3C896A}">
      <dsp:nvSpPr>
        <dsp:cNvPr id="0" name=""/>
        <dsp:cNvSpPr/>
      </dsp:nvSpPr>
      <dsp:spPr>
        <a:xfrm>
          <a:off x="1743574" y="751658"/>
          <a:ext cx="3487148" cy="751658"/>
        </a:xfrm>
        <a:prstGeom prst="trapezoid">
          <a:avLst>
            <a:gd name="adj" fmla="val 1159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Vector:</a:t>
          </a:r>
          <a:r>
            <a:rPr lang="zh-TW" sz="2000" kern="1200" dirty="0" smtClean="0"/>
            <a:t>向量</a:t>
          </a:r>
          <a:endParaRPr lang="zh-TW" sz="2000" kern="1200" dirty="0"/>
        </a:p>
      </dsp:txBody>
      <dsp:txXfrm>
        <a:off x="2353824" y="751658"/>
        <a:ext cx="2266646" cy="751658"/>
      </dsp:txXfrm>
    </dsp:sp>
    <dsp:sp modelId="{B6B3ADC8-E302-469B-85DE-749341AC56F8}">
      <dsp:nvSpPr>
        <dsp:cNvPr id="0" name=""/>
        <dsp:cNvSpPr/>
      </dsp:nvSpPr>
      <dsp:spPr>
        <a:xfrm>
          <a:off x="871787" y="1503316"/>
          <a:ext cx="5230722" cy="751658"/>
        </a:xfrm>
        <a:prstGeom prst="trapezoid">
          <a:avLst>
            <a:gd name="adj" fmla="val 1159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Matrix:</a:t>
          </a:r>
          <a:r>
            <a:rPr lang="zh-TW" sz="2400" kern="1200" dirty="0" smtClean="0"/>
            <a:t>二維向量</a:t>
          </a:r>
          <a:endParaRPr lang="zh-TW" sz="2400" kern="1200" dirty="0"/>
        </a:p>
      </dsp:txBody>
      <dsp:txXfrm>
        <a:off x="1787163" y="1503316"/>
        <a:ext cx="3399969" cy="751658"/>
      </dsp:txXfrm>
    </dsp:sp>
    <dsp:sp modelId="{34DF23B4-81AE-4E51-A093-9688085D68A5}">
      <dsp:nvSpPr>
        <dsp:cNvPr id="0" name=""/>
        <dsp:cNvSpPr/>
      </dsp:nvSpPr>
      <dsp:spPr>
        <a:xfrm>
          <a:off x="0" y="2246345"/>
          <a:ext cx="6974296" cy="751658"/>
        </a:xfrm>
        <a:prstGeom prst="trapezoid">
          <a:avLst>
            <a:gd name="adj" fmla="val 1159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Tensor:</a:t>
          </a:r>
          <a:r>
            <a:rPr lang="zh-TW" sz="3200" kern="1200" dirty="0" smtClean="0"/>
            <a:t>超過二維的向量</a:t>
          </a:r>
          <a:endParaRPr lang="zh-TW" sz="3200" kern="1200" dirty="0"/>
        </a:p>
      </dsp:txBody>
      <dsp:txXfrm>
        <a:off x="1220501" y="2246345"/>
        <a:ext cx="4533292" cy="751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Linear algebra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Principal Components </a:t>
            </a:r>
            <a:r>
              <a:rPr lang="en-US" altLang="zh-TW" dirty="0" smtClean="0"/>
              <a:t>Analysis(PCA)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找出一群資料中最大變異數的直線，並把資料投影到上面來做到降維卻又不失資料特性的動作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321174" y="2596548"/>
            <a:ext cx="43132" cy="222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389521" y="4161357"/>
            <a:ext cx="3830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 rot="19651004">
            <a:off x="3671828" y="2912291"/>
            <a:ext cx="1621766" cy="7918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  <a:endCxn id="10" idx="6"/>
          </p:cNvCxnSpPr>
          <p:nvPr/>
        </p:nvCxnSpPr>
        <p:spPr>
          <a:xfrm flipV="1">
            <a:off x="3798692" y="2872737"/>
            <a:ext cx="1368038" cy="870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弧形接點 13"/>
          <p:cNvCxnSpPr/>
          <p:nvPr/>
        </p:nvCxnSpPr>
        <p:spPr>
          <a:xfrm>
            <a:off x="4584474" y="3217649"/>
            <a:ext cx="876051" cy="282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592004" y="354177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若以這條線當作軸可以用最小的資源獲得</a:t>
            </a:r>
            <a:endParaRPr lang="en-US" altLang="zh-TW" dirty="0" smtClean="0"/>
          </a:p>
          <a:p>
            <a:r>
              <a:rPr lang="zh-TW" altLang="en-US" dirty="0" smtClean="0"/>
              <a:t>最大的資料特</a:t>
            </a:r>
            <a:r>
              <a:rPr lang="zh-TW" altLang="en-US" dirty="0"/>
              <a:t>徵</a:t>
            </a:r>
          </a:p>
        </p:txBody>
      </p:sp>
    </p:spTree>
    <p:extLst>
      <p:ext uri="{BB962C8B-B14F-4D97-AF65-F5344CB8AC3E}">
        <p14:creationId xmlns:p14="http://schemas.microsoft.com/office/powerpoint/2010/main" val="3159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Scalars, Vectors, Matrices and Tensors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95346"/>
              </p:ext>
            </p:extLst>
          </p:nvPr>
        </p:nvGraphicFramePr>
        <p:xfrm>
          <a:off x="1272557" y="1418717"/>
          <a:ext cx="6974296" cy="300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4587" y="4761618"/>
                <a:ext cx="8130236" cy="9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Hint:</a:t>
                </a:r>
              </a:p>
              <a:p>
                <a:r>
                  <a:rPr lang="en-US" altLang="zh-TW" dirty="0"/>
                  <a:t>	</a:t>
                </a:r>
                <a:r>
                  <a:rPr lang="zh-TW" altLang="en-US" dirty="0" smtClean="0"/>
                  <a:t>只要兩個</a:t>
                </a:r>
                <a:r>
                  <a:rPr lang="en-US" altLang="zh-TW" dirty="0" smtClean="0"/>
                  <a:t>Matrix </a:t>
                </a:r>
                <a:r>
                  <a:rPr lang="zh-TW" altLang="en-US" dirty="0" smtClean="0"/>
                  <a:t>或 </a:t>
                </a:r>
                <a:r>
                  <a:rPr lang="en-US" altLang="zh-TW" dirty="0" smtClean="0"/>
                  <a:t>Tensor</a:t>
                </a:r>
                <a:r>
                  <a:rPr lang="zh-TW" altLang="en-US" dirty="0" smtClean="0"/>
                  <a:t> 大小一樣就可以做加</a:t>
                </a:r>
                <a:r>
                  <a:rPr lang="zh-TW" altLang="en-US" dirty="0"/>
                  <a:t>減</a:t>
                </a:r>
                <a:r>
                  <a:rPr lang="zh-TW" altLang="en-US" dirty="0" smtClean="0"/>
                  <a:t>法</a:t>
                </a:r>
                <a:endParaRPr lang="en-US" altLang="zh-TW" dirty="0" smtClean="0"/>
              </a:p>
              <a:p>
                <a:r>
                  <a:rPr lang="en-US" altLang="zh-TW" dirty="0" smtClean="0"/>
                  <a:t>	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Deep Learning</a:t>
                </a:r>
                <a:r>
                  <a:rPr lang="zh-TW" altLang="en-US" dirty="0" smtClean="0"/>
                  <a:t>中</a:t>
                </a:r>
                <a:r>
                  <a:rPr lang="en-US" altLang="zh-TW" b="1" dirty="0" smtClean="0"/>
                  <a:t>C=</a:t>
                </a:r>
                <a:r>
                  <a:rPr lang="en-US" altLang="zh-TW" b="1" dirty="0" err="1" smtClean="0"/>
                  <a:t>A+b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(A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Matrix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Vector)</a:t>
                </a:r>
                <a:r>
                  <a:rPr lang="zh-TW" altLang="en-US" dirty="0" smtClean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7" y="4761618"/>
                <a:ext cx="8130236" cy="945643"/>
              </a:xfrm>
              <a:prstGeom prst="rect">
                <a:avLst/>
              </a:prstGeom>
              <a:blipFill rotWithShape="0">
                <a:blip r:embed="rId7"/>
                <a:stretch>
                  <a:fillRect l="-675" t="-3871" b="-70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Multiplying Matrices and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89321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Distributive:</a:t>
                </a:r>
              </a:p>
              <a:p>
                <a:r>
                  <a:rPr lang="en-US" altLang="zh-TW" dirty="0" smtClean="0"/>
                  <a:t>Associative:</a:t>
                </a:r>
              </a:p>
              <a:p>
                <a:r>
                  <a:rPr lang="en-US" altLang="zh-TW" dirty="0" smtClean="0"/>
                  <a:t>Transport:</a:t>
                </a:r>
              </a:p>
              <a:p>
                <a:r>
                  <a:rPr lang="en-US" altLang="zh-TW" dirty="0" smtClean="0"/>
                  <a:t>Multiplying Matrix and Vector:</a:t>
                </a:r>
              </a:p>
              <a:p>
                <a:r>
                  <a:rPr lang="en-US" altLang="zh-TW" dirty="0"/>
                  <a:t>Identity and Inverse </a:t>
                </a:r>
                <a:r>
                  <a:rPr lang="en-US" altLang="zh-TW" dirty="0" smtClean="0"/>
                  <a:t>Matrices:</a:t>
                </a:r>
              </a:p>
              <a:p>
                <a:pPr marL="457200" lvl="1" indent="0">
                  <a:buNone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TW" altLang="en-US" dirty="0" smtClean="0"/>
                  <a:t>，則</a:t>
                </a:r>
                <a:r>
                  <a:rPr lang="en-US" altLang="zh-TW" dirty="0" smtClean="0"/>
                  <a:t>Ax=b</a:t>
                </a:r>
                <a:r>
                  <a:rPr lang="zh-TW" altLang="en-US" dirty="0" smtClean="0"/>
                  <a:t>對於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有唯一</a:t>
                </a:r>
                <a:r>
                  <a:rPr lang="zh-TW" altLang="en-US" dirty="0"/>
                  <a:t>解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89321"/>
                <a:ext cx="8596668" cy="3880773"/>
              </a:xfrm>
              <a:blipFill rotWithShape="0"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93" y="1306590"/>
            <a:ext cx="2543175" cy="33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493" y="1679654"/>
            <a:ext cx="2133600" cy="381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493" y="2100343"/>
            <a:ext cx="1857375" cy="342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868" y="2482932"/>
            <a:ext cx="885825" cy="381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093" y="3454486"/>
            <a:ext cx="1790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Dependence and 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5970"/>
            <a:ext cx="8596668" cy="3880773"/>
          </a:xfrm>
        </p:spPr>
        <p:txBody>
          <a:bodyPr/>
          <a:lstStyle/>
          <a:p>
            <a:r>
              <a:rPr lang="en-US" altLang="zh-TW" dirty="0"/>
              <a:t>Span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由其他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做線性組合而成的動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r>
              <a:rPr lang="en-US" altLang="zh-TW" dirty="0" smtClean="0"/>
              <a:t>Linear Dependence: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內可以由其他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線性組合而成的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就稱為</a:t>
            </a:r>
            <a:r>
              <a:rPr lang="en-US" altLang="zh-TW" dirty="0" smtClean="0"/>
              <a:t>Linear Dependence</a:t>
            </a:r>
            <a:r>
              <a:rPr lang="zh-TW" altLang="en-US" dirty="0" smtClean="0"/>
              <a:t>，反之就稱為</a:t>
            </a:r>
            <a:r>
              <a:rPr lang="en-US" altLang="zh-TW" dirty="0" smtClean="0"/>
              <a:t>Linear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Independence</a:t>
            </a:r>
          </a:p>
          <a:p>
            <a:r>
              <a:rPr lang="en-US" altLang="zh-TW" dirty="0" smtClean="0"/>
              <a:t>Singular: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且為</a:t>
            </a:r>
            <a:r>
              <a:rPr lang="en-US" altLang="zh-TW" dirty="0" smtClean="0"/>
              <a:t>Linear Independence</a:t>
            </a:r>
          </a:p>
          <a:p>
            <a:r>
              <a:rPr lang="en-US" altLang="zh-TW" dirty="0"/>
              <a:t>Ax=b</a:t>
            </a:r>
            <a:r>
              <a:rPr lang="zh-TW" altLang="en-US" dirty="0"/>
              <a:t>對於</a:t>
            </a:r>
            <a:r>
              <a:rPr lang="en-US" altLang="zh-TW" dirty="0"/>
              <a:t>b</a:t>
            </a:r>
            <a:r>
              <a:rPr lang="zh-TW" altLang="en-US" dirty="0"/>
              <a:t>有唯一</a:t>
            </a:r>
            <a:r>
              <a:rPr lang="zh-TW" altLang="en-US" dirty="0" smtClean="0"/>
              <a:t>解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必須是</a:t>
            </a:r>
            <a:r>
              <a:rPr lang="en-US" altLang="zh-TW" dirty="0" smtClean="0"/>
              <a:t>Singular</a:t>
            </a:r>
            <a:r>
              <a:rPr lang="zh-TW" altLang="en-US" dirty="0" smtClean="0"/>
              <a:t>且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大小必須大於等於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若不為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，則必須能夠找到</a:t>
            </a:r>
            <a:r>
              <a:rPr lang="en-US" altLang="zh-TW" dirty="0" smtClean="0"/>
              <a:t>left inverse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4718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norm: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一般我們都是用歐幾里得距離去算</a:t>
                </a:r>
                <a:r>
                  <a:rPr lang="en-US" altLang="zh-TW" dirty="0" smtClean="0"/>
                  <a:t>(p=2)</a:t>
                </a:r>
                <a:r>
                  <a:rPr lang="zh-TW" altLang="en-US" dirty="0" smtClean="0"/>
                  <a:t>，但是由於此方法對於接近於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的點時行進會變得很緩慢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就很小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，所以在</a:t>
                </a:r>
                <a:r>
                  <a:rPr lang="en-US" altLang="zh-TW" dirty="0" smtClean="0"/>
                  <a:t>Machine Learning </a:t>
                </a:r>
                <a:r>
                  <a:rPr lang="zh-TW" altLang="en-US" dirty="0" smtClean="0"/>
                  <a:t>上通常都用其他方式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norm: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lvl="2"/>
                <a:r>
                  <a:rPr lang="en-US" altLang="zh-TW" dirty="0"/>
                  <a:t>max </a:t>
                </a:r>
                <a:r>
                  <a:rPr lang="en-US" altLang="zh-TW" dirty="0" smtClean="0"/>
                  <a:t>norm:</a:t>
                </a:r>
              </a:p>
              <a:p>
                <a:pPr lvl="2"/>
                <a:endParaRPr lang="en-US" altLang="zh-TW" dirty="0"/>
              </a:p>
              <a:p>
                <a:pPr lvl="2"/>
                <a:r>
                  <a:rPr lang="en-US" altLang="zh-TW" dirty="0" err="1"/>
                  <a:t>Frobenius</a:t>
                </a:r>
                <a:r>
                  <a:rPr lang="en-US" altLang="zh-TW" dirty="0"/>
                  <a:t> norm</a:t>
                </a:r>
                <a:r>
                  <a:rPr lang="en-US" altLang="zh-TW" dirty="0" smtClean="0"/>
                  <a:t>:</a:t>
                </a:r>
              </a:p>
              <a:p>
                <a:pPr lvl="2"/>
                <a:endParaRPr lang="en-US" altLang="zh-TW" dirty="0"/>
              </a:p>
              <a:p>
                <a:pPr lvl="8"/>
                <a:r>
                  <a:rPr lang="en-US" altLang="zh-TW" dirty="0" smtClean="0"/>
                  <a:t>F</a:t>
                </a:r>
                <a:r>
                  <a:rPr lang="zh-TW" altLang="en-US" dirty="0" smtClean="0"/>
                  <a:t>  </a:t>
                </a:r>
                <a:endParaRPr lang="en-US" altLang="zh-TW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4718"/>
                <a:ext cx="8596668" cy="3880773"/>
              </a:xfrm>
              <a:blipFill rotWithShape="0">
                <a:blip r:embed="rId2"/>
                <a:stretch>
                  <a:fillRect l="-142" t="-1570" b="-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39" y="1629946"/>
            <a:ext cx="2447925" cy="92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469" y="3422357"/>
            <a:ext cx="1581150" cy="638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126" y="4236009"/>
            <a:ext cx="1752600" cy="495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446" y="4903140"/>
            <a:ext cx="2143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77" y="5166237"/>
            <a:ext cx="1914525" cy="457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924" y="4645506"/>
            <a:ext cx="1362075" cy="600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Diagonal Matrix 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 Symmetric Matrix 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 Unit Vector &amp; Orthogonal Matrix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Diagonal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!=</a:t>
                </a:r>
                <a:r>
                  <a:rPr lang="en-US" altLang="zh-TW" dirty="0" smtClean="0"/>
                  <a:t>0</a:t>
                </a:r>
              </a:p>
              <a:p>
                <a:r>
                  <a:rPr lang="en-US" altLang="zh-TW" dirty="0" smtClean="0"/>
                  <a:t>Symmetric Matrix:</a:t>
                </a:r>
              </a:p>
              <a:p>
                <a:r>
                  <a:rPr lang="en-US" altLang="zh-TW" dirty="0" smtClean="0"/>
                  <a:t>Unit Vector:</a:t>
                </a:r>
              </a:p>
              <a:p>
                <a:r>
                  <a:rPr lang="en-US" altLang="zh-TW" dirty="0"/>
                  <a:t>O</a:t>
                </a:r>
                <a:r>
                  <a:rPr lang="en-US" altLang="zh-TW" dirty="0" smtClean="0"/>
                  <a:t>rthogonal Matrix: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Orthogonal: </a:t>
                </a:r>
                <a:r>
                  <a:rPr lang="zh-TW" altLang="en-US" dirty="0" smtClean="0"/>
                  <a:t>兩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inner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produc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則兩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Orthogonal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Square Matrix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Rows </a:t>
                </a:r>
                <a:r>
                  <a:rPr lang="zh-TW" altLang="en-US" dirty="0"/>
                  <a:t>、 </a:t>
                </a:r>
                <a:r>
                  <a:rPr lang="en-US" altLang="zh-TW" dirty="0"/>
                  <a:t>Columns</a:t>
                </a:r>
                <a:r>
                  <a:rPr lang="zh-TW" altLang="en-US" dirty="0"/>
                  <a:t> 內的</a:t>
                </a:r>
                <a:r>
                  <a:rPr lang="en-US" altLang="zh-TW" dirty="0"/>
                  <a:t>Vector</a:t>
                </a:r>
                <a:r>
                  <a:rPr lang="zh-TW" altLang="en-US" dirty="0"/>
                  <a:t>互相正交</a:t>
                </a:r>
                <a:r>
                  <a:rPr lang="en-US" altLang="zh-TW" dirty="0"/>
                  <a:t>(Orthogonal</a:t>
                </a:r>
                <a:r>
                  <a:rPr lang="en-US" altLang="zh-TW" dirty="0" smtClean="0"/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TW" altLang="en-US" dirty="0" smtClean="0"/>
                  <a:t>性質</a:t>
                </a:r>
                <a:r>
                  <a:rPr lang="en-US" altLang="zh-TW" dirty="0" smtClean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892" y="2580826"/>
            <a:ext cx="1000125" cy="33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007" y="2935767"/>
            <a:ext cx="933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35" y="3180452"/>
            <a:ext cx="2038350" cy="514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Eigendecomposition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</a:t>
            </a:r>
            <a:r>
              <a:rPr lang="en-US" altLang="zh-TW" dirty="0" smtClean="0"/>
              <a:t>Square 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，若我們可以找到一個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v</a:t>
            </a:r>
            <a:r>
              <a:rPr lang="zh-TW" altLang="en-US" dirty="0" smtClean="0"/>
              <a:t>滿足 </a:t>
            </a:r>
            <a:r>
              <a:rPr lang="en-US" altLang="zh-TW" dirty="0" smtClean="0"/>
              <a:t>Av=</a:t>
            </a:r>
            <a:r>
              <a:rPr lang="el-GR" altLang="zh-TW" dirty="0" smtClean="0"/>
              <a:t>λ</a:t>
            </a:r>
            <a:r>
              <a:rPr lang="en-US" altLang="zh-TW" dirty="0" smtClean="0"/>
              <a:t>v</a:t>
            </a:r>
            <a:r>
              <a:rPr lang="zh-TW" altLang="en-US" dirty="0" smtClean="0"/>
              <a:t>則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v</a:t>
            </a:r>
            <a:r>
              <a:rPr lang="zh-TW" altLang="en-US" dirty="0" smtClean="0"/>
              <a:t>稱為 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、</a:t>
            </a:r>
            <a:r>
              <a:rPr lang="el-GR" altLang="zh-TW" dirty="0" smtClean="0"/>
              <a:t>λ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eigenvalue</a:t>
            </a:r>
          </a:p>
          <a:p>
            <a:pPr lvl="1"/>
            <a:r>
              <a:rPr lang="en-US" altLang="zh-TW" dirty="0" smtClean="0"/>
              <a:t>A</a:t>
            </a:r>
            <a:r>
              <a:rPr lang="zh-TW" altLang="en-US" dirty="0" smtClean="0"/>
              <a:t>可能會有多組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以及對應的</a:t>
            </a:r>
            <a:r>
              <a:rPr lang="en-US" altLang="zh-TW" dirty="0" smtClean="0"/>
              <a:t>eigenvalue</a:t>
            </a:r>
          </a:p>
          <a:p>
            <a:pPr lvl="1"/>
            <a:r>
              <a:rPr lang="zh-TW" altLang="en-US" dirty="0" smtClean="0"/>
              <a:t>由上述，我們可以寫成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Symmetric</a:t>
            </a:r>
            <a:r>
              <a:rPr lang="zh-TW" altLang="en-US" dirty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，則可改寫成</a:t>
            </a:r>
            <a:r>
              <a:rPr lang="en-US" altLang="zh-TW" dirty="0" smtClean="0"/>
              <a:t>			</a:t>
            </a:r>
            <a:r>
              <a:rPr lang="zh-TW" altLang="en-US" dirty="0" smtClean="0"/>
              <a:t>      ，其中</a:t>
            </a:r>
            <a:r>
              <a:rPr lang="en-US" altLang="zh-TW" dirty="0" smtClean="0"/>
              <a:t>Q</a:t>
            </a:r>
            <a:r>
              <a:rPr lang="zh-TW" altLang="en-US" dirty="0" smtClean="0"/>
              <a:t>為</a:t>
            </a:r>
            <a:r>
              <a:rPr lang="en-US" altLang="zh-TW" dirty="0" smtClean="0"/>
              <a:t>Orthogonal Matrix</a:t>
            </a:r>
          </a:p>
          <a:p>
            <a:pPr lvl="1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83" y="3634420"/>
            <a:ext cx="1295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:r>
                  <a:rPr lang="zh-TW" altLang="en-US" dirty="0" smtClean="0"/>
                  <a:t>不同於</a:t>
                </a:r>
                <a:r>
                  <a:rPr lang="en-US" altLang="zh-TW" dirty="0" err="1" smtClean="0"/>
                  <a:t>Eigendecomposition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SVD</a:t>
                </a:r>
                <a:r>
                  <a:rPr lang="zh-TW" altLang="en-US" dirty="0" smtClean="0"/>
                  <a:t>可以將任何</a:t>
                </a:r>
                <a:r>
                  <a:rPr lang="en-US" altLang="zh-TW" dirty="0" smtClean="0"/>
                  <a:t>Matrix A(</a:t>
                </a:r>
                <a:r>
                  <a:rPr lang="en-US" altLang="zh-TW" dirty="0" err="1" smtClean="0"/>
                  <a:t>mxn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分解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U=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eigenvector(</a:t>
                </a:r>
                <a:r>
                  <a:rPr lang="en-US" altLang="zh-TW" dirty="0" err="1" smtClean="0"/>
                  <a:t>mxm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V=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TW" dirty="0" smtClean="0"/>
                  <a:t>eigenvector(nxn)</a:t>
                </a:r>
              </a:p>
              <a:p>
                <a:pPr lvl="1"/>
                <a:r>
                  <a:rPr lang="en-US" altLang="zh-TW" dirty="0" smtClean="0"/>
                  <a:t>D=U(or V)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eigenvalue</a:t>
                </a:r>
                <a:r>
                  <a:rPr lang="zh-TW" altLang="en-US" dirty="0" smtClean="0"/>
                  <a:t>開根號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mxn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42" y="2058748"/>
            <a:ext cx="1381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Trace </a:t>
            </a:r>
            <a:r>
              <a:rPr lang="en-US" altLang="zh-TW" dirty="0" smtClean="0"/>
              <a:t>Operator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Determinant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464" y="1930400"/>
            <a:ext cx="2426779" cy="8551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64" y="2785551"/>
            <a:ext cx="2542341" cy="6933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94958" y="1653838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Trace: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94957" y="3655132"/>
            <a:ext cx="494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Determinant: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det</a:t>
            </a:r>
            <a:r>
              <a:rPr lang="en-US" altLang="zh-TW" dirty="0" smtClean="0"/>
              <a:t>(A)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eigenvalue</a:t>
            </a:r>
            <a:r>
              <a:rPr lang="zh-TW" altLang="en-US" dirty="0" smtClean="0"/>
              <a:t>的乘積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5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280</Words>
  <Application>Microsoft Office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Cambria Math</vt:lpstr>
      <vt:lpstr>Trebuchet MS</vt:lpstr>
      <vt:lpstr>Wingdings 3</vt:lpstr>
      <vt:lpstr>多面向</vt:lpstr>
      <vt:lpstr>Linear algebra</vt:lpstr>
      <vt:lpstr>Scalars, Vectors, Matrices and Tensors</vt:lpstr>
      <vt:lpstr>Multiplying Matrices and Vectors</vt:lpstr>
      <vt:lpstr>Linear Dependence and Span</vt:lpstr>
      <vt:lpstr>Norms</vt:lpstr>
      <vt:lpstr>Diagonal Matrix 、 Symmetric Matrix 、 Unit Vector &amp; Orthogonal Matrix</vt:lpstr>
      <vt:lpstr>Eigendecomposition</vt:lpstr>
      <vt:lpstr>Singular Value Decomposition</vt:lpstr>
      <vt:lpstr>Trace Operator &amp; Determinant </vt:lpstr>
      <vt:lpstr>Principal Components Analysis(PCA)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陳冠廷</dc:creator>
  <cp:lastModifiedBy>陳冠廷</cp:lastModifiedBy>
  <cp:revision>30</cp:revision>
  <dcterms:created xsi:type="dcterms:W3CDTF">2017-01-16T02:32:58Z</dcterms:created>
  <dcterms:modified xsi:type="dcterms:W3CDTF">2017-01-29T01:30:20Z</dcterms:modified>
</cp:coreProperties>
</file>